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6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roslav.zizka\AppData\Local\Temp\7zO0AA81297\EF_total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roslav.zizka\AppData\Local\Temp\7zO0AA81297\EF_total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roslav.zizka\AppData\Local\Temp\7zO0AA81297\EF_tot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roslav.zizka\AppData\Local\Temp\7zO0AA81297\EF_tot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roslav.zizka\AppData\Local\Temp\7zO0AA81297\EF_tot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roslav.zizka\AppData\Local\Temp\7zO0AA81297\EF_tota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roslav.zizka\AppData\Local\Temp\7zO0AA81297\EF_total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roslav.zizka\AppData\Local\Temp\7zO0AA81297\EF_tot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roslav.zizka\AppData\Local\Temp\7zO0AA81297\EF_tot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roslav.zizka\AppData\Local\Temp\7zO0AA81297\EF_tot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cs-CZ"/>
              <a:t>Na kterém útvaru pracujete?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'[EF_total.xlsx]Question 12'!$B$3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0"/>
                  <c:y val="1.5679012345679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10-4576-A739-3F1E3E220DA9}"/>
                </c:ext>
              </c:extLst>
            </c:dLbl>
            <c:dLbl>
              <c:idx val="3"/>
              <c:layout>
                <c:manualLayout>
                  <c:x val="0"/>
                  <c:y val="1.5679012345679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10-4576-A739-3F1E3E220DA9}"/>
                </c:ext>
              </c:extLst>
            </c:dLbl>
            <c:dLbl>
              <c:idx val="4"/>
              <c:layout>
                <c:manualLayout>
                  <c:x val="0"/>
                  <c:y val="1.5679012345679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510-4576-A739-3F1E3E220DA9}"/>
                </c:ext>
              </c:extLst>
            </c:dLbl>
            <c:dLbl>
              <c:idx val="6"/>
              <c:layout>
                <c:manualLayout>
                  <c:x val="0"/>
                  <c:y val="1.5679012345678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510-4576-A739-3F1E3E220DA9}"/>
                </c:ext>
              </c:extLst>
            </c:dLbl>
            <c:dLbl>
              <c:idx val="7"/>
              <c:layout>
                <c:manualLayout>
                  <c:x val="0"/>
                  <c:y val="1.1759259259259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510-4576-A739-3F1E3E220DA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'[EF_total.xlsx]Question 12'!$A$4:$A$11</c:f>
              <c:strCache>
                <c:ptCount val="8"/>
                <c:pt idx="0">
                  <c:v>KCJ - Katedra cizích jazyků</c:v>
                </c:pt>
                <c:pt idx="1">
                  <c:v>KSY - Katedra ekonomické statistiky</c:v>
                </c:pt>
                <c:pt idx="2">
                  <c:v>KEK - Katedra ekonomie</c:v>
                </c:pt>
                <c:pt idx="3">
                  <c:v>KFU - Katedra financí a účetnictví</c:v>
                </c:pt>
                <c:pt idx="4">
                  <c:v>KIN - Katedra informatiky</c:v>
                </c:pt>
                <c:pt idx="5">
                  <c:v>KMG - Katedra marketingu a obchodu</c:v>
                </c:pt>
                <c:pt idx="6">
                  <c:v>KPE - Katedra podnikové ekonomiky a managementu</c:v>
                </c:pt>
                <c:pt idx="7">
                  <c:v>DEF - Děkanát EF</c:v>
                </c:pt>
              </c:strCache>
            </c:strRef>
          </c:cat>
          <c:val>
            <c:numRef>
              <c:f>'[EF_total.xlsx]Question 12'!$C$4:$C$11</c:f>
              <c:numCache>
                <c:formatCode>General</c:formatCode>
                <c:ptCount val="8"/>
                <c:pt idx="0">
                  <c:v>9</c:v>
                </c:pt>
                <c:pt idx="1">
                  <c:v>3</c:v>
                </c:pt>
                <c:pt idx="2">
                  <c:v>8</c:v>
                </c:pt>
                <c:pt idx="3">
                  <c:v>6</c:v>
                </c:pt>
                <c:pt idx="4">
                  <c:v>6</c:v>
                </c:pt>
                <c:pt idx="5">
                  <c:v>7</c:v>
                </c:pt>
                <c:pt idx="6">
                  <c:v>18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10-4576-A739-3F1E3E220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cs-CZ"/>
              <a:t>Uvažujete v současné době o odchodu z Vaší pracovní pozice?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'[EF_total.xlsx]Question 9'!$B$3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'[EF_total.xlsx]Question 9'!$A$4:$A$8</c:f>
              <c:strCache>
                <c:ptCount val="5"/>
                <c:pt idx="0">
                  <c:v>Určitě ano</c:v>
                </c:pt>
                <c:pt idx="1">
                  <c:v>Spíše ano</c:v>
                </c:pt>
                <c:pt idx="2">
                  <c:v>Spíše ne</c:v>
                </c:pt>
                <c:pt idx="3">
                  <c:v>Určitě ne</c:v>
                </c:pt>
                <c:pt idx="4">
                  <c:v>Nevím</c:v>
                </c:pt>
              </c:strCache>
            </c:strRef>
          </c:cat>
          <c:val>
            <c:numRef>
              <c:f>'[EF_total.xlsx]Question 9'!$B$4:$B$8</c:f>
              <c:numCache>
                <c:formatCode>0.00%</c:formatCode>
                <c:ptCount val="5"/>
                <c:pt idx="0">
                  <c:v>0</c:v>
                </c:pt>
                <c:pt idx="1">
                  <c:v>0.1</c:v>
                </c:pt>
                <c:pt idx="2">
                  <c:v>0.35709999999999997</c:v>
                </c:pt>
                <c:pt idx="3">
                  <c:v>0.37140000000000001</c:v>
                </c:pt>
                <c:pt idx="4">
                  <c:v>0.1714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C6-4B34-8D3E-E8A3CA77D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baseline="0">
                <a:effectLst/>
              </a:rPr>
              <a:t>Jak jste spokojen(a) s následujícími okolnostmi Vaší práce? Vyberte příslušnou odpověď v každém řádku.Pozn. Útvarem je míněna organizační jednotka nadřazená Vašemu pracovnímu místu, např. oddělení, katedra, úsek.</a:t>
            </a:r>
            <a:r>
              <a:rPr lang="cs-CZ" sz="1400" b="0" i="0" u="none" strike="noStrike" baseline="0"/>
              <a:t> 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'[EF_total.xlsx]Question 1'!$B$3:$C$3</c:f>
              <c:strCache>
                <c:ptCount val="1"/>
                <c:pt idx="0">
                  <c:v>Rozhodně spokojen(a)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1'!$A$4:$A$15</c:f>
              <c:strCache>
                <c:ptCount val="12"/>
                <c:pt idx="0">
                  <c:v>Pracovní podmínky (světlo, teplo, hluk)</c:v>
                </c:pt>
                <c:pt idx="1">
                  <c:v>Pracovní zátěž (množství práce)</c:v>
                </c:pt>
                <c:pt idx="2">
                  <c:v>Organizace pracovní doby (příchody, odchody, přestávky, směny)</c:v>
                </c:pt>
                <c:pt idx="3">
                  <c:v>Mzdové ohodnocení</c:v>
                </c:pt>
                <c:pt idx="4">
                  <c:v>Možnost kariérního růstu</c:v>
                </c:pt>
                <c:pt idx="5">
                  <c:v>Možnosti dalšího vzdělávání</c:v>
                </c:pt>
                <c:pt idx="6">
                  <c:v>Jistota zaměstnání</c:v>
                </c:pt>
                <c:pt idx="7">
                  <c:v>Stejné možnosti pro muže a ženy</c:v>
                </c:pt>
                <c:pt idx="8">
                  <c:v>Zaměstnanecké výhody</c:v>
                </c:pt>
                <c:pt idx="9">
                  <c:v>Vztahy s přímým nadřízeným</c:v>
                </c:pt>
                <c:pt idx="10">
                  <c:v>Zajímavost práce</c:v>
                </c:pt>
                <c:pt idx="11">
                  <c:v>Informovanost o hospodaření útvaru</c:v>
                </c:pt>
              </c:strCache>
            </c:strRef>
          </c:cat>
          <c:val>
            <c:numRef>
              <c:f>'[EF_total.xlsx]Question 1'!$B$4:$B$15</c:f>
              <c:numCache>
                <c:formatCode>0.00%</c:formatCode>
                <c:ptCount val="12"/>
                <c:pt idx="0">
                  <c:v>0.2319</c:v>
                </c:pt>
                <c:pt idx="1">
                  <c:v>5.8000000000000003E-2</c:v>
                </c:pt>
                <c:pt idx="2">
                  <c:v>0.5857</c:v>
                </c:pt>
                <c:pt idx="3">
                  <c:v>0.1014</c:v>
                </c:pt>
                <c:pt idx="4">
                  <c:v>0.1618</c:v>
                </c:pt>
                <c:pt idx="5">
                  <c:v>0.21429999999999999</c:v>
                </c:pt>
                <c:pt idx="6">
                  <c:v>0.12859999999999999</c:v>
                </c:pt>
                <c:pt idx="7">
                  <c:v>0.44929999999999998</c:v>
                </c:pt>
                <c:pt idx="8">
                  <c:v>0.12859999999999999</c:v>
                </c:pt>
                <c:pt idx="9">
                  <c:v>0.37140000000000001</c:v>
                </c:pt>
                <c:pt idx="10">
                  <c:v>0.40579999999999999</c:v>
                </c:pt>
                <c:pt idx="1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05-465B-B1CF-C456E648D519}"/>
            </c:ext>
          </c:extLst>
        </c:ser>
        <c:ser>
          <c:idx val="1"/>
          <c:order val="1"/>
          <c:tx>
            <c:strRef>
              <c:f>'[EF_total.xlsx]Question 1'!$D$3:$E$3</c:f>
              <c:strCache>
                <c:ptCount val="1"/>
                <c:pt idx="0">
                  <c:v>Spíše spokojen(a)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1'!$A$4:$A$15</c:f>
              <c:strCache>
                <c:ptCount val="12"/>
                <c:pt idx="0">
                  <c:v>Pracovní podmínky (světlo, teplo, hluk)</c:v>
                </c:pt>
                <c:pt idx="1">
                  <c:v>Pracovní zátěž (množství práce)</c:v>
                </c:pt>
                <c:pt idx="2">
                  <c:v>Organizace pracovní doby (příchody, odchody, přestávky, směny)</c:v>
                </c:pt>
                <c:pt idx="3">
                  <c:v>Mzdové ohodnocení</c:v>
                </c:pt>
                <c:pt idx="4">
                  <c:v>Možnost kariérního růstu</c:v>
                </c:pt>
                <c:pt idx="5">
                  <c:v>Možnosti dalšího vzdělávání</c:v>
                </c:pt>
                <c:pt idx="6">
                  <c:v>Jistota zaměstnání</c:v>
                </c:pt>
                <c:pt idx="7">
                  <c:v>Stejné možnosti pro muže a ženy</c:v>
                </c:pt>
                <c:pt idx="8">
                  <c:v>Zaměstnanecké výhody</c:v>
                </c:pt>
                <c:pt idx="9">
                  <c:v>Vztahy s přímým nadřízeným</c:v>
                </c:pt>
                <c:pt idx="10">
                  <c:v>Zajímavost práce</c:v>
                </c:pt>
                <c:pt idx="11">
                  <c:v>Informovanost o hospodaření útvaru</c:v>
                </c:pt>
              </c:strCache>
            </c:strRef>
          </c:cat>
          <c:val>
            <c:numRef>
              <c:f>'[EF_total.xlsx]Question 1'!$D$4:$D$15</c:f>
              <c:numCache>
                <c:formatCode>0.00%</c:formatCode>
                <c:ptCount val="12"/>
                <c:pt idx="0">
                  <c:v>0.56520000000000004</c:v>
                </c:pt>
                <c:pt idx="1">
                  <c:v>0.43480000000000002</c:v>
                </c:pt>
                <c:pt idx="2">
                  <c:v>0.34289999999999998</c:v>
                </c:pt>
                <c:pt idx="3">
                  <c:v>0.27539999999999998</c:v>
                </c:pt>
                <c:pt idx="4">
                  <c:v>0.30880000000000002</c:v>
                </c:pt>
                <c:pt idx="5">
                  <c:v>0.44290000000000002</c:v>
                </c:pt>
                <c:pt idx="6">
                  <c:v>0.31430000000000002</c:v>
                </c:pt>
                <c:pt idx="7">
                  <c:v>0.24640000000000001</c:v>
                </c:pt>
                <c:pt idx="8">
                  <c:v>0.31430000000000002</c:v>
                </c:pt>
                <c:pt idx="9">
                  <c:v>0.44290000000000002</c:v>
                </c:pt>
                <c:pt idx="10">
                  <c:v>0.4783</c:v>
                </c:pt>
                <c:pt idx="1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05-465B-B1CF-C456E648D519}"/>
            </c:ext>
          </c:extLst>
        </c:ser>
        <c:ser>
          <c:idx val="2"/>
          <c:order val="2"/>
          <c:tx>
            <c:strRef>
              <c:f>'[EF_total.xlsx]Question 1'!$F$3:$G$3</c:f>
              <c:strCache>
                <c:ptCount val="1"/>
                <c:pt idx="0">
                  <c:v>Ani spokojen(a), ani nespokojen(a)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'[EF_total.xlsx]Question 1'!$A$4:$A$15</c:f>
              <c:strCache>
                <c:ptCount val="12"/>
                <c:pt idx="0">
                  <c:v>Pracovní podmínky (světlo, teplo, hluk)</c:v>
                </c:pt>
                <c:pt idx="1">
                  <c:v>Pracovní zátěž (množství práce)</c:v>
                </c:pt>
                <c:pt idx="2">
                  <c:v>Organizace pracovní doby (příchody, odchody, přestávky, směny)</c:v>
                </c:pt>
                <c:pt idx="3">
                  <c:v>Mzdové ohodnocení</c:v>
                </c:pt>
                <c:pt idx="4">
                  <c:v>Možnost kariérního růstu</c:v>
                </c:pt>
                <c:pt idx="5">
                  <c:v>Možnosti dalšího vzdělávání</c:v>
                </c:pt>
                <c:pt idx="6">
                  <c:v>Jistota zaměstnání</c:v>
                </c:pt>
                <c:pt idx="7">
                  <c:v>Stejné možnosti pro muže a ženy</c:v>
                </c:pt>
                <c:pt idx="8">
                  <c:v>Zaměstnanecké výhody</c:v>
                </c:pt>
                <c:pt idx="9">
                  <c:v>Vztahy s přímým nadřízeným</c:v>
                </c:pt>
                <c:pt idx="10">
                  <c:v>Zajímavost práce</c:v>
                </c:pt>
                <c:pt idx="11">
                  <c:v>Informovanost o hospodaření útvaru</c:v>
                </c:pt>
              </c:strCache>
            </c:strRef>
          </c:cat>
          <c:val>
            <c:numRef>
              <c:f>'[EF_total.xlsx]Question 1'!$F$4:$F$15</c:f>
              <c:numCache>
                <c:formatCode>0.00%</c:formatCode>
                <c:ptCount val="12"/>
                <c:pt idx="0">
                  <c:v>8.6999999999999994E-2</c:v>
                </c:pt>
                <c:pt idx="1">
                  <c:v>0.2319</c:v>
                </c:pt>
                <c:pt idx="2">
                  <c:v>2.86E-2</c:v>
                </c:pt>
                <c:pt idx="3">
                  <c:v>0.13039999999999999</c:v>
                </c:pt>
                <c:pt idx="4">
                  <c:v>0.27939999999999998</c:v>
                </c:pt>
                <c:pt idx="5">
                  <c:v>0.21429999999999999</c:v>
                </c:pt>
                <c:pt idx="6">
                  <c:v>0.21429999999999999</c:v>
                </c:pt>
                <c:pt idx="7">
                  <c:v>0.1159</c:v>
                </c:pt>
                <c:pt idx="8">
                  <c:v>0.2</c:v>
                </c:pt>
                <c:pt idx="9">
                  <c:v>4.2900000000000001E-2</c:v>
                </c:pt>
                <c:pt idx="10">
                  <c:v>8.6999999999999994E-2</c:v>
                </c:pt>
                <c:pt idx="1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05-465B-B1CF-C456E648D519}"/>
            </c:ext>
          </c:extLst>
        </c:ser>
        <c:ser>
          <c:idx val="3"/>
          <c:order val="3"/>
          <c:tx>
            <c:strRef>
              <c:f>'[EF_total.xlsx]Question 1'!$H$3:$I$3</c:f>
              <c:strCache>
                <c:ptCount val="1"/>
                <c:pt idx="0">
                  <c:v>Spíše nespokojen(a)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'[EF_total.xlsx]Question 1'!$A$4:$A$15</c:f>
              <c:strCache>
                <c:ptCount val="12"/>
                <c:pt idx="0">
                  <c:v>Pracovní podmínky (světlo, teplo, hluk)</c:v>
                </c:pt>
                <c:pt idx="1">
                  <c:v>Pracovní zátěž (množství práce)</c:v>
                </c:pt>
                <c:pt idx="2">
                  <c:v>Organizace pracovní doby (příchody, odchody, přestávky, směny)</c:v>
                </c:pt>
                <c:pt idx="3">
                  <c:v>Mzdové ohodnocení</c:v>
                </c:pt>
                <c:pt idx="4">
                  <c:v>Možnost kariérního růstu</c:v>
                </c:pt>
                <c:pt idx="5">
                  <c:v>Možnosti dalšího vzdělávání</c:v>
                </c:pt>
                <c:pt idx="6">
                  <c:v>Jistota zaměstnání</c:v>
                </c:pt>
                <c:pt idx="7">
                  <c:v>Stejné možnosti pro muže a ženy</c:v>
                </c:pt>
                <c:pt idx="8">
                  <c:v>Zaměstnanecké výhody</c:v>
                </c:pt>
                <c:pt idx="9">
                  <c:v>Vztahy s přímým nadřízeným</c:v>
                </c:pt>
                <c:pt idx="10">
                  <c:v>Zajímavost práce</c:v>
                </c:pt>
                <c:pt idx="11">
                  <c:v>Informovanost o hospodaření útvaru</c:v>
                </c:pt>
              </c:strCache>
            </c:strRef>
          </c:cat>
          <c:val>
            <c:numRef>
              <c:f>'[EF_total.xlsx]Question 1'!$H$4:$H$15</c:f>
              <c:numCache>
                <c:formatCode>0.00%</c:formatCode>
                <c:ptCount val="12"/>
                <c:pt idx="0">
                  <c:v>0.1014</c:v>
                </c:pt>
                <c:pt idx="1">
                  <c:v>0.2319</c:v>
                </c:pt>
                <c:pt idx="2">
                  <c:v>1.43E-2</c:v>
                </c:pt>
                <c:pt idx="3">
                  <c:v>0.2319</c:v>
                </c:pt>
                <c:pt idx="4">
                  <c:v>0.13239999999999999</c:v>
                </c:pt>
                <c:pt idx="5">
                  <c:v>7.1399999999999991E-2</c:v>
                </c:pt>
                <c:pt idx="6">
                  <c:v>0.21429999999999999</c:v>
                </c:pt>
                <c:pt idx="7">
                  <c:v>2.9000000000000001E-2</c:v>
                </c:pt>
                <c:pt idx="8">
                  <c:v>0.1857</c:v>
                </c:pt>
                <c:pt idx="9">
                  <c:v>0.1</c:v>
                </c:pt>
                <c:pt idx="10">
                  <c:v>2.9000000000000001E-2</c:v>
                </c:pt>
                <c:pt idx="11">
                  <c:v>0.1143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05-465B-B1CF-C456E648D519}"/>
            </c:ext>
          </c:extLst>
        </c:ser>
        <c:ser>
          <c:idx val="4"/>
          <c:order val="4"/>
          <c:tx>
            <c:strRef>
              <c:f>'[EF_total.xlsx]Question 1'!$J$3:$K$3</c:f>
              <c:strCache>
                <c:ptCount val="1"/>
                <c:pt idx="0">
                  <c:v>Rozhodně nespokojen(a)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'[EF_total.xlsx]Question 1'!$A$4:$A$15</c:f>
              <c:strCache>
                <c:ptCount val="12"/>
                <c:pt idx="0">
                  <c:v>Pracovní podmínky (světlo, teplo, hluk)</c:v>
                </c:pt>
                <c:pt idx="1">
                  <c:v>Pracovní zátěž (množství práce)</c:v>
                </c:pt>
                <c:pt idx="2">
                  <c:v>Organizace pracovní doby (příchody, odchody, přestávky, směny)</c:v>
                </c:pt>
                <c:pt idx="3">
                  <c:v>Mzdové ohodnocení</c:v>
                </c:pt>
                <c:pt idx="4">
                  <c:v>Možnost kariérního růstu</c:v>
                </c:pt>
                <c:pt idx="5">
                  <c:v>Možnosti dalšího vzdělávání</c:v>
                </c:pt>
                <c:pt idx="6">
                  <c:v>Jistota zaměstnání</c:v>
                </c:pt>
                <c:pt idx="7">
                  <c:v>Stejné možnosti pro muže a ženy</c:v>
                </c:pt>
                <c:pt idx="8">
                  <c:v>Zaměstnanecké výhody</c:v>
                </c:pt>
                <c:pt idx="9">
                  <c:v>Vztahy s přímým nadřízeným</c:v>
                </c:pt>
                <c:pt idx="10">
                  <c:v>Zajímavost práce</c:v>
                </c:pt>
                <c:pt idx="11">
                  <c:v>Informovanost o hospodaření útvaru</c:v>
                </c:pt>
              </c:strCache>
            </c:strRef>
          </c:cat>
          <c:val>
            <c:numRef>
              <c:f>'[EF_total.xlsx]Question 1'!$J$4:$J$15</c:f>
              <c:numCache>
                <c:formatCode>0.00%</c:formatCode>
                <c:ptCount val="12"/>
                <c:pt idx="0">
                  <c:v>1.4500000000000001E-2</c:v>
                </c:pt>
                <c:pt idx="1">
                  <c:v>4.3499999999999997E-2</c:v>
                </c:pt>
                <c:pt idx="2">
                  <c:v>2.86E-2</c:v>
                </c:pt>
                <c:pt idx="3">
                  <c:v>0.2319</c:v>
                </c:pt>
                <c:pt idx="4">
                  <c:v>5.8799999999999998E-2</c:v>
                </c:pt>
                <c:pt idx="5">
                  <c:v>2.86E-2</c:v>
                </c:pt>
                <c:pt idx="6">
                  <c:v>8.5699999999999998E-2</c:v>
                </c:pt>
                <c:pt idx="7">
                  <c:v>2.9000000000000001E-2</c:v>
                </c:pt>
                <c:pt idx="8">
                  <c:v>0.1429</c:v>
                </c:pt>
                <c:pt idx="9">
                  <c:v>4.2900000000000001E-2</c:v>
                </c:pt>
                <c:pt idx="10">
                  <c:v>0</c:v>
                </c:pt>
                <c:pt idx="11">
                  <c:v>7.1399999999999991E-2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05-465B-B1CF-C456E648D5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1392063"/>
        <c:axId val="531394559"/>
      </c:barChart>
      <c:catAx>
        <c:axId val="531392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94559"/>
        <c:crosses val="autoZero"/>
        <c:auto val="1"/>
        <c:lblAlgn val="ctr"/>
        <c:lblOffset val="100"/>
        <c:noMultiLvlLbl val="0"/>
      </c:catAx>
      <c:valAx>
        <c:axId val="531394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92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baseline="0">
                <a:effectLst/>
              </a:rPr>
              <a:t>Co soudíte o odměňování ve Vašem útvaru? Vyberte příslušnou odpověď v každém řádku.Pozn. Útvarem je míněna organizační jednotka nadřazená Vašemu pracovnímu místu, např. oddělení, katedra, úsek.</a:t>
            </a:r>
            <a:r>
              <a:rPr lang="cs-CZ" sz="1400" b="0" i="0" u="none" strike="noStrike" baseline="0"/>
              <a:t> 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'[EF_total.xlsx]Question 2'!$B$3:$C$3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2'!$A$4:$A$6</c:f>
              <c:strCache>
                <c:ptCount val="3"/>
                <c:pt idx="0">
                  <c:v>Vím, jakým způsobem je stanoveno mé mzdové ohodnocení.</c:v>
                </c:pt>
                <c:pt idx="1">
                  <c:v>V našem útvaru je odměňování vázáno na pracovní výkon.</c:v>
                </c:pt>
                <c:pt idx="2">
                  <c:v>Odměňování je s ohledem na mé pracovní výkony spravedlivé.</c:v>
                </c:pt>
              </c:strCache>
            </c:strRef>
          </c:cat>
          <c:val>
            <c:numRef>
              <c:f>'[EF_total.xlsx]Question 2'!$B$4:$B$6</c:f>
              <c:numCache>
                <c:formatCode>0.00%</c:formatCode>
                <c:ptCount val="3"/>
                <c:pt idx="0">
                  <c:v>0.2429</c:v>
                </c:pt>
                <c:pt idx="1">
                  <c:v>0.1</c:v>
                </c:pt>
                <c:pt idx="2">
                  <c:v>0.15709999999999999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BE-4407-8ABA-07EFDB325518}"/>
            </c:ext>
          </c:extLst>
        </c:ser>
        <c:ser>
          <c:idx val="1"/>
          <c:order val="1"/>
          <c:tx>
            <c:strRef>
              <c:f>'[EF_total.xlsx]Question 2'!$D$3:$E$3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2'!$A$4:$A$6</c:f>
              <c:strCache>
                <c:ptCount val="3"/>
                <c:pt idx="0">
                  <c:v>Vím, jakým způsobem je stanoveno mé mzdové ohodnocení.</c:v>
                </c:pt>
                <c:pt idx="1">
                  <c:v>V našem útvaru je odměňování vázáno na pracovní výkon.</c:v>
                </c:pt>
                <c:pt idx="2">
                  <c:v>Odměňování je s ohledem na mé pracovní výkony spravedlivé.</c:v>
                </c:pt>
              </c:strCache>
            </c:strRef>
          </c:cat>
          <c:val>
            <c:numRef>
              <c:f>'[EF_total.xlsx]Question 2'!$D$4:$D$6</c:f>
              <c:numCache>
                <c:formatCode>0.00%</c:formatCode>
                <c:ptCount val="3"/>
                <c:pt idx="0">
                  <c:v>0.42859999999999998</c:v>
                </c:pt>
                <c:pt idx="1">
                  <c:v>0.28570000000000001</c:v>
                </c:pt>
                <c:pt idx="2">
                  <c:v>0.31430000000000002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BE-4407-8ABA-07EFDB325518}"/>
            </c:ext>
          </c:extLst>
        </c:ser>
        <c:ser>
          <c:idx val="2"/>
          <c:order val="2"/>
          <c:tx>
            <c:strRef>
              <c:f>'[EF_total.xlsx]Question 2'!$F$3:$G$3</c:f>
              <c:strCache>
                <c:ptCount val="1"/>
                <c:pt idx="0">
                  <c:v>Ani souhlas, ani nesouhlas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'[EF_total.xlsx]Question 2'!$A$4:$A$6</c:f>
              <c:strCache>
                <c:ptCount val="3"/>
                <c:pt idx="0">
                  <c:v>Vím, jakým způsobem je stanoveno mé mzdové ohodnocení.</c:v>
                </c:pt>
                <c:pt idx="1">
                  <c:v>V našem útvaru je odměňování vázáno na pracovní výkon.</c:v>
                </c:pt>
                <c:pt idx="2">
                  <c:v>Odměňování je s ohledem na mé pracovní výkony spravedlivé.</c:v>
                </c:pt>
              </c:strCache>
            </c:strRef>
          </c:cat>
          <c:val>
            <c:numRef>
              <c:f>'[EF_total.xlsx]Question 2'!$F$4:$F$6</c:f>
              <c:numCache>
                <c:formatCode>0.00%</c:formatCode>
                <c:ptCount val="3"/>
                <c:pt idx="0">
                  <c:v>0.12859999999999999</c:v>
                </c:pt>
                <c:pt idx="1">
                  <c:v>0.28570000000000001</c:v>
                </c:pt>
                <c:pt idx="2">
                  <c:v>0.2286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BE-4407-8ABA-07EFDB325518}"/>
            </c:ext>
          </c:extLst>
        </c:ser>
        <c:ser>
          <c:idx val="3"/>
          <c:order val="3"/>
          <c:tx>
            <c:strRef>
              <c:f>'[EF_total.xlsx]Question 2'!$H$3:$I$3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'[EF_total.xlsx]Question 2'!$A$4:$A$6</c:f>
              <c:strCache>
                <c:ptCount val="3"/>
                <c:pt idx="0">
                  <c:v>Vím, jakým způsobem je stanoveno mé mzdové ohodnocení.</c:v>
                </c:pt>
                <c:pt idx="1">
                  <c:v>V našem útvaru je odměňování vázáno na pracovní výkon.</c:v>
                </c:pt>
                <c:pt idx="2">
                  <c:v>Odměňování je s ohledem na mé pracovní výkony spravedlivé.</c:v>
                </c:pt>
              </c:strCache>
            </c:strRef>
          </c:cat>
          <c:val>
            <c:numRef>
              <c:f>'[EF_total.xlsx]Question 2'!$H$4:$H$6</c:f>
              <c:numCache>
                <c:formatCode>0.00%</c:formatCode>
                <c:ptCount val="3"/>
                <c:pt idx="0">
                  <c:v>0.1143</c:v>
                </c:pt>
                <c:pt idx="1">
                  <c:v>0.1429</c:v>
                </c:pt>
                <c:pt idx="2">
                  <c:v>0.1429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DBE-4407-8ABA-07EFDB325518}"/>
            </c:ext>
          </c:extLst>
        </c:ser>
        <c:ser>
          <c:idx val="4"/>
          <c:order val="4"/>
          <c:tx>
            <c:strRef>
              <c:f>'[EF_total.xlsx]Question 2'!$J$3:$K$3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'[EF_total.xlsx]Question 2'!$A$4:$A$6</c:f>
              <c:strCache>
                <c:ptCount val="3"/>
                <c:pt idx="0">
                  <c:v>Vím, jakým způsobem je stanoveno mé mzdové ohodnocení.</c:v>
                </c:pt>
                <c:pt idx="1">
                  <c:v>V našem útvaru je odměňování vázáno na pracovní výkon.</c:v>
                </c:pt>
                <c:pt idx="2">
                  <c:v>Odměňování je s ohledem na mé pracovní výkony spravedlivé.</c:v>
                </c:pt>
              </c:strCache>
            </c:strRef>
          </c:cat>
          <c:val>
            <c:numRef>
              <c:f>'[EF_total.xlsx]Question 2'!$J$4:$J$6</c:f>
              <c:numCache>
                <c:formatCode>0.00%</c:formatCode>
                <c:ptCount val="3"/>
                <c:pt idx="0">
                  <c:v>2.86E-2</c:v>
                </c:pt>
                <c:pt idx="1">
                  <c:v>0.1</c:v>
                </c:pt>
                <c:pt idx="2">
                  <c:v>8.5699999999999998E-2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BE-4407-8ABA-07EFDB325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26493135"/>
        <c:axId val="526487311"/>
      </c:barChart>
      <c:catAx>
        <c:axId val="526493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6487311"/>
        <c:crosses val="autoZero"/>
        <c:auto val="1"/>
        <c:lblAlgn val="ctr"/>
        <c:lblOffset val="100"/>
        <c:noMultiLvlLbl val="0"/>
      </c:catAx>
      <c:valAx>
        <c:axId val="526487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6493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baseline="0">
                <a:effectLst/>
              </a:rPr>
              <a:t>Do jaké míry souhlasíte nebo nesouhlasíte s následujícími výroky? Vyberte příslušnou odpověď v každém řádku.</a:t>
            </a:r>
            <a:r>
              <a:rPr lang="cs-CZ" sz="1400" b="0" i="0" u="none" strike="noStrike" baseline="0"/>
              <a:t> 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'[EF_total.xlsx]Question 3'!$B$3:$C$3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3'!$A$4:$A$9</c:f>
              <c:strCache>
                <c:ptCount val="6"/>
                <c:pt idx="0">
                  <c:v>Myslím, že náš útvar je dobře řízen.</c:v>
                </c:pt>
                <c:pt idx="1">
                  <c:v>Můj nadřízený dobře stanovuje pracovní cíle.</c:v>
                </c:pt>
                <c:pt idx="2">
                  <c:v>Můj vedoucí řídí náš útvar tak, že dosahuje stanoveného cíle v požadovaném termínu a kvalitě.</c:v>
                </c:pt>
                <c:pt idx="3">
                  <c:v>Můj přímý nadřízený mě vede ke zlepšení mého pracovního výkonu.</c:v>
                </c:pt>
                <c:pt idx="4">
                  <c:v>Když odvedu dobrou práci, dostane se mi uznání.</c:v>
                </c:pt>
                <c:pt idx="5">
                  <c:v>Spolupráce mezi naším a ostatními útvary na TUL je na dobré úrovni</c:v>
                </c:pt>
              </c:strCache>
            </c:strRef>
          </c:cat>
          <c:val>
            <c:numRef>
              <c:f>'[EF_total.xlsx]Question 3'!$B$4:$B$9</c:f>
              <c:numCache>
                <c:formatCode>0.00%</c:formatCode>
                <c:ptCount val="6"/>
                <c:pt idx="0">
                  <c:v>0.2429</c:v>
                </c:pt>
                <c:pt idx="1">
                  <c:v>0.2286</c:v>
                </c:pt>
                <c:pt idx="2">
                  <c:v>0.21740000000000001</c:v>
                </c:pt>
                <c:pt idx="3">
                  <c:v>0.1714</c:v>
                </c:pt>
                <c:pt idx="4">
                  <c:v>0.1449</c:v>
                </c:pt>
                <c:pt idx="5">
                  <c:v>0.1143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96-4320-AAA7-9462BB0C7E46}"/>
            </c:ext>
          </c:extLst>
        </c:ser>
        <c:ser>
          <c:idx val="1"/>
          <c:order val="1"/>
          <c:tx>
            <c:strRef>
              <c:f>'[EF_total.xlsx]Question 3'!$D$3:$E$3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3'!$A$4:$A$9</c:f>
              <c:strCache>
                <c:ptCount val="6"/>
                <c:pt idx="0">
                  <c:v>Myslím, že náš útvar je dobře řízen.</c:v>
                </c:pt>
                <c:pt idx="1">
                  <c:v>Můj nadřízený dobře stanovuje pracovní cíle.</c:v>
                </c:pt>
                <c:pt idx="2">
                  <c:v>Můj vedoucí řídí náš útvar tak, že dosahuje stanoveného cíle v požadovaném termínu a kvalitě.</c:v>
                </c:pt>
                <c:pt idx="3">
                  <c:v>Můj přímý nadřízený mě vede ke zlepšení mého pracovního výkonu.</c:v>
                </c:pt>
                <c:pt idx="4">
                  <c:v>Když odvedu dobrou práci, dostane se mi uznání.</c:v>
                </c:pt>
                <c:pt idx="5">
                  <c:v>Spolupráce mezi naším a ostatními útvary na TUL je na dobré úrovni</c:v>
                </c:pt>
              </c:strCache>
            </c:strRef>
          </c:cat>
          <c:val>
            <c:numRef>
              <c:f>'[EF_total.xlsx]Question 3'!$D$4:$D$9</c:f>
              <c:numCache>
                <c:formatCode>0.00%</c:formatCode>
                <c:ptCount val="6"/>
                <c:pt idx="0">
                  <c:v>0.4143</c:v>
                </c:pt>
                <c:pt idx="1">
                  <c:v>0.34289999999999998</c:v>
                </c:pt>
                <c:pt idx="2">
                  <c:v>0.40579999999999999</c:v>
                </c:pt>
                <c:pt idx="3">
                  <c:v>0.34289999999999998</c:v>
                </c:pt>
                <c:pt idx="4">
                  <c:v>0.37680000000000002</c:v>
                </c:pt>
                <c:pt idx="5">
                  <c:v>0.2286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96-4320-AAA7-9462BB0C7E46}"/>
            </c:ext>
          </c:extLst>
        </c:ser>
        <c:ser>
          <c:idx val="2"/>
          <c:order val="2"/>
          <c:tx>
            <c:strRef>
              <c:f>'[EF_total.xlsx]Question 3'!$F$3:$G$3</c:f>
              <c:strCache>
                <c:ptCount val="1"/>
                <c:pt idx="0">
                  <c:v>Ani souhlas, ani nesouhlas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'[EF_total.xlsx]Question 3'!$A$4:$A$9</c:f>
              <c:strCache>
                <c:ptCount val="6"/>
                <c:pt idx="0">
                  <c:v>Myslím, že náš útvar je dobře řízen.</c:v>
                </c:pt>
                <c:pt idx="1">
                  <c:v>Můj nadřízený dobře stanovuje pracovní cíle.</c:v>
                </c:pt>
                <c:pt idx="2">
                  <c:v>Můj vedoucí řídí náš útvar tak, že dosahuje stanoveného cíle v požadovaném termínu a kvalitě.</c:v>
                </c:pt>
                <c:pt idx="3">
                  <c:v>Můj přímý nadřízený mě vede ke zlepšení mého pracovního výkonu.</c:v>
                </c:pt>
                <c:pt idx="4">
                  <c:v>Když odvedu dobrou práci, dostane se mi uznání.</c:v>
                </c:pt>
                <c:pt idx="5">
                  <c:v>Spolupráce mezi naším a ostatními útvary na TUL je na dobré úrovni</c:v>
                </c:pt>
              </c:strCache>
            </c:strRef>
          </c:cat>
          <c:val>
            <c:numRef>
              <c:f>'[EF_total.xlsx]Question 3'!$F$4:$F$9</c:f>
              <c:numCache>
                <c:formatCode>0.00%</c:formatCode>
                <c:ptCount val="6"/>
                <c:pt idx="0">
                  <c:v>0.1714</c:v>
                </c:pt>
                <c:pt idx="1">
                  <c:v>0.21429999999999999</c:v>
                </c:pt>
                <c:pt idx="2">
                  <c:v>0.2029</c:v>
                </c:pt>
                <c:pt idx="3">
                  <c:v>0.2571</c:v>
                </c:pt>
                <c:pt idx="4">
                  <c:v>0.2319</c:v>
                </c:pt>
                <c:pt idx="5">
                  <c:v>0.31430000000000002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96-4320-AAA7-9462BB0C7E46}"/>
            </c:ext>
          </c:extLst>
        </c:ser>
        <c:ser>
          <c:idx val="3"/>
          <c:order val="3"/>
          <c:tx>
            <c:strRef>
              <c:f>'[EF_total.xlsx]Question 3'!$H$3:$I$3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'[EF_total.xlsx]Question 3'!$A$4:$A$9</c:f>
              <c:strCache>
                <c:ptCount val="6"/>
                <c:pt idx="0">
                  <c:v>Myslím, že náš útvar je dobře řízen.</c:v>
                </c:pt>
                <c:pt idx="1">
                  <c:v>Můj nadřízený dobře stanovuje pracovní cíle.</c:v>
                </c:pt>
                <c:pt idx="2">
                  <c:v>Můj vedoucí řídí náš útvar tak, že dosahuje stanoveného cíle v požadovaném termínu a kvalitě.</c:v>
                </c:pt>
                <c:pt idx="3">
                  <c:v>Můj přímý nadřízený mě vede ke zlepšení mého pracovního výkonu.</c:v>
                </c:pt>
                <c:pt idx="4">
                  <c:v>Když odvedu dobrou práci, dostane se mi uznání.</c:v>
                </c:pt>
                <c:pt idx="5">
                  <c:v>Spolupráce mezi naším a ostatními útvary na TUL je na dobré úrovni</c:v>
                </c:pt>
              </c:strCache>
            </c:strRef>
          </c:cat>
          <c:val>
            <c:numRef>
              <c:f>'[EF_total.xlsx]Question 3'!$H$4:$H$9</c:f>
              <c:numCache>
                <c:formatCode>0.00%</c:formatCode>
                <c:ptCount val="6"/>
                <c:pt idx="0">
                  <c:v>0.1</c:v>
                </c:pt>
                <c:pt idx="1">
                  <c:v>0.15709999999999999</c:v>
                </c:pt>
                <c:pt idx="2">
                  <c:v>0.1014</c:v>
                </c:pt>
                <c:pt idx="3">
                  <c:v>0.12859999999999999</c:v>
                </c:pt>
                <c:pt idx="4">
                  <c:v>0.2029</c:v>
                </c:pt>
                <c:pt idx="5">
                  <c:v>0.2286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96-4320-AAA7-9462BB0C7E46}"/>
            </c:ext>
          </c:extLst>
        </c:ser>
        <c:ser>
          <c:idx val="4"/>
          <c:order val="4"/>
          <c:tx>
            <c:strRef>
              <c:f>'[EF_total.xlsx]Question 3'!$J$3:$K$3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'[EF_total.xlsx]Question 3'!$A$4:$A$9</c:f>
              <c:strCache>
                <c:ptCount val="6"/>
                <c:pt idx="0">
                  <c:v>Myslím, že náš útvar je dobře řízen.</c:v>
                </c:pt>
                <c:pt idx="1">
                  <c:v>Můj nadřízený dobře stanovuje pracovní cíle.</c:v>
                </c:pt>
                <c:pt idx="2">
                  <c:v>Můj vedoucí řídí náš útvar tak, že dosahuje stanoveného cíle v požadovaném termínu a kvalitě.</c:v>
                </c:pt>
                <c:pt idx="3">
                  <c:v>Můj přímý nadřízený mě vede ke zlepšení mého pracovního výkonu.</c:v>
                </c:pt>
                <c:pt idx="4">
                  <c:v>Když odvedu dobrou práci, dostane se mi uznání.</c:v>
                </c:pt>
                <c:pt idx="5">
                  <c:v>Spolupráce mezi naším a ostatními útvary na TUL je na dobré úrovni</c:v>
                </c:pt>
              </c:strCache>
            </c:strRef>
          </c:cat>
          <c:val>
            <c:numRef>
              <c:f>'[EF_total.xlsx]Question 3'!$J$4:$J$9</c:f>
              <c:numCache>
                <c:formatCode>0.00%</c:formatCode>
                <c:ptCount val="6"/>
                <c:pt idx="0">
                  <c:v>4.2900000000000001E-2</c:v>
                </c:pt>
                <c:pt idx="1">
                  <c:v>5.7099999999999998E-2</c:v>
                </c:pt>
                <c:pt idx="2">
                  <c:v>2.9000000000000001E-2</c:v>
                </c:pt>
                <c:pt idx="3">
                  <c:v>8.5699999999999998E-2</c:v>
                </c:pt>
                <c:pt idx="4">
                  <c:v>4.3499999999999997E-2</c:v>
                </c:pt>
                <c:pt idx="5">
                  <c:v>8.5699999999999998E-2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96-4320-AAA7-9462BB0C7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1391647"/>
        <c:axId val="531393311"/>
      </c:barChart>
      <c:catAx>
        <c:axId val="531391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93311"/>
        <c:crosses val="autoZero"/>
        <c:auto val="1"/>
        <c:lblAlgn val="ctr"/>
        <c:lblOffset val="100"/>
        <c:noMultiLvlLbl val="0"/>
      </c:catAx>
      <c:valAx>
        <c:axId val="531393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91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cs-CZ"/>
              <a:t>Jak byste charakterizoval(a) atmosféru mezi spolupracovníky? Naznačte prosím posuvníkem, které tvrzení podle Vás odpovídá skutečnosti.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'[EF_total.xlsx]Question 4'!$B$3</c:f>
              <c:strCache>
                <c:ptCount val="1"/>
                <c:pt idx="0">
                  <c:v>Average Number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'[EF_total.xlsx]Question 4'!$A$4</c:f>
              <c:strCache>
                <c:ptCount val="1"/>
                <c:pt idx="0">
                  <c:v>Průměr</c:v>
                </c:pt>
              </c:strCache>
            </c:strRef>
          </c:cat>
          <c:val>
            <c:numRef>
              <c:f>'[EF_total.xlsx]Question 4'!$B$4</c:f>
              <c:numCache>
                <c:formatCode>General</c:formatCode>
                <c:ptCount val="1"/>
                <c:pt idx="0">
                  <c:v>68.142857142857139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86-414C-A0B0-43966D6CB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cs-CZ"/>
              <a:t>Jaký je Váš vztah k zaměstnavateli (Ekonomická fakulta), pro něhož pracujete? Označte, který z výroků Vám je bližší.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'[EF_total.xlsx]Question 5'!$B$3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7935860233985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9F-466D-8DAB-BD6D737FBFA1}"/>
                </c:ext>
              </c:extLst>
            </c:dLbl>
            <c:dLbl>
              <c:idx val="1"/>
              <c:layout>
                <c:manualLayout>
                  <c:x val="-1.3197551555935311E-16"/>
                  <c:y val="-2.6903790350978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9F-466D-8DAB-BD6D737FBFA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'[EF_total.xlsx]Question 5'!$A$4:$A$5</c:f>
              <c:strCache>
                <c:ptCount val="2"/>
                <c:pt idx="0">
                  <c:v>A - Ve prospěch zaměstnavatele dělám výrazně více, než bych musel/a.</c:v>
                </c:pt>
                <c:pt idx="1">
                  <c:v>B - Pro zaměstnavatele dělám jen to, co je nezbytně nutné.</c:v>
                </c:pt>
              </c:strCache>
            </c:strRef>
          </c:cat>
          <c:val>
            <c:numRef>
              <c:f>'[EF_total.xlsx]Question 5'!$B$4:$B$5</c:f>
              <c:numCache>
                <c:formatCode>0.00%</c:formatCode>
                <c:ptCount val="2"/>
                <c:pt idx="0">
                  <c:v>0.84290000000000009</c:v>
                </c:pt>
                <c:pt idx="1">
                  <c:v>0.15709999999999999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9F-466D-8DAB-BD6D737FB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baseline="0" dirty="0">
                <a:effectLst/>
              </a:rPr>
              <a:t>Rádi bychom zjistili více o podmínkách Vaší práce. Do jaké míry souhlasíte nebo nesouhlasíte s následujícími výroky?  Vyberte příslušnou odpověď v každém řádku.  </a:t>
            </a:r>
            <a:r>
              <a:rPr lang="cs-CZ" sz="1400" b="0" i="0" u="none" strike="noStrike" baseline="0" dirty="0"/>
              <a:t> 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'[EF_total.xlsx]Question 6'!$B$3:$C$3</c:f>
              <c:strCache>
                <c:ptCount val="1"/>
                <c:pt idx="0">
                  <c:v>Rozhodně souhlasím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6'!$A$4:$A$7</c:f>
              <c:strCache>
                <c:ptCount val="4"/>
                <c:pt idx="0">
                  <c:v>Mám k dispozici vybavení a přístroje/nástroje potřebné pro svou práci.</c:v>
                </c:pt>
                <c:pt idx="1">
                  <c:v>Na mém pracovišti je většinou dostatek pracovníků na zvládnutí požadované práce.</c:v>
                </c:pt>
                <c:pt idx="2">
                  <c:v>Mám jasně stanovené pracovní úkoly.</c:v>
                </c:pt>
                <c:pt idx="3">
                  <c:v>Mám dostatek času na kvalitní provedení své práce.</c:v>
                </c:pt>
              </c:strCache>
            </c:strRef>
          </c:cat>
          <c:val>
            <c:numRef>
              <c:f>'[EF_total.xlsx]Question 6'!$B$4:$B$7</c:f>
              <c:numCache>
                <c:formatCode>0.00%</c:formatCode>
                <c:ptCount val="4"/>
                <c:pt idx="0">
                  <c:v>0.35709999999999997</c:v>
                </c:pt>
                <c:pt idx="1">
                  <c:v>0.21429999999999999</c:v>
                </c:pt>
                <c:pt idx="2">
                  <c:v>0.27139999999999997</c:v>
                </c:pt>
                <c:pt idx="3">
                  <c:v>0.15709999999999999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73-4EE3-A221-4E62191E277F}"/>
            </c:ext>
          </c:extLst>
        </c:ser>
        <c:ser>
          <c:idx val="1"/>
          <c:order val="1"/>
          <c:tx>
            <c:strRef>
              <c:f>'[EF_total.xlsx]Question 6'!$D$3:$E$3</c:f>
              <c:strCache>
                <c:ptCount val="1"/>
                <c:pt idx="0">
                  <c:v>Spíše souhlasím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6'!$A$4:$A$7</c:f>
              <c:strCache>
                <c:ptCount val="4"/>
                <c:pt idx="0">
                  <c:v>Mám k dispozici vybavení a přístroje/nástroje potřebné pro svou práci.</c:v>
                </c:pt>
                <c:pt idx="1">
                  <c:v>Na mém pracovišti je většinou dostatek pracovníků na zvládnutí požadované práce.</c:v>
                </c:pt>
                <c:pt idx="2">
                  <c:v>Mám jasně stanovené pracovní úkoly.</c:v>
                </c:pt>
                <c:pt idx="3">
                  <c:v>Mám dostatek času na kvalitní provedení své práce.</c:v>
                </c:pt>
              </c:strCache>
            </c:strRef>
          </c:cat>
          <c:val>
            <c:numRef>
              <c:f>'[EF_total.xlsx]Question 6'!$D$4:$D$7</c:f>
              <c:numCache>
                <c:formatCode>0.00%</c:formatCode>
                <c:ptCount val="4"/>
                <c:pt idx="0">
                  <c:v>0.48570000000000002</c:v>
                </c:pt>
                <c:pt idx="1">
                  <c:v>0.3</c:v>
                </c:pt>
                <c:pt idx="2">
                  <c:v>0.45710000000000001</c:v>
                </c:pt>
                <c:pt idx="3">
                  <c:v>0.34289999999999998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73-4EE3-A221-4E62191E277F}"/>
            </c:ext>
          </c:extLst>
        </c:ser>
        <c:ser>
          <c:idx val="2"/>
          <c:order val="2"/>
          <c:tx>
            <c:strRef>
              <c:f>'[EF_total.xlsx]Question 6'!$F$3:$G$3</c:f>
              <c:strCache>
                <c:ptCount val="1"/>
                <c:pt idx="0">
                  <c:v>Ani souhlas, ani nesouhlas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'[EF_total.xlsx]Question 6'!$A$4:$A$7</c:f>
              <c:strCache>
                <c:ptCount val="4"/>
                <c:pt idx="0">
                  <c:v>Mám k dispozici vybavení a přístroje/nástroje potřebné pro svou práci.</c:v>
                </c:pt>
                <c:pt idx="1">
                  <c:v>Na mém pracovišti je většinou dostatek pracovníků na zvládnutí požadované práce.</c:v>
                </c:pt>
                <c:pt idx="2">
                  <c:v>Mám jasně stanovené pracovní úkoly.</c:v>
                </c:pt>
                <c:pt idx="3">
                  <c:v>Mám dostatek času na kvalitní provedení své práce.</c:v>
                </c:pt>
              </c:strCache>
            </c:strRef>
          </c:cat>
          <c:val>
            <c:numRef>
              <c:f>'[EF_total.xlsx]Question 6'!$F$4:$F$7</c:f>
              <c:numCache>
                <c:formatCode>0.00%</c:formatCode>
                <c:ptCount val="4"/>
                <c:pt idx="0">
                  <c:v>5.7099999999999998E-2</c:v>
                </c:pt>
                <c:pt idx="1">
                  <c:v>0.21429999999999999</c:v>
                </c:pt>
                <c:pt idx="2">
                  <c:v>0.1143</c:v>
                </c:pt>
                <c:pt idx="3">
                  <c:v>0.1714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73-4EE3-A221-4E62191E277F}"/>
            </c:ext>
          </c:extLst>
        </c:ser>
        <c:ser>
          <c:idx val="3"/>
          <c:order val="3"/>
          <c:tx>
            <c:strRef>
              <c:f>'[EF_total.xlsx]Question 6'!$H$3:$I$3</c:f>
              <c:strCache>
                <c:ptCount val="1"/>
                <c:pt idx="0">
                  <c:v>Spíše nesouhlasím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'[EF_total.xlsx]Question 6'!$A$4:$A$7</c:f>
              <c:strCache>
                <c:ptCount val="4"/>
                <c:pt idx="0">
                  <c:v>Mám k dispozici vybavení a přístroje/nástroje potřebné pro svou práci.</c:v>
                </c:pt>
                <c:pt idx="1">
                  <c:v>Na mém pracovišti je většinou dostatek pracovníků na zvládnutí požadované práce.</c:v>
                </c:pt>
                <c:pt idx="2">
                  <c:v>Mám jasně stanovené pracovní úkoly.</c:v>
                </c:pt>
                <c:pt idx="3">
                  <c:v>Mám dostatek času na kvalitní provedení své práce.</c:v>
                </c:pt>
              </c:strCache>
            </c:strRef>
          </c:cat>
          <c:val>
            <c:numRef>
              <c:f>'[EF_total.xlsx]Question 6'!$H$4:$H$7</c:f>
              <c:numCache>
                <c:formatCode>0.00%</c:formatCode>
                <c:ptCount val="4"/>
                <c:pt idx="0">
                  <c:v>0.1</c:v>
                </c:pt>
                <c:pt idx="1">
                  <c:v>0.2429</c:v>
                </c:pt>
                <c:pt idx="2">
                  <c:v>0.15709999999999999</c:v>
                </c:pt>
                <c:pt idx="3">
                  <c:v>0.2571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73-4EE3-A221-4E62191E277F}"/>
            </c:ext>
          </c:extLst>
        </c:ser>
        <c:ser>
          <c:idx val="4"/>
          <c:order val="4"/>
          <c:tx>
            <c:strRef>
              <c:f>'[EF_total.xlsx]Question 6'!$J$3:$K$3</c:f>
              <c:strCache>
                <c:ptCount val="1"/>
                <c:pt idx="0">
                  <c:v>Rozhodně nesouhlasím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'[EF_total.xlsx]Question 6'!$A$4:$A$7</c:f>
              <c:strCache>
                <c:ptCount val="4"/>
                <c:pt idx="0">
                  <c:v>Mám k dispozici vybavení a přístroje/nástroje potřebné pro svou práci.</c:v>
                </c:pt>
                <c:pt idx="1">
                  <c:v>Na mém pracovišti je většinou dostatek pracovníků na zvládnutí požadované práce.</c:v>
                </c:pt>
                <c:pt idx="2">
                  <c:v>Mám jasně stanovené pracovní úkoly.</c:v>
                </c:pt>
                <c:pt idx="3">
                  <c:v>Mám dostatek času na kvalitní provedení své práce.</c:v>
                </c:pt>
              </c:strCache>
            </c:strRef>
          </c:cat>
          <c:val>
            <c:numRef>
              <c:f>'[EF_total.xlsx]Question 6'!$J$4:$J$7</c:f>
              <c:numCache>
                <c:formatCode>0.00%</c:formatCode>
                <c:ptCount val="4"/>
                <c:pt idx="0">
                  <c:v>0</c:v>
                </c:pt>
                <c:pt idx="1">
                  <c:v>1.43E-2</c:v>
                </c:pt>
                <c:pt idx="2">
                  <c:v>0</c:v>
                </c:pt>
                <c:pt idx="3">
                  <c:v>7.1399999999999991E-2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73-4EE3-A221-4E62191E2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5871599"/>
        <c:axId val="515876175"/>
      </c:barChart>
      <c:catAx>
        <c:axId val="515871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5876175"/>
        <c:crosses val="autoZero"/>
        <c:auto val="1"/>
        <c:lblAlgn val="ctr"/>
        <c:lblOffset val="100"/>
        <c:noMultiLvlLbl val="0"/>
      </c:catAx>
      <c:valAx>
        <c:axId val="515876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5871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baseline="0" dirty="0">
                <a:effectLst/>
              </a:rPr>
              <a:t>Doporučil(a) bych Ekonomickou fakultu jako dobrého </a:t>
            </a:r>
            <a:r>
              <a:rPr lang="cs-CZ" sz="1400" b="1" i="0" u="none" strike="noStrike" baseline="0" dirty="0" smtClean="0">
                <a:effectLst/>
              </a:rPr>
              <a:t>zaměstnavatele?</a:t>
            </a:r>
            <a:r>
              <a:rPr lang="cs-CZ" sz="1400" b="1" i="0" u="none" strike="noStrike" baseline="0" dirty="0" smtClean="0"/>
              <a:t> </a:t>
            </a:r>
            <a:endParaRPr lang="cs-CZ" b="1" dirty="0"/>
          </a:p>
        </c:rich>
      </c:tx>
      <c:layout>
        <c:manualLayout>
          <c:xMode val="edge"/>
          <c:yMode val="edge"/>
          <c:x val="0.1464722222222222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'[EF_total.xlsx]Question 7'!$A$26:$B$30</c:f>
              <c:strCache>
                <c:ptCount val="5"/>
                <c:pt idx="0">
                  <c:v>Rozhodně souhlasím</c:v>
                </c:pt>
                <c:pt idx="1">
                  <c:v>Spíše souhlasím</c:v>
                </c:pt>
                <c:pt idx="2">
                  <c:v>Ani souhlas, ani nesouhlas</c:v>
                </c:pt>
                <c:pt idx="3">
                  <c:v>Spíše nesouhlasím</c:v>
                </c:pt>
                <c:pt idx="4">
                  <c:v>Rozhodně nesouhlasím</c:v>
                </c:pt>
              </c:strCache>
            </c:strRef>
          </c:cat>
          <c:val>
            <c:numRef>
              <c:f>'[EF_total.xlsx]Question 7'!$C$26:$C$30</c:f>
              <c:numCache>
                <c:formatCode>0.00%</c:formatCode>
                <c:ptCount val="5"/>
                <c:pt idx="0">
                  <c:v>0.12859999999999999</c:v>
                </c:pt>
                <c:pt idx="1">
                  <c:v>0.42859999999999998</c:v>
                </c:pt>
                <c:pt idx="2">
                  <c:v>0.28570000000000001</c:v>
                </c:pt>
                <c:pt idx="3">
                  <c:v>0.1</c:v>
                </c:pt>
                <c:pt idx="4">
                  <c:v>4.2900000000000001E-2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22-4140-A670-2CF2B41E0A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1401215"/>
        <c:axId val="531386655"/>
      </c:barChart>
      <c:catAx>
        <c:axId val="531401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86655"/>
        <c:crosses val="autoZero"/>
        <c:auto val="1"/>
        <c:lblAlgn val="ctr"/>
        <c:lblOffset val="100"/>
        <c:noMultiLvlLbl val="0"/>
      </c:catAx>
      <c:valAx>
        <c:axId val="531386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4012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cs-CZ"/>
              <a:t>Domníváte se, že vedení Vašeho útvaru klade na bezpečnost a ochranu zdraví pracovníků při práci velký důraz?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'[EF_total.xlsx]Question 8'!$B$3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'[EF_total.xlsx]Question 8'!$A$4:$A$8</c:f>
              <c:strCache>
                <c:ptCount val="5"/>
                <c:pt idx="0">
                  <c:v>Určitě ano</c:v>
                </c:pt>
                <c:pt idx="1">
                  <c:v>Spíše ano</c:v>
                </c:pt>
                <c:pt idx="2">
                  <c:v>Spíše ne</c:v>
                </c:pt>
                <c:pt idx="3">
                  <c:v>Určitě ne</c:v>
                </c:pt>
                <c:pt idx="4">
                  <c:v>Nevím</c:v>
                </c:pt>
              </c:strCache>
            </c:strRef>
          </c:cat>
          <c:val>
            <c:numRef>
              <c:f>'[EF_total.xlsx]Question 8'!$B$4:$B$8</c:f>
              <c:numCache>
                <c:formatCode>0.00%</c:formatCode>
                <c:ptCount val="5"/>
                <c:pt idx="0">
                  <c:v>0.2429</c:v>
                </c:pt>
                <c:pt idx="1">
                  <c:v>0.4</c:v>
                </c:pt>
                <c:pt idx="2">
                  <c:v>0.1429</c:v>
                </c:pt>
                <c:pt idx="3">
                  <c:v>0</c:v>
                </c:pt>
                <c:pt idx="4">
                  <c:v>0.21429999999999999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F-428F-B43E-9D37C45B3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0245-0AAE-4AF1-8041-2CD93D9C9963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E8914-BBD5-4712-A674-7BAE3A9CF09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3BB6-0B36-432F-92A1-288537772A34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D7CE7-4EA4-4553-AE3A-F391F6A374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4B56A-9C36-40A6-9B55-A101838C5A8B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BB047-B565-4D0C-ADE7-A6260E5C3B8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E4273-437F-472D-875A-F5A9D8CDB123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6983C-3FCE-45D9-8D24-9BF52CF1948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7676-392C-49EC-B44D-9D3E540A56EF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A4BD6-A594-49F8-99F4-2E54D9AE514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ACFFD-EEF2-4B74-BAFB-FF2AC4F7EE90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D8CB0-D6CB-4518-9F4C-F2600573D5F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C6BBA-82CD-406E-BE94-271AB579EF7D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3D2FF-7B2F-451A-B0B3-96B7055A84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6FE54-F8E5-4715-B2EC-8D74A0247F20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4C11D-FFAF-49FA-8697-E45DE7E0A72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2D7F6-6D7E-4EEE-90E0-BD02EE9F533D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551C7-68F4-4DD3-9B49-3A568BFCE29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B1CF8-DB57-42A7-8007-13D8C3829D9D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CF49A-11FE-4953-84D4-90F21409DDA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F7988-6722-489E-9C95-3A5D0B67DB52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EDEE-86B6-4EC0-B0DA-B3D59A41D93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0C0378-4D7E-4368-AEA9-FB2694C6E359}" type="datetimeFigureOut">
              <a:rPr lang="cs-CZ"/>
              <a:pPr>
                <a:defRPr/>
              </a:pPr>
              <a:t>31.05.2019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FDFA27C-8EAA-4228-BA5D-0A6AF10E767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 smtClean="0"/>
              <a:t>Kolegium děkana</a:t>
            </a:r>
          </a:p>
        </p:txBody>
      </p:sp>
      <p:sp>
        <p:nvSpPr>
          <p:cNvPr id="3075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chemeClr val="tx1"/>
                </a:solidFill>
              </a:rPr>
              <a:t>3. června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1444027"/>
              </p:ext>
            </p:extLst>
          </p:nvPr>
        </p:nvGraphicFramePr>
        <p:xfrm>
          <a:off x="1187624" y="1916832"/>
          <a:ext cx="712879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946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435852"/>
              </p:ext>
            </p:extLst>
          </p:nvPr>
        </p:nvGraphicFramePr>
        <p:xfrm>
          <a:off x="1115616" y="1916832"/>
          <a:ext cx="6931081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75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Doporučení vedení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700808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Zlepšení mzdového ohodnocení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Snížit podíl příplatků a odměn, zvýšit podíl tarifní mzdy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Omezit/zrušit řetězení PP na dobu určitou, zrušit výběrová řízení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Klást větší důraz na pedagogickou činnost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Otevřenější komunikace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Zlepšení komunikace (v rámci katedry, mezi katedrami, mezi fakultami, mezi akademiky a THP)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Snížit administrativní zátěž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400" dirty="0" smtClean="0"/>
              <a:t>Zlepšit </a:t>
            </a:r>
            <a:r>
              <a:rPr lang="cs-CZ" sz="2400" dirty="0" err="1" smtClean="0"/>
              <a:t>mimomzdové</a:t>
            </a:r>
            <a:r>
              <a:rPr lang="cs-CZ" sz="2400" dirty="0" smtClean="0"/>
              <a:t> benefity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389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Co je na práci na EF pozitivní?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700808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 smtClean="0"/>
              <a:t>Práce s </a:t>
            </a:r>
            <a:r>
              <a:rPr lang="cs-CZ" sz="2800" dirty="0" smtClean="0"/>
              <a:t>mladými </a:t>
            </a:r>
            <a:r>
              <a:rPr lang="cs-CZ" sz="2800" dirty="0" smtClean="0"/>
              <a:t>lidmi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 smtClean="0"/>
              <a:t>Flexibilní pracovní doba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 smtClean="0"/>
              <a:t>Přátelská atmosféra</a:t>
            </a:r>
          </a:p>
        </p:txBody>
      </p:sp>
    </p:spTree>
    <p:extLst>
      <p:ext uri="{BB962C8B-B14F-4D97-AF65-F5344CB8AC3E}">
        <p14:creationId xmlns:p14="http://schemas.microsoft.com/office/powerpoint/2010/main" val="282198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800" y="836613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530399" y="2111740"/>
            <a:ext cx="8208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61 kompletně vyplněných dotazníků, 10 částečně vyplněných dotazníků</a:t>
            </a:r>
            <a:endParaRPr lang="cs-CZ" dirty="0"/>
          </a:p>
        </p:txBody>
      </p:sp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897457"/>
              </p:ext>
            </p:extLst>
          </p:nvPr>
        </p:nvGraphicFramePr>
        <p:xfrm>
          <a:off x="1187624" y="2711562"/>
          <a:ext cx="6480720" cy="37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3311845"/>
              </p:ext>
            </p:extLst>
          </p:nvPr>
        </p:nvGraphicFramePr>
        <p:xfrm>
          <a:off x="1095373" y="1772816"/>
          <a:ext cx="6953251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9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756084"/>
              </p:ext>
            </p:extLst>
          </p:nvPr>
        </p:nvGraphicFramePr>
        <p:xfrm>
          <a:off x="971600" y="1772816"/>
          <a:ext cx="7315200" cy="459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5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4685457"/>
              </p:ext>
            </p:extLst>
          </p:nvPr>
        </p:nvGraphicFramePr>
        <p:xfrm>
          <a:off x="827584" y="1916832"/>
          <a:ext cx="7828393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3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842620"/>
              </p:ext>
            </p:extLst>
          </p:nvPr>
        </p:nvGraphicFramePr>
        <p:xfrm>
          <a:off x="1547664" y="1988840"/>
          <a:ext cx="590465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73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9537655"/>
              </p:ext>
            </p:extLst>
          </p:nvPr>
        </p:nvGraphicFramePr>
        <p:xfrm>
          <a:off x="1259632" y="1916832"/>
          <a:ext cx="7056783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099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3834113"/>
              </p:ext>
            </p:extLst>
          </p:nvPr>
        </p:nvGraphicFramePr>
        <p:xfrm>
          <a:off x="827584" y="1844824"/>
          <a:ext cx="7686675" cy="4333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43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685799" y="584574"/>
            <a:ext cx="7772400" cy="792162"/>
          </a:xfrm>
        </p:spPr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0070C0"/>
                </a:solidFill>
              </a:rPr>
              <a:t>Hodnocení spokojenosti zaměstnanců EF TUL</a:t>
            </a:r>
            <a:endParaRPr lang="cs-CZ" altLang="cs-CZ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1" y="2204863"/>
            <a:ext cx="127183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773055"/>
              </p:ext>
            </p:extLst>
          </p:nvPr>
        </p:nvGraphicFramePr>
        <p:xfrm>
          <a:off x="1259632" y="1628800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623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289</Words>
  <Application>Microsoft Office PowerPoint</Application>
  <PresentationFormat>Předvádění na obrazovce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Motiv systému Office</vt:lpstr>
      <vt:lpstr>Kolegium děkana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Hodnocení spokojenosti zaměstnanců EF TUL</vt:lpstr>
      <vt:lpstr>Doporučení vedení EF TUL</vt:lpstr>
      <vt:lpstr>Co je na práci na EF pozitivní?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Kolegium děkana</dc:title>
  <dc:creator>Uzivatel</dc:creator>
  <cp:lastModifiedBy>miroslav.zizka</cp:lastModifiedBy>
  <cp:revision>129</cp:revision>
  <dcterms:created xsi:type="dcterms:W3CDTF">2016-02-15T11:16:14Z</dcterms:created>
  <dcterms:modified xsi:type="dcterms:W3CDTF">2019-05-31T14:44:40Z</dcterms:modified>
</cp:coreProperties>
</file>