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22"/>
  </p:notesMasterIdLst>
  <p:handoutMasterIdLst>
    <p:handoutMasterId r:id="rId23"/>
  </p:handoutMasterIdLst>
  <p:sldIdLst>
    <p:sldId id="280" r:id="rId14"/>
    <p:sldId id="291" r:id="rId15"/>
    <p:sldId id="292" r:id="rId16"/>
    <p:sldId id="261" r:id="rId17"/>
    <p:sldId id="293" r:id="rId18"/>
    <p:sldId id="294" r:id="rId19"/>
    <p:sldId id="295" r:id="rId20"/>
    <p:sldId id="296" r:id="rId21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2"/>
    <a:srgbClr val="005A84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0" autoAdjust="0"/>
    <p:restoredTop sz="94650" autoAdjust="0"/>
  </p:normalViewPr>
  <p:slideViewPr>
    <p:cSldViewPr>
      <p:cViewPr varScale="1">
        <p:scale>
          <a:sx n="43" d="100"/>
          <a:sy n="43" d="100"/>
        </p:scale>
        <p:origin x="17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defRPr sz="1200" smtClean="0">
                <a:cs typeface="+mn-cs"/>
              </a:defRPr>
            </a:lvl1pPr>
          </a:lstStyle>
          <a:p>
            <a:pPr>
              <a:defRPr/>
            </a:pPr>
            <a:fld id="{4CAC0347-8ABB-410E-9C42-123FFAB69FD0}" type="datetimeFigureOut">
              <a:rPr lang="en-GB"/>
              <a:pPr>
                <a:defRPr/>
              </a:pPr>
              <a:t>17/01/2018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defRPr sz="1200" smtClean="0">
                <a:cs typeface="+mn-cs"/>
              </a:defRPr>
            </a:lvl1pPr>
          </a:lstStyle>
          <a:p>
            <a:pPr>
              <a:defRPr/>
            </a:pPr>
            <a:fld id="{BECF2E8F-AB3E-453A-83EA-1E5D81D019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79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0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2679B7E6-1F49-4BA0-9C0D-0665037A81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3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DF26-2FC3-42C6-B82B-556F9B4FC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8E35B34-49F4-4F66-9DEF-49BF76E655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1F9DBE2D-7D19-4264-89C3-649FB65DD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B66A3E7-A220-43A3-9A86-ACB55C73B2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BABC8FD7-B740-45F1-A02A-7598CF9DAA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99BA5BA-1CFD-45A7-ADE5-67EAC646D6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5EDD8B5-6775-435C-A0C8-A19CFB8F83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5A7E8730-57CC-4A08-BA89-F09B88AE16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52EB7B24-257A-4DD5-8AC7-0C4C552A10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2E7EEA1F-4647-4AB3-AFDE-4A3173473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2FE32B71-3BDC-472F-A229-A2E10FB3B8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6CFD-1B85-4EFF-B9BD-52CDD05ACB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C0208882-A05B-4E7D-AC7A-B689711B3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B43B4A27-A62E-4717-B904-F33150BDBE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FEE2C8E-B41E-4432-8C7B-56C11ECDD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E08A75F-EE1B-4CB1-9470-20F315AF1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71D0608E-5E57-4F86-B754-30C72950B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2F6DC1BE-20B5-43A1-BB6D-BE798F433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10C7EB5B-AA25-425E-8A8B-AF085C4E33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03783AF8-0678-4D08-A291-99AEDF1A91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E0AC4EF-ACFB-45D1-9811-0C8BD93A8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B2E1EC75-EBD1-41E8-A602-59DCAAE035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ofH 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E15FC487-EA37-4FCC-A542-3856A0989D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FB5BEE6E-924E-40F2-85F1-EEE0C92C71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1F418EA1-543D-499E-A5A9-31C7A11FF8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B6820E56-CAD4-4FDB-89C4-E67509D557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C02BEC68-9932-4250-B2AD-8550226BC8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FB12AEEE-667B-432A-B9B3-863EA4F8F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F6359C1A-558D-495D-83B0-753E499BBA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BCC761C-3BB2-4DD2-92B1-1ED21F3D96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6B253D8-24BC-4B29-912A-9B277A1B4C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4FB6CE3-BBDD-4B20-8A94-88F7779974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5FA6-1E68-49EF-9BD3-45146961DF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F527F9B5-EA6A-4994-A286-764C2A1014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55882E3F-E507-4BE8-972E-564D42D2A7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7FC00678-DE75-460F-B9B3-16F5D7728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6D47068-FB2C-429E-82FB-39906CD2BD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AA64BE27-4537-443A-AB54-658AC8B2FA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DC21045-CC7C-45C6-BC88-409E0CACC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61ED57E-0A9D-460C-BA3E-A0594C6626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FC8FBC3-04CD-416C-8EEE-72D69FC731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C724F78-3E8E-4092-ACC3-04BBA8147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0BA82184-8F72-40F8-B247-4B47E19448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AE1F-0D02-4144-9FB8-6E39C3852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A709DBB0-B09F-4D67-AFAB-C3C5AA9275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033F26E0-B000-4725-89D0-9580724337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B252FD56-560B-4CAE-8FC8-4B631FE0F7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6D90EF1-D1D1-46FE-A834-F54DBBA09D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85DF7-BC33-4099-8BE8-7826ADAA2F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9762-4E1C-45B5-A2D1-2D4B1C1184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8C079-8959-4A77-82FB-C04E463620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A5E9-1092-441E-BE23-B26CDDA8F5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315CA-9B41-42D2-A6A3-B10D564BD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545D-0A01-4B73-A2D8-2C236A4C8F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DDDC5-686D-4987-B2D1-2921341098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F1FE9-99F3-4B1E-948B-5753E8CF0F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BF7DF-9EB5-41D4-91A6-3FB657CECE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ofH 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D8F9D-E938-477D-BC66-2E7183FF0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E7834-7459-42F8-9DEB-294D16C71D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1C53-9E9E-4F05-9411-7D18077379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394C9-1A33-490D-8E19-D9255A6D67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57968-AE0C-4CA1-A844-C24A0D02D2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E9E03-2C86-4397-A20D-F0261778E9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275CA-7596-4672-B167-E78EAD95E3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BCD6-851D-4308-8037-DE8F659A5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A14F1-AC3B-4A27-BFAE-D54AB2A97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C71A2-8619-43D1-B577-D5664A1ADE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1BF99-1EB9-473B-A0D7-60EC58F9F6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ofH 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4C332-B2E2-4A80-8014-822C16D989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4B14C-35D3-497C-BCE7-B5CD2941AB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2E1A-EECD-4B34-A813-0A516F067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089E-7893-424E-9B8A-D9ACD60723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1CCE9-2414-43AF-B682-4BDFAD7BB1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6E48-4B2B-4D31-A22B-E2DFC4B92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7E464-33F3-44C1-8F61-E9718D933A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2E0B4-C425-43C4-842F-E03D12F0E5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55BC-C18B-4820-9CBD-D0EFF480F1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A741-AD1A-461D-8CA1-BD837C10EA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AF64-8682-4949-B3E4-F900239841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dirty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708622B1-CF94-45C9-8F38-F7CC6FE6EC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2CFD7A06-A894-4EC9-BEA2-89BE495768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226C21B-6C3C-42AF-B14E-8DD4EFB7D4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88F6E954-F070-4A0D-9EC8-F1A6888DF1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4E303-27DD-45EE-B0B5-A992147AC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5FC26212-7F77-4AB0-A9D4-5930AD2AE5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8166D28B-4E2D-4DE7-AEAC-43CF0D6AD5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FFC65876-EDDF-4E9D-82FB-1E5E5ED3DF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E157CDE1-69B6-4F51-9623-A2BFC93AB7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62E2647-C7F0-449F-A4A7-459EB930B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083CA73E-FFB4-44E5-9DBA-44FC102A7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54C1A1CE-9A99-4C4F-A575-DBA615FC29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B300C21-7795-41C8-AC91-CD2E00213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0469346E-CDB4-4D0B-8F4F-C67C6B19B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F91362CA-C0F1-43BC-B970-08CA42E162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CD9A-77C0-49BC-8061-A0CBA6AC3F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9D058A0-7F3A-49D7-8C80-2DEEEF3278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C7875FD9-467F-4642-BF5C-D0524C47F9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3BE15140-5CCE-4BF9-AF87-728F6A641A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8D476D12-758B-426B-9A59-C2ADDE85F4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E7FF6CB-BA60-4939-8A59-101116CE33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26CC03D-D267-473F-A948-BAC9078A73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1B4FE888-E01D-4F34-9898-34226DEDF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7289EBED-5D2B-418A-B8B7-C021DF1379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EAD5211C-64B9-4646-B4FE-A1675552C0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0D3BD25C-9376-4FFB-B0C6-6EDF7DFB6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58C63-1BDF-48CA-8F69-2A2030A52D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B4285681-46DD-43B1-8365-D6A2732A05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EF1CE19D-C8D8-46B7-BA6E-225BF232C3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8C0FFC1-9483-4BA5-9277-2D7B561998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7396AA0-9115-49D8-B248-132CD9E705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C1112F96-E88D-48D7-B4D1-4F21F91485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969AC1C-704F-4CD9-A511-6DE5CF7E5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6813578-7108-4F70-8244-3067438154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0E552F03-CB5D-4B48-AA85-EDFFA09699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30E01945-C12A-4AA4-987D-E635CC198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15" y="2060848"/>
            <a:ext cx="8229600" cy="3598862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AutoShape 2" descr="Image result for LOGO HUDDERSFIELD UNIVERSITY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LOGO HUDDERSFIELD UNIVERSITY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LOGO HUDDERSFIELD UNIVERSITY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 flipH="1" flipV="1">
            <a:off x="462448" y="5813053"/>
            <a:ext cx="836009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 rotWithShape="1">
          <a:blip r:embed="rId2"/>
          <a:srcRect l="13644" t="17758" r="12313" b="67160"/>
          <a:stretch/>
        </p:blipFill>
        <p:spPr bwMode="auto">
          <a:xfrm>
            <a:off x="599541" y="5813053"/>
            <a:ext cx="5611083" cy="856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6372199" y="6021288"/>
            <a:ext cx="2450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kern="1200" dirty="0">
                <a:solidFill>
                  <a:schemeClr val="accent6"/>
                </a:solidFill>
                <a:effectLst/>
                <a:latin typeface="Arial" charset="0"/>
                <a:ea typeface="+mn-ea"/>
                <a:cs typeface="Arial" charset="0"/>
              </a:rPr>
              <a:t>https://sharpen.ef.tul.cz/</a:t>
            </a:r>
            <a:endParaRPr lang="en-GB" sz="1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C7A5B-E770-4608-9A7C-55A729025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3624E870-2C5F-4249-AABF-BC80FD615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443699B-FDFF-4712-B9C0-9CB512DD81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E36595B9-FA14-4048-B6ED-A46644B92D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379B8CBB-9849-410B-B1E1-85B05F75E2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C8978C9D-BDD1-465B-86AD-A0507149EF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0E17062-EE17-436B-BE4D-E24E56377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1705D75B-1F34-484E-85EB-5DF0B9115F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78139BF3-BCA7-445A-8C82-8B08F5A1F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53B49716-89EA-41D1-AEAB-FDD0429351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E67BC7AB-654F-41D6-8C8B-B36767A48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5BFC4-11D4-40BB-8448-954FB1ACF6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739ACFE4-BC21-4B29-A3AD-3C2D54BAC2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0FFBC393-88C3-4DFE-ADA1-4859C797AB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8EEA663-F4F7-40EF-8B22-9ACB8EED54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51CDAE16-4AF6-4F90-8134-13DD807A6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C076C6DE-4706-40FC-896A-39B1EE0C6E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EC781E5-FF2D-4CF8-8FF4-D2CDC91AE9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FE5DBF47-41D1-4477-8ACD-CA9AB4F10F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C2E6EDEA-FF4C-45AE-9386-085FB9A617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F13DF4A9-3A2D-46E8-B130-D42A60E5B2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3FFB5F04-0E82-41D8-95F1-89F546CFD5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1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7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CF5F452A-6406-4A63-830A-E3B13B907B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8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0" descr="pms18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162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4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3213" y="5876925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45463" y="5876925"/>
            <a:ext cx="581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3213" y="5908675"/>
            <a:ext cx="14478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7" name="Picture 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02313" y="5907088"/>
            <a:ext cx="80803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8" name="Picture 13" descr="Uni of the year-Full.eps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95738" y="5919788"/>
            <a:ext cx="1584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0" descr="pms15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390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2391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3213" y="5876925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45463" y="5876925"/>
            <a:ext cx="581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4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3213" y="5908675"/>
            <a:ext cx="14478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5" name="Picture 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02313" y="5907088"/>
            <a:ext cx="80803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6" name="Picture 13" descr="Uni of the year-Full.eps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95738" y="5919788"/>
            <a:ext cx="1584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0" descr="magent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619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3619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9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0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3213" y="5876925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1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45463" y="5876925"/>
            <a:ext cx="581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2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3213" y="5908675"/>
            <a:ext cx="14478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3" name="Picture 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02313" y="5907088"/>
            <a:ext cx="80803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4" name="Picture 13" descr="Uni of the year-Full.eps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95738" y="5919788"/>
            <a:ext cx="1584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10" descr="cy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4848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7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8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3213" y="5876925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9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45463" y="5876925"/>
            <a:ext cx="581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0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3213" y="5908675"/>
            <a:ext cx="14478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1" name="Picture 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02313" y="5907088"/>
            <a:ext cx="80803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92" name="Picture 13" descr="Uni of the year-Full.eps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95738" y="5919788"/>
            <a:ext cx="1584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0ACA642B-9B74-403D-B706-67A191B83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19" name="Picture 7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61D6BD43-5FAF-4905-B56E-F4558FCA94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5607" name="Picture 7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E66D1EBE-7927-47EE-9A59-F2BDF97678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789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37895" name="Picture 13" descr="UofH w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018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0" descr="Uof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3213" y="5876925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45463" y="5876925"/>
            <a:ext cx="581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53213" y="5908675"/>
            <a:ext cx="14478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3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02313" y="5907088"/>
            <a:ext cx="80803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" descr="Uni of the year-Full.eps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95738" y="5919788"/>
            <a:ext cx="1584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9" descr="pms2725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2470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10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3213" y="5876925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45463" y="5876925"/>
            <a:ext cx="581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3213" y="5908675"/>
            <a:ext cx="14478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02313" y="5907088"/>
            <a:ext cx="80803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13" descr="Uni of the year-Full.eps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95738" y="5919788"/>
            <a:ext cx="1584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 descr="pms410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475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3213" y="5876925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45463" y="5876925"/>
            <a:ext cx="581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3213" y="5908675"/>
            <a:ext cx="14478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02313" y="5907088"/>
            <a:ext cx="80803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13" descr="Uni of the year-Full.eps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95738" y="5919788"/>
            <a:ext cx="1584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0" descr="pms376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704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3213" y="5876925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45463" y="5876925"/>
            <a:ext cx="581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3213" y="5908675"/>
            <a:ext cx="14478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02313" y="5907088"/>
            <a:ext cx="80803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3" descr="Uni of the year-Full.eps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95738" y="5919788"/>
            <a:ext cx="1584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0" descr="pms281 equi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933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9" descr="UofH w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45463" y="5876925"/>
            <a:ext cx="581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53213" y="5908675"/>
            <a:ext cx="14478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3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02313" y="5907088"/>
            <a:ext cx="80803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4" descr="Uni of the year-Full.eps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95738" y="5919788"/>
            <a:ext cx="15843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271120"/>
            <a:ext cx="8600069" cy="1199334"/>
          </a:xfrm>
        </p:spPr>
        <p:txBody>
          <a:bodyPr/>
          <a:lstStyle/>
          <a:p>
            <a:pPr algn="ctr"/>
            <a:r>
              <a:rPr lang="en-GB" sz="4400" dirty="0"/>
              <a:t>How do you write and analyse a                        management case study?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844824"/>
            <a:ext cx="8623746" cy="3959076"/>
          </a:xfrm>
        </p:spPr>
        <p:txBody>
          <a:bodyPr/>
          <a:lstStyle/>
          <a:p>
            <a:r>
              <a:rPr lang="en-GB" dirty="0"/>
              <a:t>Case centres and case examples </a:t>
            </a:r>
          </a:p>
          <a:p>
            <a:r>
              <a:rPr lang="en-GB" dirty="0"/>
              <a:t>Case competitions</a:t>
            </a:r>
          </a:p>
          <a:p>
            <a:r>
              <a:rPr lang="en-GB" dirty="0"/>
              <a:t>Key features</a:t>
            </a:r>
          </a:p>
          <a:p>
            <a:r>
              <a:rPr lang="en-GB" dirty="0"/>
              <a:t>Limitations of the case method</a:t>
            </a:r>
          </a:p>
          <a:p>
            <a:r>
              <a:rPr lang="en-GB" dirty="0"/>
              <a:t>Analysing case studies</a:t>
            </a:r>
          </a:p>
          <a:p>
            <a:r>
              <a:rPr lang="en-GB" dirty="0"/>
              <a:t>CASE acronym</a:t>
            </a:r>
          </a:p>
          <a:p>
            <a:r>
              <a:rPr lang="en-GB" dirty="0"/>
              <a:t>Bibliography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4128" y="46531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200" dirty="0"/>
              <a:t> </a:t>
            </a:r>
            <a:r>
              <a:rPr lang="en-GB" sz="1200" dirty="0">
                <a:solidFill>
                  <a:schemeClr val="accent6"/>
                </a:solidFill>
              </a:rPr>
              <a:t>© </a:t>
            </a:r>
            <a:r>
              <a:rPr lang="en-GB" sz="120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2018 </a:t>
            </a:r>
            <a:r>
              <a:rPr lang="en-GB" sz="1200" b="1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Dr Julie Davies</a:t>
            </a:r>
          </a:p>
          <a:p>
            <a:pPr algn="r">
              <a:lnSpc>
                <a:spcPct val="150000"/>
              </a:lnSpc>
            </a:pPr>
            <a:r>
              <a:rPr lang="en-GB" sz="1200" b="1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j.a.davies@hud.ac.uk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08" y="332656"/>
            <a:ext cx="8739700" cy="900112"/>
          </a:xfrm>
        </p:spPr>
        <p:txBody>
          <a:bodyPr/>
          <a:lstStyle/>
          <a:p>
            <a:pPr algn="ctr"/>
            <a:r>
              <a:rPr lang="en-GB" sz="4800" dirty="0"/>
              <a:t>Case centres and case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844824"/>
            <a:ext cx="8623746" cy="3959076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Harvard Business Review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6055" t="31364" r="73549" b="59075"/>
          <a:stretch/>
        </p:blipFill>
        <p:spPr bwMode="auto">
          <a:xfrm>
            <a:off x="7191375" y="2852936"/>
            <a:ext cx="1952625" cy="1009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6473" t="18647" r="14143" b="67455"/>
          <a:stretch/>
        </p:blipFill>
        <p:spPr bwMode="auto">
          <a:xfrm>
            <a:off x="4443231" y="1823590"/>
            <a:ext cx="4403973" cy="635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22494" r="31115" b="33728"/>
          <a:stretch/>
        </p:blipFill>
        <p:spPr bwMode="auto">
          <a:xfrm>
            <a:off x="467544" y="2696013"/>
            <a:ext cx="6378575" cy="2867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1913" y="4111807"/>
            <a:ext cx="803189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This case illustrates the complexity and importance of hiring decisions in the Chinese operation of a global design and innovation firm.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endParaRPr lang="en-GB" b="1" dirty="0">
              <a:latin typeface="Calibri" pitchFamily="34" charset="0"/>
              <a:cs typeface="Calibri" pitchFamily="34" charset="0"/>
            </a:endParaRPr>
          </a:p>
          <a:p>
            <a:r>
              <a:rPr lang="en-GB" b="1" dirty="0">
                <a:latin typeface="Calibri" pitchFamily="34" charset="0"/>
                <a:cs typeface="Calibri" pitchFamily="34" charset="0"/>
              </a:rPr>
              <a:t>Keywords</a:t>
            </a:r>
            <a:r>
              <a:rPr lang="en-GB" dirty="0">
                <a:latin typeface="Calibri" pitchFamily="34" charset="0"/>
                <a:cs typeface="Calibri" pitchFamily="34" charset="0"/>
              </a:rPr>
              <a:t>: selection and staffing; recruitment; talent and talent management; decision making; complexity; innovation and invention, Shanghai</a:t>
            </a:r>
          </a:p>
        </p:txBody>
      </p:sp>
    </p:spTree>
    <p:extLst>
      <p:ext uri="{BB962C8B-B14F-4D97-AF65-F5344CB8AC3E}">
        <p14:creationId xmlns:p14="http://schemas.microsoft.com/office/powerpoint/2010/main" val="301571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8762"/>
            <a:ext cx="8489220" cy="1273475"/>
          </a:xfrm>
        </p:spPr>
        <p:txBody>
          <a:bodyPr/>
          <a:lstStyle/>
          <a:p>
            <a:pPr algn="ctr"/>
            <a:r>
              <a:rPr lang="en-GB" sz="4800" dirty="0"/>
              <a:t>Case competitions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6139" t="47342" r="43428" b="37590"/>
          <a:stretch/>
        </p:blipFill>
        <p:spPr bwMode="auto">
          <a:xfrm>
            <a:off x="2123728" y="4002167"/>
            <a:ext cx="6192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3145" t="31066" r="32612" b="37561"/>
          <a:stretch/>
        </p:blipFill>
        <p:spPr bwMode="auto">
          <a:xfrm>
            <a:off x="179512" y="1772816"/>
            <a:ext cx="4720927" cy="2233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24208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See criteria</a:t>
            </a:r>
          </a:p>
        </p:txBody>
      </p:sp>
    </p:spTree>
    <p:extLst>
      <p:ext uri="{BB962C8B-B14F-4D97-AF65-F5344CB8AC3E}">
        <p14:creationId xmlns:p14="http://schemas.microsoft.com/office/powerpoint/2010/main" val="329588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00480"/>
          </a:xfrm>
        </p:spPr>
        <p:txBody>
          <a:bodyPr/>
          <a:lstStyle/>
          <a:p>
            <a:pPr algn="ctr"/>
            <a:r>
              <a:rPr lang="en-GB" sz="4800" dirty="0"/>
              <a:t>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898" y="1196752"/>
            <a:ext cx="9242854" cy="4242948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6"/>
                </a:solidFill>
              </a:rPr>
              <a:t>An interesting title with a clear theoretical focus. What is it a case of?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6"/>
                </a:solidFill>
              </a:rPr>
              <a:t>A real life story with well researched evidence that is rigorous and relevant.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6"/>
                </a:solidFill>
              </a:rPr>
              <a:t>Clearly structured subheadings and time frames.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6"/>
                </a:solidFill>
              </a:rPr>
              <a:t>Challenges presented from different perspectives to illustrate  learning points.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6"/>
                </a:solidFill>
              </a:rPr>
              <a:t>Creative </a:t>
            </a:r>
            <a:r>
              <a:rPr lang="en-GB" sz="2000" b="1" dirty="0">
                <a:solidFill>
                  <a:schemeClr val="accent6"/>
                </a:solidFill>
              </a:rPr>
              <a:t>tensions</a:t>
            </a:r>
            <a:r>
              <a:rPr lang="en-GB" sz="2000" dirty="0">
                <a:solidFill>
                  <a:schemeClr val="accent6"/>
                </a:solidFill>
              </a:rPr>
              <a:t>. There needs to be some drama in the plot and with the actors.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6"/>
                </a:solidFill>
              </a:rPr>
              <a:t>Dilemmas for the reader to justify recommendations (with incomplete information) at a particular point in time. The reader needs to decide.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6"/>
                </a:solidFill>
              </a:rPr>
              <a:t>Useful exhibits of company, industry facts, quotations, financial data, references. 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6"/>
                </a:solidFill>
              </a:rPr>
              <a:t>NB: confidentiality, </a:t>
            </a:r>
            <a:r>
              <a:rPr lang="en-GB" sz="2000" b="1" dirty="0">
                <a:solidFill>
                  <a:schemeClr val="accent6"/>
                </a:solidFill>
              </a:rPr>
              <a:t>ethics</a:t>
            </a:r>
            <a:r>
              <a:rPr lang="en-GB" sz="2000" dirty="0">
                <a:solidFill>
                  <a:schemeClr val="accent6"/>
                </a:solidFill>
              </a:rPr>
              <a:t> – you must have the organisation’s permission!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6"/>
                </a:solidFill>
              </a:rPr>
              <a:t>Teaching notes for a teaching case highlighting the learning objectives.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accent6"/>
                </a:solidFill>
              </a:rPr>
              <a:t>Research methods justification and explanation of data analysis, e.g. </a:t>
            </a:r>
            <a:r>
              <a:rPr lang="en-GB" sz="2000" dirty="0" err="1">
                <a:solidFill>
                  <a:schemeClr val="accent6"/>
                </a:solidFill>
              </a:rPr>
              <a:t>Gioia</a:t>
            </a:r>
            <a:r>
              <a:rPr lang="en-GB" sz="2000" dirty="0">
                <a:solidFill>
                  <a:schemeClr val="accent6"/>
                </a:solidFill>
              </a:rPr>
              <a:t> method, for dissertations.</a:t>
            </a: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00480"/>
          </a:xfrm>
        </p:spPr>
        <p:txBody>
          <a:bodyPr/>
          <a:lstStyle/>
          <a:p>
            <a:pPr algn="ctr"/>
            <a:r>
              <a:rPr lang="en-GB" sz="4800" dirty="0"/>
              <a:t>Limitations of the case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38868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Historical, limited material often from a management rather than an employee perspective. One dimensional, limited voices.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Field-work consulting is more dynamic, immediate, political and ‘messy’ like real life.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Who is the author? E.g. consultants to the organisation.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Appreciation of non-Western perspectives?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Cases are necessarily bounded and hindsight makes it easier.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But medicine, law, management use cases to illustrate cases of xyz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0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00480"/>
          </a:xfrm>
        </p:spPr>
        <p:txBody>
          <a:bodyPr/>
          <a:lstStyle/>
          <a:p>
            <a:pPr algn="ctr"/>
            <a:r>
              <a:rPr lang="en-GB" sz="4800" dirty="0"/>
              <a:t>Analysing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0" y="1451540"/>
            <a:ext cx="9036496" cy="3886894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What are the key facts?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Identify the important challenges – balance theory and practice.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What theoretical models can help you make sense of these?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Use tools for analysis, e.g. SWOT, force field analysis.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Specify alternative courses of action.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Evaluate these options.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Recommend and justify preferred option based on data and theoretical framing.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Evidence, engagement with theoretical concepts, quality of discussion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7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00480"/>
          </a:xfrm>
        </p:spPr>
        <p:txBody>
          <a:bodyPr/>
          <a:lstStyle/>
          <a:p>
            <a:pPr algn="ctr"/>
            <a:r>
              <a:rPr lang="en-GB" sz="4800"/>
              <a:t>CASE acronym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388689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C: credible challenge, concepts, characters, context, criticality, comparisons</a:t>
            </a:r>
          </a:p>
          <a:p>
            <a:r>
              <a:rPr lang="en-GB" dirty="0"/>
              <a:t>A: angle, arguments</a:t>
            </a:r>
          </a:p>
          <a:p>
            <a:r>
              <a:rPr lang="en-GB" dirty="0"/>
              <a:t>S: story telling, structured, scenario for reader to make recommendations</a:t>
            </a:r>
          </a:p>
          <a:p>
            <a:r>
              <a:rPr lang="en-GB" dirty="0"/>
              <a:t>E: evidence – use diagrams to make sense of data within management tools and models</a:t>
            </a: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7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00480"/>
          </a:xfrm>
        </p:spPr>
        <p:txBody>
          <a:bodyPr/>
          <a:lstStyle/>
          <a:p>
            <a:pPr algn="ctr"/>
            <a:r>
              <a:rPr lang="en-GB" sz="4800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3886894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chemeClr val="accent6"/>
                </a:solidFill>
              </a:rPr>
              <a:t>Gwee</a:t>
            </a:r>
            <a:r>
              <a:rPr lang="en-GB" dirty="0">
                <a:solidFill>
                  <a:schemeClr val="accent6"/>
                </a:solidFill>
              </a:rPr>
              <a:t>, J. (2018) </a:t>
            </a:r>
            <a:r>
              <a:rPr lang="en-GB" i="1" dirty="0">
                <a:solidFill>
                  <a:schemeClr val="accent6"/>
                </a:solidFill>
              </a:rPr>
              <a:t>The Case Writer’s Toolkit</a:t>
            </a:r>
            <a:r>
              <a:rPr lang="en-GB" dirty="0">
                <a:solidFill>
                  <a:schemeClr val="accent6"/>
                </a:solidFill>
              </a:rPr>
              <a:t>. Basingstoke: Palgrave Macmillan.</a:t>
            </a: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dirty="0"/>
              <a:t>Gamble, E.M. and </a:t>
            </a:r>
            <a:r>
              <a:rPr lang="en-GB" dirty="0" err="1"/>
              <a:t>Jelley</a:t>
            </a:r>
            <a:r>
              <a:rPr lang="en-GB" dirty="0"/>
              <a:t>, R.B.  (2014) The case for competition: Learning about evidence-based management through case competition. </a:t>
            </a:r>
            <a:r>
              <a:rPr lang="en-GB" i="1" dirty="0"/>
              <a:t>Academy of Management Learning &amp; Education</a:t>
            </a:r>
            <a:r>
              <a:rPr lang="en-GB" dirty="0"/>
              <a:t>, 13: 433-445.</a:t>
            </a:r>
          </a:p>
          <a:p>
            <a:pPr marL="0" indent="0">
              <a:buNone/>
            </a:pP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77193"/>
      </p:ext>
    </p:extLst>
  </p:cSld>
  <p:clrMapOvr>
    <a:masterClrMapping/>
  </p:clrMapOvr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1616</TotalTime>
  <Words>506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How do you write and analyse a                        management case study?</vt:lpstr>
      <vt:lpstr>Case centres and case examples</vt:lpstr>
      <vt:lpstr>Case competitions</vt:lpstr>
      <vt:lpstr>Key features</vt:lpstr>
      <vt:lpstr>Limitations of the case method</vt:lpstr>
      <vt:lpstr>Analysing case studies</vt:lpstr>
      <vt:lpstr>CASE acronym</vt:lpstr>
      <vt:lpstr>Bibliography</vt:lpstr>
    </vt:vector>
  </TitlesOfParts>
  <Company>University of Huddersfield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Komulainen Ruey</cp:lastModifiedBy>
  <cp:revision>154</cp:revision>
  <dcterms:created xsi:type="dcterms:W3CDTF">2012-10-10T08:25:01Z</dcterms:created>
  <dcterms:modified xsi:type="dcterms:W3CDTF">2018-01-17T18:11:24Z</dcterms:modified>
</cp:coreProperties>
</file>