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5" r:id="rId1"/>
  </p:sldMasterIdLst>
  <p:notesMasterIdLst>
    <p:notesMasterId r:id="rId14"/>
  </p:notesMasterIdLst>
  <p:handoutMasterIdLst>
    <p:handoutMasterId r:id="rId15"/>
  </p:handoutMasterIdLst>
  <p:sldIdLst>
    <p:sldId id="284" r:id="rId2"/>
    <p:sldId id="286" r:id="rId3"/>
    <p:sldId id="287" r:id="rId4"/>
    <p:sldId id="292" r:id="rId5"/>
    <p:sldId id="291" r:id="rId6"/>
    <p:sldId id="294" r:id="rId7"/>
    <p:sldId id="290" r:id="rId8"/>
    <p:sldId id="289" r:id="rId9"/>
    <p:sldId id="288" r:id="rId10"/>
    <p:sldId id="297" r:id="rId11"/>
    <p:sldId id="296" r:id="rId12"/>
    <p:sldId id="295" r:id="rId1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AD8D87F-EF80-4175-81FE-DAA12A63BEBE}" type="datetimeFigureOut">
              <a:rPr lang="cs-CZ"/>
              <a:pPr>
                <a:defRPr/>
              </a:pPr>
              <a:t>26. 11. 2017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59C8C66-A930-4A72-A7F6-322D34CD8BB0}" type="slidenum">
              <a:rPr lang="cs-CZ"/>
              <a:pPr>
                <a:defRPr/>
              </a:pPr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37487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7B6B641-25A4-4167-8DC6-A263FE8BC6F6}" type="datetimeFigureOut">
              <a:rPr lang="cs-CZ"/>
              <a:pPr>
                <a:defRPr/>
              </a:pPr>
              <a:t>26. 11. 2017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/>
              <a:t>Kliknutím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BAE2C2B-C8E3-4F02-9CD1-AD50242425E0}" type="slidenum">
              <a:rPr lang="cs-CZ"/>
              <a:pPr>
                <a:defRPr/>
              </a:pPr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44799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629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1" descr="C:\Users\Vendy\AppData\Local\Microsoft\Windows\INetCache\Content.Outlook\TWE1W73H\LogoV2a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2413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2052734" y="1017036"/>
            <a:ext cx="8643257" cy="951723"/>
          </a:xfrm>
          <a:prstGeom prst="rect">
            <a:avLst/>
          </a:prstGeom>
        </p:spPr>
        <p:txBody>
          <a:bodyPr anchor="b"/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endParaRPr lang="en-GB" dirty="0"/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1551992" y="2696546"/>
            <a:ext cx="9144000" cy="2523931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pic>
        <p:nvPicPr>
          <p:cNvPr id="11" name="obrázek 2" descr="C:\Users\Vendy\AppData\Local\Microsoft\Windows\INetCache\Content.Outlook\TWE1W73H\Partners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560" y="5803640"/>
            <a:ext cx="9936880" cy="1054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1848" y="106143"/>
            <a:ext cx="2223655" cy="48168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171" y="6330819"/>
            <a:ext cx="1398489" cy="4754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</p:sldLayoutIdLst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771398" y="270019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Resourcing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 smtClean="0">
                <a:latin typeface="Century Gothic" panose="020B0502020202020204" pitchFamily="34" charset="0"/>
              </a:rPr>
              <a:t>practice</a:t>
            </a:r>
            <a:r>
              <a:rPr lang="de-DE" b="1" dirty="0" smtClean="0">
                <a:latin typeface="Century Gothic" panose="020B0502020202020204" pitchFamily="34" charset="0"/>
              </a:rPr>
              <a:t> </a:t>
            </a:r>
            <a:r>
              <a:rPr lang="de-DE" b="1" dirty="0" err="1" smtClean="0">
                <a:latin typeface="Century Gothic" panose="020B0502020202020204" pitchFamily="34" charset="0"/>
              </a:rPr>
              <a:t>and</a:t>
            </a:r>
            <a:r>
              <a:rPr lang="de-DE" b="1" dirty="0" smtClean="0">
                <a:latin typeface="Century Gothic" panose="020B0502020202020204" pitchFamily="34" charset="0"/>
              </a:rPr>
              <a:t> Talentmanagement</a:t>
            </a:r>
            <a:endParaRPr lang="cs-CZ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882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>
                <a:latin typeface="Century Gothic" panose="020B0502020202020204" pitchFamily="34" charset="0"/>
              </a:rPr>
              <a:t>Talent </a:t>
            </a:r>
            <a:r>
              <a:rPr lang="de-DE" b="1" dirty="0" err="1">
                <a:latin typeface="Century Gothic" panose="020B0502020202020204" pitchFamily="34" charset="0"/>
              </a:rPr>
              <a:t>management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573834"/>
            <a:ext cx="10515600" cy="3903371"/>
          </a:xfrm>
          <a:prstGeom prst="rect">
            <a:avLst/>
          </a:prstGeom>
        </p:spPr>
        <p:txBody>
          <a:bodyPr numCol="2"/>
          <a:lstStyle/>
          <a:p>
            <a:pPr marL="0" indent="0">
              <a:buNone/>
            </a:pPr>
            <a:r>
              <a:rPr lang="en-US" b="1" dirty="0"/>
              <a:t>Career planning</a:t>
            </a:r>
            <a:endParaRPr lang="de-DE" b="1" dirty="0"/>
          </a:p>
          <a:p>
            <a:pPr lvl="0"/>
            <a:r>
              <a:rPr lang="en-US" dirty="0"/>
              <a:t>Definition of career path </a:t>
            </a:r>
          </a:p>
          <a:p>
            <a:pPr lvl="0"/>
            <a:r>
              <a:rPr lang="en-US" dirty="0"/>
              <a:t>individual career development programs </a:t>
            </a:r>
          </a:p>
          <a:p>
            <a:pPr lvl="0"/>
            <a:r>
              <a:rPr lang="en-US" dirty="0"/>
              <a:t>general arrangements</a:t>
            </a:r>
            <a:r>
              <a:rPr lang="de-DE" dirty="0"/>
              <a:t> </a:t>
            </a:r>
            <a:r>
              <a:rPr lang="en-US" dirty="0"/>
              <a:t>for management development, career counselling and mentoring.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 typeface="Symbol" panose="05050102010706020507" pitchFamily="18" charset="2"/>
              <a:buChar char="-"/>
            </a:pPr>
            <a:endParaRPr lang="cs-CZ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700" y="1981200"/>
            <a:ext cx="5526172" cy="2821006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6921500" y="4675248"/>
            <a:ext cx="3937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Armstrong, 2014, S. 273, 20.5</a:t>
            </a:r>
          </a:p>
        </p:txBody>
      </p:sp>
    </p:spTree>
    <p:extLst>
      <p:ext uri="{BB962C8B-B14F-4D97-AF65-F5344CB8AC3E}">
        <p14:creationId xmlns:p14="http://schemas.microsoft.com/office/powerpoint/2010/main" val="1628330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>
                <a:latin typeface="Century Gothic" panose="020B0502020202020204" pitchFamily="34" charset="0"/>
              </a:rPr>
              <a:t>Talent </a:t>
            </a:r>
            <a:r>
              <a:rPr lang="de-DE" b="1" dirty="0" err="1">
                <a:latin typeface="Century Gothic" panose="020B0502020202020204" pitchFamily="34" charset="0"/>
              </a:rPr>
              <a:t>management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573834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b="1" dirty="0"/>
              <a:t>Self-managed careers</a:t>
            </a:r>
            <a:endParaRPr lang="de-DE" b="1" dirty="0"/>
          </a:p>
          <a:p>
            <a:pPr lvl="0"/>
            <a:r>
              <a:rPr lang="en-US" dirty="0"/>
              <a:t>it is up to individuals to manage their own careers within and beyond their present</a:t>
            </a:r>
            <a:r>
              <a:rPr lang="de-DE" dirty="0"/>
              <a:t> </a:t>
            </a:r>
            <a:r>
              <a:rPr lang="en-US" dirty="0"/>
              <a:t>organization</a:t>
            </a:r>
          </a:p>
          <a:p>
            <a:pPr marL="0" lvl="0" indent="0">
              <a:buNone/>
            </a:pPr>
            <a:endParaRPr lang="en-US" dirty="0"/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‘Portfolio career’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‘protean career’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66266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>
                <a:latin typeface="Century Gothic" panose="020B0502020202020204" pitchFamily="34" charset="0"/>
              </a:rPr>
              <a:t>Talent </a:t>
            </a:r>
            <a:r>
              <a:rPr lang="de-DE" b="1" dirty="0" err="1">
                <a:latin typeface="Century Gothic" panose="020B0502020202020204" pitchFamily="34" charset="0"/>
              </a:rPr>
              <a:t>management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573834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de-DE" b="1" dirty="0"/>
              <a:t>Management </a:t>
            </a:r>
            <a:r>
              <a:rPr lang="de-DE" b="1" dirty="0" err="1"/>
              <a:t>succession</a:t>
            </a:r>
            <a:r>
              <a:rPr lang="de-DE" b="1" dirty="0"/>
              <a:t> </a:t>
            </a:r>
            <a:r>
              <a:rPr lang="de-DE" b="1" dirty="0" err="1"/>
              <a:t>planning</a:t>
            </a:r>
            <a:endParaRPr lang="de-DE" b="1" dirty="0"/>
          </a:p>
          <a:p>
            <a:endParaRPr lang="de-DE" dirty="0"/>
          </a:p>
          <a:p>
            <a:r>
              <a:rPr lang="de-DE" dirty="0"/>
              <a:t>3 </a:t>
            </a:r>
            <a:r>
              <a:rPr lang="de-DE" dirty="0" err="1"/>
              <a:t>questions</a:t>
            </a:r>
            <a:r>
              <a:rPr lang="de-DE" dirty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Are </a:t>
            </a:r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enough</a:t>
            </a:r>
            <a:r>
              <a:rPr lang="de-DE" dirty="0"/>
              <a:t> potential </a:t>
            </a:r>
            <a:r>
              <a:rPr lang="de-DE" dirty="0" err="1"/>
              <a:t>successors</a:t>
            </a:r>
            <a:r>
              <a:rPr lang="de-DE" dirty="0"/>
              <a:t> </a:t>
            </a:r>
            <a:r>
              <a:rPr lang="de-DE" dirty="0" err="1"/>
              <a:t>available</a:t>
            </a:r>
            <a:endParaRPr lang="de-DE" dirty="0"/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Are </a:t>
            </a:r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good</a:t>
            </a:r>
            <a:r>
              <a:rPr lang="de-DE" dirty="0"/>
              <a:t> </a:t>
            </a:r>
            <a:r>
              <a:rPr lang="de-DE" dirty="0" err="1"/>
              <a:t>enough</a:t>
            </a:r>
            <a:r>
              <a:rPr lang="de-DE" dirty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Do </a:t>
            </a:r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right</a:t>
            </a:r>
            <a:r>
              <a:rPr lang="de-DE" dirty="0"/>
              <a:t> </a:t>
            </a:r>
            <a:r>
              <a:rPr lang="de-DE" dirty="0" err="1"/>
              <a:t>skills</a:t>
            </a:r>
            <a:r>
              <a:rPr lang="de-DE" dirty="0"/>
              <a:t> &amp; </a:t>
            </a:r>
            <a:r>
              <a:rPr lang="de-DE" dirty="0" err="1"/>
              <a:t>competencies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future</a:t>
            </a:r>
            <a:r>
              <a:rPr lang="de-DE" dirty="0"/>
              <a:t>?</a:t>
            </a:r>
          </a:p>
          <a:p>
            <a:pPr>
              <a:buFont typeface="Symbol" panose="05050102010706020507" pitchFamily="18" charset="2"/>
              <a:buChar char="-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45375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Resourcing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practice</a:t>
            </a:r>
            <a:r>
              <a:rPr lang="de-DE" b="1" dirty="0">
                <a:latin typeface="Century Gothic" panose="020B0502020202020204" pitchFamily="34" charset="0"/>
              </a:rPr>
              <a:t>	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573834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de-DE" b="1" dirty="0" err="1"/>
              <a:t>Employee</a:t>
            </a:r>
            <a:r>
              <a:rPr lang="de-DE" b="1" dirty="0"/>
              <a:t> </a:t>
            </a:r>
            <a:r>
              <a:rPr lang="de-DE" b="1" dirty="0" err="1"/>
              <a:t>value</a:t>
            </a:r>
            <a:r>
              <a:rPr lang="de-DE" b="1" dirty="0"/>
              <a:t> </a:t>
            </a:r>
            <a:r>
              <a:rPr lang="de-DE" b="1" dirty="0" err="1"/>
              <a:t>proposition</a:t>
            </a:r>
            <a:endParaRPr lang="de-DE" b="1" dirty="0"/>
          </a:p>
          <a:p>
            <a:pPr marL="0" indent="0">
              <a:buNone/>
            </a:pPr>
            <a:r>
              <a:rPr lang="de-DE" dirty="0"/>
              <a:t>„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does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organisation</a:t>
            </a:r>
            <a:r>
              <a:rPr lang="de-DE" dirty="0"/>
              <a:t> </a:t>
            </a:r>
            <a:r>
              <a:rPr lang="de-DE" dirty="0" err="1"/>
              <a:t>offer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employees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they</a:t>
            </a:r>
            <a:r>
              <a:rPr lang="de-DE" dirty="0"/>
              <a:t> will </a:t>
            </a:r>
            <a:r>
              <a:rPr lang="de-DE" dirty="0" err="1"/>
              <a:t>value</a:t>
            </a:r>
            <a:r>
              <a:rPr lang="de-DE" dirty="0"/>
              <a:t>?“</a:t>
            </a:r>
          </a:p>
          <a:p>
            <a:r>
              <a:rPr lang="de-DE" dirty="0"/>
              <a:t>Remuneration</a:t>
            </a:r>
          </a:p>
          <a:p>
            <a:r>
              <a:rPr lang="de-DE" dirty="0"/>
              <a:t>Non-</a:t>
            </a:r>
            <a:r>
              <a:rPr lang="de-DE" dirty="0" err="1"/>
              <a:t>financial</a:t>
            </a:r>
            <a:r>
              <a:rPr lang="de-DE" dirty="0"/>
              <a:t> </a:t>
            </a:r>
            <a:r>
              <a:rPr lang="de-DE" dirty="0" err="1"/>
              <a:t>factors</a:t>
            </a:r>
            <a:r>
              <a:rPr lang="de-DE" dirty="0"/>
              <a:t>:</a:t>
            </a:r>
          </a:p>
          <a:p>
            <a:pPr marL="0" indent="0">
              <a:buNone/>
            </a:pPr>
            <a:r>
              <a:rPr lang="de-DE" dirty="0"/>
              <a:t>   - </a:t>
            </a:r>
            <a:r>
              <a:rPr lang="de-DE" dirty="0" err="1"/>
              <a:t>organisation‘s</a:t>
            </a:r>
            <a:r>
              <a:rPr lang="de-DE" dirty="0"/>
              <a:t> </a:t>
            </a:r>
            <a:r>
              <a:rPr lang="de-DE" dirty="0" err="1"/>
              <a:t>attractiveness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   - </a:t>
            </a:r>
            <a:r>
              <a:rPr lang="de-DE" dirty="0" err="1"/>
              <a:t>responsible</a:t>
            </a:r>
            <a:r>
              <a:rPr lang="de-DE" dirty="0"/>
              <a:t> </a:t>
            </a:r>
            <a:r>
              <a:rPr lang="de-DE" dirty="0" err="1"/>
              <a:t>behaviour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   - </a:t>
            </a:r>
            <a:r>
              <a:rPr lang="de-DE" dirty="0" err="1"/>
              <a:t>work-life</a:t>
            </a:r>
            <a:r>
              <a:rPr lang="de-DE" dirty="0"/>
              <a:t> </a:t>
            </a:r>
            <a:r>
              <a:rPr lang="de-DE" dirty="0" err="1"/>
              <a:t>balance</a:t>
            </a:r>
            <a:endParaRPr lang="de-DE" dirty="0"/>
          </a:p>
          <a:p>
            <a:r>
              <a:rPr lang="de-DE" dirty="0" err="1"/>
              <a:t>Aim</a:t>
            </a:r>
            <a:r>
              <a:rPr lang="de-DE" dirty="0"/>
              <a:t>: „a firm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people</a:t>
            </a:r>
            <a:r>
              <a:rPr lang="de-DE" dirty="0"/>
              <a:t> </a:t>
            </a:r>
            <a:r>
              <a:rPr lang="de-DE" dirty="0" err="1"/>
              <a:t>want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stay</a:t>
            </a:r>
            <a:r>
              <a:rPr lang="de-DE" dirty="0"/>
              <a:t> </a:t>
            </a:r>
            <a:r>
              <a:rPr lang="de-DE" dirty="0" err="1"/>
              <a:t>with</a:t>
            </a:r>
            <a:endParaRPr lang="de-DE" dirty="0"/>
          </a:p>
          <a:p>
            <a:endParaRPr lang="de-DE" dirty="0"/>
          </a:p>
          <a:p>
            <a:pPr>
              <a:buFont typeface="Symbol" panose="05050102010706020507" pitchFamily="18" charset="2"/>
              <a:buChar char="-"/>
            </a:pPr>
            <a:endParaRPr lang="cs-CZ" dirty="0"/>
          </a:p>
        </p:txBody>
      </p:sp>
      <p:sp>
        <p:nvSpPr>
          <p:cNvPr id="4" name="Textfeld 3"/>
          <p:cNvSpPr txBox="1"/>
          <p:nvPr/>
        </p:nvSpPr>
        <p:spPr>
          <a:xfrm flipH="1">
            <a:off x="4540427" y="1329651"/>
            <a:ext cx="4079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Source: Armstrong, 2014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.250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, 19.1</a:t>
            </a:r>
          </a:p>
        </p:txBody>
      </p:sp>
    </p:spTree>
    <p:extLst>
      <p:ext uri="{BB962C8B-B14F-4D97-AF65-F5344CB8AC3E}">
        <p14:creationId xmlns:p14="http://schemas.microsoft.com/office/powerpoint/2010/main" val="2760840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Resourcing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practice</a:t>
            </a:r>
            <a:r>
              <a:rPr lang="de-DE" b="1" dirty="0">
                <a:latin typeface="Century Gothic" panose="020B0502020202020204" pitchFamily="34" charset="0"/>
              </a:rPr>
              <a:t>	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573834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de-DE" b="1" dirty="0" err="1"/>
              <a:t>Employer</a:t>
            </a:r>
            <a:r>
              <a:rPr lang="de-DE" b="1" dirty="0"/>
              <a:t> </a:t>
            </a:r>
            <a:r>
              <a:rPr lang="de-DE" b="1" dirty="0" err="1"/>
              <a:t>brand</a:t>
            </a:r>
            <a:endParaRPr lang="de-DE" b="1" dirty="0"/>
          </a:p>
          <a:p>
            <a:pPr marL="0" indent="0">
              <a:buNone/>
            </a:pPr>
            <a:r>
              <a:rPr lang="de-DE" dirty="0"/>
              <a:t>„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presented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an </a:t>
            </a:r>
            <a:r>
              <a:rPr lang="de-DE" dirty="0" err="1"/>
              <a:t>organisation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a </a:t>
            </a:r>
            <a:r>
              <a:rPr lang="de-DE" dirty="0" err="1"/>
              <a:t>good</a:t>
            </a:r>
            <a:r>
              <a:rPr lang="de-DE" dirty="0"/>
              <a:t> </a:t>
            </a:r>
            <a:r>
              <a:rPr lang="de-DE" dirty="0" err="1"/>
              <a:t>employer</a:t>
            </a:r>
            <a:r>
              <a:rPr lang="de-DE" dirty="0"/>
              <a:t>“</a:t>
            </a:r>
          </a:p>
          <a:p>
            <a:r>
              <a:rPr lang="de-DE" dirty="0"/>
              <a:t>Set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attributes</a:t>
            </a:r>
            <a:r>
              <a:rPr lang="de-DE" dirty="0"/>
              <a:t> &amp; </a:t>
            </a:r>
            <a:r>
              <a:rPr lang="de-DE" dirty="0" err="1"/>
              <a:t>qualities</a:t>
            </a:r>
            <a:r>
              <a:rPr lang="de-DE" dirty="0"/>
              <a:t> </a:t>
            </a:r>
            <a:r>
              <a:rPr lang="de-DE" dirty="0" err="1"/>
              <a:t>which</a:t>
            </a:r>
            <a:r>
              <a:rPr lang="de-DE" dirty="0"/>
              <a:t>:</a:t>
            </a:r>
          </a:p>
          <a:p>
            <a:pPr marL="0" indent="0">
              <a:buNone/>
            </a:pPr>
            <a:r>
              <a:rPr lang="de-DE" dirty="0"/>
              <a:t>  - </a:t>
            </a:r>
            <a:r>
              <a:rPr lang="de-DE" dirty="0" err="1"/>
              <a:t>make</a:t>
            </a:r>
            <a:r>
              <a:rPr lang="de-DE" dirty="0"/>
              <a:t> an </a:t>
            </a:r>
            <a:r>
              <a:rPr lang="de-DE" dirty="0" err="1"/>
              <a:t>organisation</a:t>
            </a:r>
            <a:r>
              <a:rPr lang="de-DE" dirty="0"/>
              <a:t> </a:t>
            </a:r>
            <a:r>
              <a:rPr lang="de-DE" dirty="0" err="1"/>
              <a:t>distinctive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  - </a:t>
            </a:r>
            <a:r>
              <a:rPr lang="de-DE" dirty="0" err="1"/>
              <a:t>promise</a:t>
            </a:r>
            <a:r>
              <a:rPr lang="de-DE" dirty="0"/>
              <a:t> </a:t>
            </a:r>
            <a:r>
              <a:rPr lang="de-DE" dirty="0" err="1"/>
              <a:t>particular</a:t>
            </a:r>
            <a:r>
              <a:rPr lang="de-DE" dirty="0"/>
              <a:t> </a:t>
            </a:r>
            <a:r>
              <a:rPr lang="de-DE" dirty="0" err="1"/>
              <a:t>kind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employment</a:t>
            </a:r>
            <a:r>
              <a:rPr lang="de-DE" dirty="0"/>
              <a:t> </a:t>
            </a:r>
            <a:r>
              <a:rPr lang="de-DE" dirty="0" err="1"/>
              <a:t>experience</a:t>
            </a:r>
            <a:r>
              <a:rPr lang="de-DE" dirty="0"/>
              <a:t> </a:t>
            </a:r>
          </a:p>
          <a:p>
            <a:pPr marL="0" indent="0">
              <a:buNone/>
            </a:pPr>
            <a:r>
              <a:rPr lang="de-DE" dirty="0"/>
              <a:t>  - </a:t>
            </a:r>
            <a:r>
              <a:rPr lang="de-DE" dirty="0" err="1"/>
              <a:t>appeal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people</a:t>
            </a:r>
            <a:r>
              <a:rPr lang="de-DE" dirty="0"/>
              <a:t> ( </a:t>
            </a:r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dirty="0" err="1">
                <a:sym typeface="Wingdings" panose="05000000000000000000" pitchFamily="2" charset="2"/>
              </a:rPr>
              <a:t>thrive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and</a:t>
            </a:r>
            <a:r>
              <a:rPr lang="de-DE" dirty="0">
                <a:sym typeface="Wingdings" panose="05000000000000000000" pitchFamily="2" charset="2"/>
              </a:rPr>
              <a:t> perform </a:t>
            </a:r>
            <a:r>
              <a:rPr lang="de-DE" dirty="0" err="1">
                <a:sym typeface="Wingdings" panose="05000000000000000000" pitchFamily="2" charset="2"/>
              </a:rPr>
              <a:t>their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best</a:t>
            </a:r>
            <a:r>
              <a:rPr lang="de-DE" dirty="0">
                <a:sym typeface="Wingdings" panose="05000000000000000000" pitchFamily="2" charset="2"/>
              </a:rPr>
              <a:t>)</a:t>
            </a:r>
          </a:p>
          <a:p>
            <a:r>
              <a:rPr lang="de-DE" dirty="0" err="1">
                <a:sym typeface="Wingdings" panose="05000000000000000000" pitchFamily="2" charset="2"/>
              </a:rPr>
              <a:t>Creation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of</a:t>
            </a:r>
            <a:r>
              <a:rPr lang="de-DE" dirty="0">
                <a:sym typeface="Wingdings" panose="05000000000000000000" pitchFamily="2" charset="2"/>
              </a:rPr>
              <a:t> an </a:t>
            </a:r>
            <a:r>
              <a:rPr lang="de-DE" dirty="0" err="1">
                <a:sym typeface="Wingdings" panose="05000000000000000000" pitchFamily="2" charset="2"/>
              </a:rPr>
              <a:t>organisation‘s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brand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image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for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prospective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employees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7474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Resourcing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practice</a:t>
            </a:r>
            <a:r>
              <a:rPr lang="de-DE" b="1" dirty="0">
                <a:latin typeface="Century Gothic" panose="020B0502020202020204" pitchFamily="34" charset="0"/>
              </a:rPr>
              <a:t>	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377480"/>
            <a:ext cx="10515600" cy="3903371"/>
          </a:xfrm>
          <a:prstGeom prst="rect">
            <a:avLst/>
          </a:prstGeom>
        </p:spPr>
        <p:txBody>
          <a:bodyPr numCol="2"/>
          <a:lstStyle/>
          <a:p>
            <a:pPr marL="0" indent="0">
              <a:buNone/>
            </a:pPr>
            <a:r>
              <a:rPr lang="de-DE" b="1" dirty="0" err="1"/>
              <a:t>Employee</a:t>
            </a:r>
            <a:r>
              <a:rPr lang="de-DE" b="1" dirty="0"/>
              <a:t> </a:t>
            </a:r>
            <a:r>
              <a:rPr lang="de-DE" b="1" dirty="0" err="1"/>
              <a:t>turnover</a:t>
            </a:r>
            <a:r>
              <a:rPr lang="de-DE" b="1" dirty="0"/>
              <a:t> </a:t>
            </a:r>
            <a:r>
              <a:rPr lang="de-DE" b="1" dirty="0" err="1"/>
              <a:t>index</a:t>
            </a:r>
            <a:endParaRPr lang="de-DE" b="1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r>
              <a:rPr lang="de-DE" b="1" dirty="0"/>
              <a:t>Survival rate</a:t>
            </a:r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r>
              <a:rPr lang="de-DE" b="1" dirty="0" err="1"/>
              <a:t>Stability</a:t>
            </a:r>
            <a:r>
              <a:rPr lang="de-DE" b="1" dirty="0"/>
              <a:t> </a:t>
            </a:r>
            <a:r>
              <a:rPr lang="de-DE" b="1" dirty="0" err="1"/>
              <a:t>index</a:t>
            </a:r>
            <a:endParaRPr lang="de-DE" b="1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r>
              <a:rPr lang="de-DE" b="1" dirty="0"/>
              <a:t>Half-</a:t>
            </a:r>
            <a:r>
              <a:rPr lang="de-DE" b="1" dirty="0" err="1"/>
              <a:t>life</a:t>
            </a:r>
            <a:r>
              <a:rPr lang="de-DE" b="1" dirty="0"/>
              <a:t> </a:t>
            </a:r>
            <a:r>
              <a:rPr lang="de-DE" b="1" dirty="0" err="1"/>
              <a:t>index</a:t>
            </a:r>
            <a:endParaRPr lang="de-DE" b="1" dirty="0"/>
          </a:p>
          <a:p>
            <a:pPr marL="0" indent="0">
              <a:buNone/>
            </a:pPr>
            <a:r>
              <a:rPr lang="de-DE" dirty="0"/>
              <a:t>„time </a:t>
            </a:r>
            <a:r>
              <a:rPr lang="de-DE" dirty="0" err="1"/>
              <a:t>taken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a </a:t>
            </a:r>
            <a:r>
              <a:rPr lang="de-DE" dirty="0" err="1"/>
              <a:t>group</a:t>
            </a:r>
            <a:r>
              <a:rPr lang="de-DE" dirty="0"/>
              <a:t>…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reduce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half </a:t>
            </a:r>
            <a:r>
              <a:rPr lang="de-DE" dirty="0" err="1"/>
              <a:t>of</a:t>
            </a:r>
            <a:r>
              <a:rPr lang="de-DE" dirty="0"/>
              <a:t> ist original </a:t>
            </a:r>
            <a:r>
              <a:rPr lang="de-DE" dirty="0" err="1"/>
              <a:t>size</a:t>
            </a:r>
            <a:r>
              <a:rPr lang="de-DE" dirty="0"/>
              <a:t>... </a:t>
            </a:r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endParaRPr lang="de-DE" b="1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758" y="1896288"/>
            <a:ext cx="3305175" cy="981075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838200" y="2877363"/>
            <a:ext cx="212034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Armstrong, 2014, S.250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5022" y="1905735"/>
            <a:ext cx="3514725" cy="476250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804504" y="2381985"/>
            <a:ext cx="27166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Armstrong, 2014, S.250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52" y="4112354"/>
            <a:ext cx="3119644" cy="1551167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 flipH="1">
            <a:off x="775252" y="5617977"/>
            <a:ext cx="23396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/>
              <a:t>Armstrong,2014, S.250, 19.1</a:t>
            </a:r>
          </a:p>
        </p:txBody>
      </p:sp>
    </p:spTree>
    <p:extLst>
      <p:ext uri="{BB962C8B-B14F-4D97-AF65-F5344CB8AC3E}">
        <p14:creationId xmlns:p14="http://schemas.microsoft.com/office/powerpoint/2010/main" val="2775920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 err="1">
                <a:latin typeface="Century Gothic" panose="020B0502020202020204" pitchFamily="34" charset="0"/>
              </a:rPr>
              <a:t>Resourcing</a:t>
            </a:r>
            <a:r>
              <a:rPr lang="de-DE" b="1" dirty="0">
                <a:latin typeface="Century Gothic" panose="020B0502020202020204" pitchFamily="34" charset="0"/>
              </a:rPr>
              <a:t> </a:t>
            </a:r>
            <a:r>
              <a:rPr lang="de-DE" b="1" dirty="0" err="1">
                <a:latin typeface="Century Gothic" panose="020B0502020202020204" pitchFamily="34" charset="0"/>
              </a:rPr>
              <a:t>practice</a:t>
            </a:r>
            <a:r>
              <a:rPr lang="de-DE" b="1" dirty="0">
                <a:latin typeface="Century Gothic" panose="020B0502020202020204" pitchFamily="34" charset="0"/>
              </a:rPr>
              <a:t>	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573834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de-DE" b="1" dirty="0" err="1"/>
              <a:t>Leavers</a:t>
            </a:r>
            <a:r>
              <a:rPr lang="de-DE" b="1" dirty="0"/>
              <a:t>‘ </a:t>
            </a:r>
            <a:r>
              <a:rPr lang="de-DE" b="1" dirty="0" err="1"/>
              <a:t>length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service</a:t>
            </a:r>
            <a:r>
              <a:rPr lang="de-DE" b="1" dirty="0"/>
              <a:t> </a:t>
            </a:r>
            <a:r>
              <a:rPr lang="de-DE" b="1" dirty="0" err="1"/>
              <a:t>analysis</a:t>
            </a:r>
            <a:endParaRPr lang="de-DE" b="1" dirty="0"/>
          </a:p>
          <a:p>
            <a:endParaRPr lang="de-DE" dirty="0"/>
          </a:p>
          <a:p>
            <a:r>
              <a:rPr lang="de-DE" dirty="0"/>
              <a:t>Analysis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average</a:t>
            </a:r>
            <a:r>
              <a:rPr lang="de-DE" dirty="0"/>
              <a:t> </a:t>
            </a:r>
            <a:r>
              <a:rPr lang="de-DE" dirty="0" err="1"/>
              <a:t>length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service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people</a:t>
            </a:r>
            <a:r>
              <a:rPr lang="de-DE" dirty="0"/>
              <a:t> </a:t>
            </a:r>
            <a:r>
              <a:rPr lang="de-DE" dirty="0" err="1"/>
              <a:t>who</a:t>
            </a:r>
            <a:r>
              <a:rPr lang="de-DE" dirty="0"/>
              <a:t> </a:t>
            </a:r>
            <a:r>
              <a:rPr lang="de-DE" dirty="0" err="1"/>
              <a:t>leave</a:t>
            </a:r>
            <a:endParaRPr lang="de-DE" dirty="0"/>
          </a:p>
          <a:p>
            <a:r>
              <a:rPr lang="de-DE" dirty="0"/>
              <a:t>More </a:t>
            </a:r>
            <a:r>
              <a:rPr lang="de-DE" dirty="0" err="1"/>
              <a:t>refined</a:t>
            </a:r>
            <a:r>
              <a:rPr lang="de-DE" dirty="0"/>
              <a:t>: </a:t>
            </a:r>
            <a:r>
              <a:rPr lang="de-DE" dirty="0" err="1"/>
              <a:t>comparing</a:t>
            </a:r>
            <a:r>
              <a:rPr lang="de-DE" dirty="0"/>
              <a:t> </a:t>
            </a:r>
            <a:r>
              <a:rPr lang="de-DE" dirty="0" err="1"/>
              <a:t>numbers</a:t>
            </a:r>
            <a:r>
              <a:rPr lang="de-DE" dirty="0"/>
              <a:t> </a:t>
            </a:r>
            <a:r>
              <a:rPr lang="de-DE" dirty="0" err="1"/>
              <a:t>leaving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numbers</a:t>
            </a:r>
            <a:r>
              <a:rPr lang="de-DE" dirty="0"/>
              <a:t> </a:t>
            </a:r>
            <a:r>
              <a:rPr lang="de-DE" dirty="0" err="1"/>
              <a:t>employd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length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service</a:t>
            </a:r>
            <a:endParaRPr lang="de-DE" dirty="0"/>
          </a:p>
          <a:p>
            <a:pPr>
              <a:buFont typeface="Symbol" panose="05050102010706020507" pitchFamily="18" charset="2"/>
              <a:buChar char="-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79841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>
                <a:latin typeface="Century Gothic" panose="020B0502020202020204" pitchFamily="34" charset="0"/>
              </a:rPr>
              <a:t>Talent </a:t>
            </a:r>
            <a:r>
              <a:rPr lang="de-DE" b="1" dirty="0" err="1">
                <a:latin typeface="Century Gothic" panose="020B0502020202020204" pitchFamily="34" charset="0"/>
              </a:rPr>
              <a:t>management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573834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de-DE" b="1" dirty="0"/>
              <a:t>Definition</a:t>
            </a:r>
          </a:p>
          <a:p>
            <a:pPr marL="0" lvl="0" indent="0">
              <a:buNone/>
            </a:pPr>
            <a:r>
              <a:rPr lang="en-US" dirty="0"/>
              <a:t>process of ensuring that</a:t>
            </a:r>
            <a:r>
              <a:rPr lang="de-DE" dirty="0"/>
              <a:t> </a:t>
            </a:r>
            <a:r>
              <a:rPr lang="en-US" dirty="0"/>
              <a:t>the organization has the talented people it needs to</a:t>
            </a:r>
            <a:r>
              <a:rPr lang="de-DE" dirty="0"/>
              <a:t> </a:t>
            </a:r>
            <a:r>
              <a:rPr lang="en-US" dirty="0"/>
              <a:t>attain its business goal</a:t>
            </a:r>
            <a:endParaRPr lang="de-DE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r>
              <a:rPr lang="de-DE" b="1" dirty="0"/>
              <a:t>„</a:t>
            </a:r>
            <a:r>
              <a:rPr lang="de-DE" b="1" dirty="0" err="1"/>
              <a:t>Three</a:t>
            </a:r>
            <a:r>
              <a:rPr lang="de-DE" b="1" dirty="0"/>
              <a:t> </a:t>
            </a:r>
            <a:r>
              <a:rPr lang="de-DE" b="1" dirty="0" err="1"/>
              <a:t>ways</a:t>
            </a:r>
            <a:r>
              <a:rPr lang="de-DE" b="1" dirty="0"/>
              <a:t>“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As a </a:t>
            </a:r>
            <a:r>
              <a:rPr lang="de-DE" dirty="0" err="1"/>
              <a:t>combination</a:t>
            </a:r>
            <a:endParaRPr lang="de-DE" dirty="0"/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As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creation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 large </a:t>
            </a:r>
            <a:r>
              <a:rPr lang="de-DE" dirty="0" err="1"/>
              <a:t>talent</a:t>
            </a:r>
            <a:r>
              <a:rPr lang="de-DE" dirty="0"/>
              <a:t> </a:t>
            </a:r>
            <a:r>
              <a:rPr lang="de-DE" dirty="0" err="1"/>
              <a:t>pool</a:t>
            </a:r>
            <a:endParaRPr lang="de-DE" dirty="0"/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As a </a:t>
            </a:r>
            <a:r>
              <a:rPr lang="de-DE" dirty="0" err="1"/>
              <a:t>good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59126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>
                <a:latin typeface="Century Gothic" panose="020B0502020202020204" pitchFamily="34" charset="0"/>
              </a:rPr>
              <a:t>Talent </a:t>
            </a:r>
            <a:r>
              <a:rPr lang="de-DE" b="1" dirty="0" err="1">
                <a:latin typeface="Century Gothic" panose="020B0502020202020204" pitchFamily="34" charset="0"/>
              </a:rPr>
              <a:t>management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209238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b="1" dirty="0"/>
              <a:t>Three questions</a:t>
            </a:r>
            <a:endParaRPr lang="de-DE" b="1" dirty="0"/>
          </a:p>
          <a:p>
            <a:pPr lvl="0"/>
            <a:r>
              <a:rPr lang="en-US" dirty="0"/>
              <a:t>What is talent?</a:t>
            </a:r>
            <a:endParaRPr lang="de-DE" dirty="0"/>
          </a:p>
          <a:p>
            <a:pPr lvl="0"/>
            <a:r>
              <a:rPr lang="en-US" dirty="0"/>
              <a:t>What does it mean when reference is made to “the war for talent”?</a:t>
            </a:r>
            <a:endParaRPr lang="de-DE" dirty="0"/>
          </a:p>
          <a:p>
            <a:pPr lvl="0"/>
            <a:r>
              <a:rPr lang="en-US" dirty="0"/>
              <a:t>Who is covered by talent management programs?</a:t>
            </a:r>
          </a:p>
          <a:p>
            <a:pPr marL="0" lvl="0" indent="0">
              <a:buNone/>
            </a:pPr>
            <a:r>
              <a:rPr lang="en-US" b="1" dirty="0"/>
              <a:t>Talent management strategy</a:t>
            </a:r>
          </a:p>
          <a:p>
            <a:r>
              <a:rPr lang="en-US" dirty="0"/>
              <a:t>inclusive</a:t>
            </a:r>
            <a:endParaRPr lang="de-DE" dirty="0"/>
          </a:p>
          <a:p>
            <a:r>
              <a:rPr lang="en-US" dirty="0"/>
              <a:t>it can address and resolve any incongruity</a:t>
            </a:r>
            <a:r>
              <a:rPr lang="de-DE" dirty="0"/>
              <a:t> </a:t>
            </a:r>
            <a:r>
              <a:rPr lang="en-US" dirty="0"/>
              <a:t>between the supply and demand of talent</a:t>
            </a:r>
          </a:p>
          <a:p>
            <a:pPr marL="0" indent="0">
              <a:buNone/>
            </a:pPr>
            <a:r>
              <a:rPr lang="en-US" dirty="0">
                <a:sym typeface="Wingdings" panose="05000000000000000000" pitchFamily="2" charset="2"/>
              </a:rPr>
              <a:t> Successful talent management strategy</a:t>
            </a:r>
            <a:endParaRPr lang="de-DE" dirty="0"/>
          </a:p>
          <a:p>
            <a:pPr marL="0" lvl="0" indent="0">
              <a:buNone/>
            </a:pP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1684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>
                <a:latin typeface="Century Gothic" panose="020B0502020202020204" pitchFamily="34" charset="0"/>
              </a:rPr>
              <a:t>Talent </a:t>
            </a:r>
            <a:r>
              <a:rPr lang="de-DE" b="1" dirty="0" err="1">
                <a:latin typeface="Century Gothic" panose="020B0502020202020204" pitchFamily="34" charset="0"/>
              </a:rPr>
              <a:t>management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573834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b="1" dirty="0"/>
              <a:t>Career management</a:t>
            </a:r>
            <a:endParaRPr lang="de-DE" b="1" dirty="0"/>
          </a:p>
          <a:p>
            <a:pPr lvl="0"/>
            <a:r>
              <a:rPr lang="en-US" dirty="0"/>
              <a:t>providing the organization with the flow of talent it needs</a:t>
            </a:r>
            <a:endParaRPr lang="de-DE" dirty="0"/>
          </a:p>
          <a:p>
            <a:pPr lvl="0"/>
            <a:r>
              <a:rPr lang="en-US" dirty="0"/>
              <a:t>provision of opportunities </a:t>
            </a:r>
            <a:r>
              <a:rPr lang="en-US" dirty="0" err="1"/>
              <a:t>fto</a:t>
            </a:r>
            <a:r>
              <a:rPr lang="en-US" dirty="0"/>
              <a:t> develop their abilities and their careers</a:t>
            </a:r>
          </a:p>
          <a:p>
            <a:pPr lvl="0"/>
            <a:r>
              <a:rPr lang="en-US" dirty="0"/>
              <a:t>important: career planning</a:t>
            </a:r>
            <a:endParaRPr lang="de-DE" dirty="0"/>
          </a:p>
          <a:p>
            <a:pPr lvl="0"/>
            <a:r>
              <a:rPr lang="en-US" dirty="0"/>
              <a:t>career counselling</a:t>
            </a:r>
            <a:endParaRPr lang="de-DE" dirty="0"/>
          </a:p>
          <a:p>
            <a:pPr marL="0" indent="0">
              <a:buNone/>
            </a:pPr>
            <a:r>
              <a:rPr lang="en-US" b="1" dirty="0"/>
              <a:t>Aims</a:t>
            </a:r>
            <a:endParaRPr lang="de-DE" b="1" dirty="0"/>
          </a:p>
          <a:p>
            <a:pPr lvl="0"/>
            <a:r>
              <a:rPr lang="en-US" dirty="0"/>
              <a:t>Meeting talent management policies objectives ( organization)</a:t>
            </a:r>
            <a:endParaRPr lang="de-DE" dirty="0"/>
          </a:p>
          <a:p>
            <a:pPr lvl="0"/>
            <a:r>
              <a:rPr lang="en-US" dirty="0"/>
              <a:t>different aims for employees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pPr>
              <a:buFont typeface="Symbol" panose="05050102010706020507" pitchFamily="18" charset="2"/>
              <a:buChar char="-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7927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727788"/>
            <a:ext cx="10515600" cy="9629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b="1" dirty="0">
                <a:latin typeface="Century Gothic" panose="020B0502020202020204" pitchFamily="34" charset="0"/>
              </a:rPr>
              <a:t>Talent </a:t>
            </a:r>
            <a:r>
              <a:rPr lang="de-DE" b="1" dirty="0" err="1">
                <a:latin typeface="Century Gothic" panose="020B0502020202020204" pitchFamily="34" charset="0"/>
              </a:rPr>
              <a:t>management</a:t>
            </a:r>
            <a:endParaRPr lang="cs-CZ" b="1" dirty="0">
              <a:latin typeface="Century Gothic" panose="020B050202020202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838200" y="1573834"/>
            <a:ext cx="10515600" cy="390337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b="1" dirty="0"/>
              <a:t>Career management policies</a:t>
            </a:r>
            <a:endParaRPr lang="de-DE" b="1" dirty="0"/>
          </a:p>
          <a:p>
            <a:pPr lvl="0"/>
            <a:r>
              <a:rPr lang="en-US" dirty="0" err="1"/>
              <a:t>Organisation’s</a:t>
            </a:r>
            <a:r>
              <a:rPr lang="en-US" dirty="0"/>
              <a:t> decision: “make or buy talented people?”</a:t>
            </a:r>
          </a:p>
          <a:p>
            <a:r>
              <a:rPr lang="en-US" dirty="0"/>
              <a:t>Questions:</a:t>
            </a:r>
          </a:p>
          <a:p>
            <a:pPr marL="0" indent="0">
              <a:buNone/>
            </a:pPr>
            <a:r>
              <a:rPr lang="en-US" dirty="0"/>
              <a:t>  - To what extent should we grow our own talent?</a:t>
            </a:r>
          </a:p>
          <a:p>
            <a:pPr marL="0" indent="0">
              <a:buNone/>
            </a:pPr>
            <a:r>
              <a:rPr lang="en-US" dirty="0"/>
              <a:t>  - How much should we rely on external</a:t>
            </a:r>
            <a:r>
              <a:rPr lang="de-DE" dirty="0"/>
              <a:t> </a:t>
            </a:r>
            <a:r>
              <a:rPr lang="en-US" dirty="0"/>
              <a:t>recruitment</a:t>
            </a:r>
          </a:p>
          <a:p>
            <a:pPr marL="0" indent="0">
              <a:buNone/>
            </a:pPr>
            <a:endParaRPr lang="de-DE" dirty="0"/>
          </a:p>
          <a:p>
            <a:pPr>
              <a:buFont typeface="Symbol" panose="05050102010706020507" pitchFamily="18" charset="2"/>
              <a:buChar char="-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39542397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664C85E7-5C97-4225-9842-5D143B3A9A90}" vid="{D8EDB165-6152-424D-965E-785B0715B0C3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KA2 SHARPEN Powerpoint</Template>
  <TotalTime>0</TotalTime>
  <Words>457</Words>
  <Application>Microsoft Office PowerPoint</Application>
  <PresentationFormat>Breitbild</PresentationFormat>
  <Paragraphs>94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Century Gothic</vt:lpstr>
      <vt:lpstr>Symbol</vt:lpstr>
      <vt:lpstr>Wingdings</vt:lpstr>
      <vt:lpstr>Motiv Office</vt:lpstr>
      <vt:lpstr>Resourcing practice and Talentmanagement</vt:lpstr>
      <vt:lpstr>Resourcing practice </vt:lpstr>
      <vt:lpstr>Resourcing practice </vt:lpstr>
      <vt:lpstr>Resourcing practice </vt:lpstr>
      <vt:lpstr>Resourcing practice </vt:lpstr>
      <vt:lpstr>Talent management</vt:lpstr>
      <vt:lpstr>Talent management</vt:lpstr>
      <vt:lpstr>Talent management</vt:lpstr>
      <vt:lpstr>Talent management</vt:lpstr>
      <vt:lpstr>Talent management</vt:lpstr>
      <vt:lpstr>Talent management</vt:lpstr>
      <vt:lpstr>Talent management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Komulainen Ruey</dc:creator>
  <cp:lastModifiedBy>Angela.Walter</cp:lastModifiedBy>
  <cp:revision>19</cp:revision>
  <dcterms:created xsi:type="dcterms:W3CDTF">2017-02-08T11:20:00Z</dcterms:created>
  <dcterms:modified xsi:type="dcterms:W3CDTF">2017-11-26T16:04:20Z</dcterms:modified>
</cp:coreProperties>
</file>