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260" r:id="rId3"/>
    <p:sldId id="275" r:id="rId4"/>
    <p:sldId id="261" r:id="rId5"/>
    <p:sldId id="262" r:id="rId6"/>
    <p:sldId id="258" r:id="rId7"/>
    <p:sldId id="274" r:id="rId8"/>
    <p:sldId id="263" r:id="rId9"/>
    <p:sldId id="264" r:id="rId10"/>
    <p:sldId id="265" r:id="rId11"/>
    <p:sldId id="266" r:id="rId12"/>
    <p:sldId id="267" r:id="rId13"/>
    <p:sldId id="268" r:id="rId14"/>
    <p:sldId id="269" r:id="rId15"/>
    <p:sldId id="270" r:id="rId16"/>
    <p:sldId id="271" r:id="rId17"/>
    <p:sldId id="272" r:id="rId18"/>
    <p:sldId id="273" r:id="rId19"/>
    <p:sldId id="276"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961" autoAdjust="0"/>
    <p:restoredTop sz="94712"/>
  </p:normalViewPr>
  <p:slideViewPr>
    <p:cSldViewPr snapToGrid="0">
      <p:cViewPr varScale="1">
        <p:scale>
          <a:sx n="79" d="100"/>
          <a:sy n="79" d="100"/>
        </p:scale>
        <p:origin x="63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76B087-E7E1-6247-81FA-8999929DDC3B}" type="datetimeFigureOut">
              <a:rPr lang="en-US" smtClean="0"/>
              <a:t>1/15/2018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EC0D2A-5DB1-794C-B62B-41F8D0619020}" type="slidenum">
              <a:rPr lang="en-US" smtClean="0"/>
              <a:t>‹#›</a:t>
            </a:fld>
            <a:endParaRPr lang="en-US"/>
          </a:p>
        </p:txBody>
      </p:sp>
    </p:spTree>
    <p:extLst>
      <p:ext uri="{BB962C8B-B14F-4D97-AF65-F5344CB8AC3E}">
        <p14:creationId xmlns:p14="http://schemas.microsoft.com/office/powerpoint/2010/main" val="12119447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FEE1B42-867E-4E33-A7E4-AAABFEE19784}" type="slidenum">
              <a:rPr lang="en-US" smtClean="0"/>
              <a:pPr/>
              <a:t>3</a:t>
            </a:fld>
            <a:endParaRPr lang="en-US"/>
          </a:p>
        </p:txBody>
      </p:sp>
    </p:spTree>
    <p:extLst>
      <p:ext uri="{BB962C8B-B14F-4D97-AF65-F5344CB8AC3E}">
        <p14:creationId xmlns:p14="http://schemas.microsoft.com/office/powerpoint/2010/main" val="33539640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 392 </a:t>
            </a:r>
            <a:r>
              <a:rPr lang="mr-IN" dirty="0"/>
              <a:t>–</a:t>
            </a:r>
            <a:r>
              <a:rPr lang="en-US" dirty="0"/>
              <a:t> performance</a:t>
            </a:r>
            <a:r>
              <a:rPr lang="en-US" baseline="0" dirty="0"/>
              <a:t> management</a:t>
            </a:r>
            <a:endParaRPr lang="en-US" dirty="0"/>
          </a:p>
        </p:txBody>
      </p:sp>
      <p:sp>
        <p:nvSpPr>
          <p:cNvPr id="4" name="Slide Number Placeholder 3"/>
          <p:cNvSpPr>
            <a:spLocks noGrp="1"/>
          </p:cNvSpPr>
          <p:nvPr>
            <p:ph type="sldNum" sz="quarter" idx="10"/>
          </p:nvPr>
        </p:nvSpPr>
        <p:spPr/>
        <p:txBody>
          <a:bodyPr/>
          <a:lstStyle/>
          <a:p>
            <a:fld id="{5CEC0D2A-5DB1-794C-B62B-41F8D0619020}" type="slidenum">
              <a:rPr lang="en-US" smtClean="0"/>
              <a:t>5</a:t>
            </a:fld>
            <a:endParaRPr lang="en-US"/>
          </a:p>
        </p:txBody>
      </p:sp>
    </p:spTree>
    <p:extLst>
      <p:ext uri="{BB962C8B-B14F-4D97-AF65-F5344CB8AC3E}">
        <p14:creationId xmlns:p14="http://schemas.microsoft.com/office/powerpoint/2010/main" val="1455908506"/>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Podnadpis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Zástupný symbol pro datum 3"/>
          <p:cNvSpPr>
            <a:spLocks noGrp="1"/>
          </p:cNvSpPr>
          <p:nvPr>
            <p:ph type="dt" sz="half" idx="10"/>
          </p:nvPr>
        </p:nvSpPr>
        <p:spPr/>
        <p:txBody>
          <a:bodyPr/>
          <a:lstStyle/>
          <a:p>
            <a:fld id="{73A8FB8C-625F-4783-B790-094031A918A2}" type="datetimeFigureOut">
              <a:rPr lang="en-GB" smtClean="0"/>
              <a:t>15/01/2018</a:t>
            </a:fld>
            <a:endParaRPr lang="en-GB"/>
          </a:p>
        </p:txBody>
      </p:sp>
      <p:sp>
        <p:nvSpPr>
          <p:cNvPr id="5" name="Zástupný symbol pro zápatí 4"/>
          <p:cNvSpPr>
            <a:spLocks noGrp="1"/>
          </p:cNvSpPr>
          <p:nvPr>
            <p:ph type="ftr" sz="quarter" idx="11"/>
          </p:nvPr>
        </p:nvSpPr>
        <p:spPr/>
        <p:txBody>
          <a:bodyPr/>
          <a:lstStyle/>
          <a:p>
            <a:endParaRPr lang="en-GB"/>
          </a:p>
        </p:txBody>
      </p:sp>
      <p:sp>
        <p:nvSpPr>
          <p:cNvPr id="6" name="Zástupný symbol pro číslo snímku 5"/>
          <p:cNvSpPr>
            <a:spLocks noGrp="1"/>
          </p:cNvSpPr>
          <p:nvPr>
            <p:ph type="sldNum" sz="quarter" idx="12"/>
          </p:nvPr>
        </p:nvSpPr>
        <p:spPr/>
        <p:txBody>
          <a:bodyPr/>
          <a:lstStyle/>
          <a:p>
            <a:fld id="{3AF51112-B7A3-46E5-A1B5-87A49205971D}" type="slidenum">
              <a:rPr lang="en-GB" smtClean="0"/>
              <a:t>‹#›</a:t>
            </a:fld>
            <a:endParaRPr lang="en-GB"/>
          </a:p>
        </p:txBody>
      </p:sp>
      <p:pic>
        <p:nvPicPr>
          <p:cNvPr id="7" name="Obrázek 4">
            <a:extLst>
              <a:ext uri="{FF2B5EF4-FFF2-40B4-BE49-F238E27FC236}">
                <a16:creationId xmlns:a16="http://schemas.microsoft.com/office/drawing/2014/main" id="{C1C18FD4-8409-40C7-90E9-7BBB1EA630B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8" name="Obrázek 5">
            <a:extLst>
              <a:ext uri="{FF2B5EF4-FFF2-40B4-BE49-F238E27FC236}">
                <a16:creationId xmlns:a16="http://schemas.microsoft.com/office/drawing/2014/main" id="{FA47EAAE-7E76-49BE-BB25-71F5943807B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9" name="Obrázek 5">
            <a:extLst>
              <a:ext uri="{FF2B5EF4-FFF2-40B4-BE49-F238E27FC236}">
                <a16:creationId xmlns:a16="http://schemas.microsoft.com/office/drawing/2014/main" id="{79BD7048-6315-4DE8-B1D8-5DEAD78DA21B}"/>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ek 9">
            <a:extLst>
              <a:ext uri="{FF2B5EF4-FFF2-40B4-BE49-F238E27FC236}">
                <a16:creationId xmlns:a16="http://schemas.microsoft.com/office/drawing/2014/main" id="{52424573-57B0-4989-9ED6-DD3900386EFD}"/>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Obrázek 12">
            <a:extLst>
              <a:ext uri="{FF2B5EF4-FFF2-40B4-BE49-F238E27FC236}">
                <a16:creationId xmlns:a16="http://schemas.microsoft.com/office/drawing/2014/main" id="{5471A61E-B61B-4602-83E3-D4EAA4135CCF}"/>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Obrázek 7">
            <a:extLst>
              <a:ext uri="{FF2B5EF4-FFF2-40B4-BE49-F238E27FC236}">
                <a16:creationId xmlns:a16="http://schemas.microsoft.com/office/drawing/2014/main" id="{EF2D701C-E460-434A-BEF0-17769D7BEF01}"/>
              </a:ext>
            </a:extLst>
          </p:cNvPr>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HUDDERSFIELD LOGO correct">
            <a:extLst>
              <a:ext uri="{FF2B5EF4-FFF2-40B4-BE49-F238E27FC236}">
                <a16:creationId xmlns:a16="http://schemas.microsoft.com/office/drawing/2014/main" id="{F20A55AD-A2DE-4670-890D-AE52A9127803}"/>
              </a:ext>
            </a:extLst>
          </p:cNvPr>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61948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en-US"/>
              <a:t>Click to edit Master title style</a:t>
            </a:r>
            <a:endParaRPr lang="en-GB"/>
          </a:p>
        </p:txBody>
      </p:sp>
      <p:sp>
        <p:nvSpPr>
          <p:cNvPr id="3" name="Zástupný symbol pro svislý text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Zástupný symbol pro datum 3"/>
          <p:cNvSpPr>
            <a:spLocks noGrp="1"/>
          </p:cNvSpPr>
          <p:nvPr>
            <p:ph type="dt" sz="half" idx="10"/>
          </p:nvPr>
        </p:nvSpPr>
        <p:spPr/>
        <p:txBody>
          <a:bodyPr/>
          <a:lstStyle/>
          <a:p>
            <a:fld id="{73A8FB8C-625F-4783-B790-094031A918A2}" type="datetimeFigureOut">
              <a:rPr lang="en-GB" smtClean="0"/>
              <a:t>15/01/2018</a:t>
            </a:fld>
            <a:endParaRPr lang="en-GB"/>
          </a:p>
        </p:txBody>
      </p:sp>
      <p:sp>
        <p:nvSpPr>
          <p:cNvPr id="5" name="Zástupný symbol pro zápatí 4"/>
          <p:cNvSpPr>
            <a:spLocks noGrp="1"/>
          </p:cNvSpPr>
          <p:nvPr>
            <p:ph type="ftr" sz="quarter" idx="11"/>
          </p:nvPr>
        </p:nvSpPr>
        <p:spPr/>
        <p:txBody>
          <a:bodyPr/>
          <a:lstStyle/>
          <a:p>
            <a:endParaRPr lang="en-GB"/>
          </a:p>
        </p:txBody>
      </p:sp>
      <p:sp>
        <p:nvSpPr>
          <p:cNvPr id="6" name="Zástupný symbol pro číslo snímku 5"/>
          <p:cNvSpPr>
            <a:spLocks noGrp="1"/>
          </p:cNvSpPr>
          <p:nvPr>
            <p:ph type="sldNum" sz="quarter" idx="12"/>
          </p:nvPr>
        </p:nvSpPr>
        <p:spPr/>
        <p:txBody>
          <a:bodyPr/>
          <a:lstStyle/>
          <a:p>
            <a:fld id="{3AF51112-B7A3-46E5-A1B5-87A49205971D}" type="slidenum">
              <a:rPr lang="en-GB" smtClean="0"/>
              <a:t>‹#›</a:t>
            </a:fld>
            <a:endParaRPr lang="en-GB"/>
          </a:p>
        </p:txBody>
      </p:sp>
    </p:spTree>
    <p:extLst>
      <p:ext uri="{BB962C8B-B14F-4D97-AF65-F5344CB8AC3E}">
        <p14:creationId xmlns:p14="http://schemas.microsoft.com/office/powerpoint/2010/main" val="23448474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Zástupný symbol pro svislý text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Zástupný symbol pro datum 3"/>
          <p:cNvSpPr>
            <a:spLocks noGrp="1"/>
          </p:cNvSpPr>
          <p:nvPr>
            <p:ph type="dt" sz="half" idx="10"/>
          </p:nvPr>
        </p:nvSpPr>
        <p:spPr/>
        <p:txBody>
          <a:bodyPr/>
          <a:lstStyle/>
          <a:p>
            <a:fld id="{73A8FB8C-625F-4783-B790-094031A918A2}" type="datetimeFigureOut">
              <a:rPr lang="en-GB" smtClean="0"/>
              <a:t>15/01/2018</a:t>
            </a:fld>
            <a:endParaRPr lang="en-GB"/>
          </a:p>
        </p:txBody>
      </p:sp>
      <p:sp>
        <p:nvSpPr>
          <p:cNvPr id="5" name="Zástupný symbol pro zápatí 4"/>
          <p:cNvSpPr>
            <a:spLocks noGrp="1"/>
          </p:cNvSpPr>
          <p:nvPr>
            <p:ph type="ftr" sz="quarter" idx="11"/>
          </p:nvPr>
        </p:nvSpPr>
        <p:spPr/>
        <p:txBody>
          <a:bodyPr/>
          <a:lstStyle/>
          <a:p>
            <a:endParaRPr lang="en-GB"/>
          </a:p>
        </p:txBody>
      </p:sp>
      <p:sp>
        <p:nvSpPr>
          <p:cNvPr id="6" name="Zástupný symbol pro číslo snímku 5"/>
          <p:cNvSpPr>
            <a:spLocks noGrp="1"/>
          </p:cNvSpPr>
          <p:nvPr>
            <p:ph type="sldNum" sz="quarter" idx="12"/>
          </p:nvPr>
        </p:nvSpPr>
        <p:spPr/>
        <p:txBody>
          <a:bodyPr/>
          <a:lstStyle/>
          <a:p>
            <a:fld id="{3AF51112-B7A3-46E5-A1B5-87A49205971D}" type="slidenum">
              <a:rPr lang="en-GB" smtClean="0"/>
              <a:t>‹#›</a:t>
            </a:fld>
            <a:endParaRPr lang="en-GB"/>
          </a:p>
        </p:txBody>
      </p:sp>
    </p:spTree>
    <p:extLst>
      <p:ext uri="{BB962C8B-B14F-4D97-AF65-F5344CB8AC3E}">
        <p14:creationId xmlns:p14="http://schemas.microsoft.com/office/powerpoint/2010/main" val="8732312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en-US"/>
              <a:t>Click to edit Master title style</a:t>
            </a:r>
            <a:endParaRPr lang="en-GB"/>
          </a:p>
        </p:txBody>
      </p:sp>
      <p:sp>
        <p:nvSpPr>
          <p:cNvPr id="3" name="Zástupný symbol pro obsah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Zástupný symbol pro datum 3"/>
          <p:cNvSpPr>
            <a:spLocks noGrp="1"/>
          </p:cNvSpPr>
          <p:nvPr>
            <p:ph type="dt" sz="half" idx="10"/>
          </p:nvPr>
        </p:nvSpPr>
        <p:spPr/>
        <p:txBody>
          <a:bodyPr/>
          <a:lstStyle/>
          <a:p>
            <a:fld id="{73A8FB8C-625F-4783-B790-094031A918A2}" type="datetimeFigureOut">
              <a:rPr lang="en-GB" smtClean="0"/>
              <a:t>15/01/2018</a:t>
            </a:fld>
            <a:endParaRPr lang="en-GB"/>
          </a:p>
        </p:txBody>
      </p:sp>
      <p:sp>
        <p:nvSpPr>
          <p:cNvPr id="5" name="Zástupný symbol pro zápatí 4"/>
          <p:cNvSpPr>
            <a:spLocks noGrp="1"/>
          </p:cNvSpPr>
          <p:nvPr>
            <p:ph type="ftr" sz="quarter" idx="11"/>
          </p:nvPr>
        </p:nvSpPr>
        <p:spPr/>
        <p:txBody>
          <a:bodyPr/>
          <a:lstStyle/>
          <a:p>
            <a:endParaRPr lang="en-GB"/>
          </a:p>
        </p:txBody>
      </p:sp>
      <p:sp>
        <p:nvSpPr>
          <p:cNvPr id="6" name="Zástupný symbol pro číslo snímku 5"/>
          <p:cNvSpPr>
            <a:spLocks noGrp="1"/>
          </p:cNvSpPr>
          <p:nvPr>
            <p:ph type="sldNum" sz="quarter" idx="12"/>
          </p:nvPr>
        </p:nvSpPr>
        <p:spPr/>
        <p:txBody>
          <a:bodyPr/>
          <a:lstStyle/>
          <a:p>
            <a:fld id="{3AF51112-B7A3-46E5-A1B5-87A49205971D}" type="slidenum">
              <a:rPr lang="en-GB" smtClean="0"/>
              <a:t>‹#›</a:t>
            </a:fld>
            <a:endParaRPr lang="en-GB"/>
          </a:p>
        </p:txBody>
      </p:sp>
      <p:pic>
        <p:nvPicPr>
          <p:cNvPr id="7" name="Obrázek 4">
            <a:extLst>
              <a:ext uri="{FF2B5EF4-FFF2-40B4-BE49-F238E27FC236}">
                <a16:creationId xmlns:a16="http://schemas.microsoft.com/office/drawing/2014/main" id="{3B91749B-C511-4915-894B-BBA5D61E39C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8" name="Obrázek 5">
            <a:extLst>
              <a:ext uri="{FF2B5EF4-FFF2-40B4-BE49-F238E27FC236}">
                <a16:creationId xmlns:a16="http://schemas.microsoft.com/office/drawing/2014/main" id="{0380C6D9-FD68-4E49-BDE3-73090D3C862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9" name="Obrázek 5">
            <a:extLst>
              <a:ext uri="{FF2B5EF4-FFF2-40B4-BE49-F238E27FC236}">
                <a16:creationId xmlns:a16="http://schemas.microsoft.com/office/drawing/2014/main" id="{DD7B80E4-CC99-4BC2-AF3A-A020FFF4AD81}"/>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ek 9">
            <a:extLst>
              <a:ext uri="{FF2B5EF4-FFF2-40B4-BE49-F238E27FC236}">
                <a16:creationId xmlns:a16="http://schemas.microsoft.com/office/drawing/2014/main" id="{6657B64A-B4E3-4315-9627-8173EC9844F0}"/>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Obrázek 12">
            <a:extLst>
              <a:ext uri="{FF2B5EF4-FFF2-40B4-BE49-F238E27FC236}">
                <a16:creationId xmlns:a16="http://schemas.microsoft.com/office/drawing/2014/main" id="{C2C5AF7E-1F23-4B34-84CF-335209E07EFF}"/>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Obrázek 7">
            <a:extLst>
              <a:ext uri="{FF2B5EF4-FFF2-40B4-BE49-F238E27FC236}">
                <a16:creationId xmlns:a16="http://schemas.microsoft.com/office/drawing/2014/main" id="{ED94B6C6-B52B-4EB9-B786-9F97CED38469}"/>
              </a:ext>
            </a:extLst>
          </p:cNvPr>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HUDDERSFIELD LOGO correct">
            <a:extLst>
              <a:ext uri="{FF2B5EF4-FFF2-40B4-BE49-F238E27FC236}">
                <a16:creationId xmlns:a16="http://schemas.microsoft.com/office/drawing/2014/main" id="{09D4B840-B611-4CB3-AB26-E20E384949CC}"/>
              </a:ext>
            </a:extLst>
          </p:cNvPr>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33982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spTree>
      <p:nvGrpSpPr>
        <p:cNvPr id="1" name=""/>
        <p:cNvGrpSpPr/>
        <p:nvPr/>
      </p:nvGrpSpPr>
      <p:grpSpPr>
        <a:xfrm>
          <a:off x="0" y="0"/>
          <a:ext cx="0" cy="0"/>
          <a:chOff x="0" y="0"/>
          <a:chExt cx="0" cy="0"/>
        </a:xfrm>
      </p:grpSpPr>
      <p:sp>
        <p:nvSpPr>
          <p:cNvPr id="2" name="Nadpis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Zástupný symbol pro tex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Zástupný symbol pro datum 3"/>
          <p:cNvSpPr>
            <a:spLocks noGrp="1"/>
          </p:cNvSpPr>
          <p:nvPr>
            <p:ph type="dt" sz="half" idx="10"/>
          </p:nvPr>
        </p:nvSpPr>
        <p:spPr/>
        <p:txBody>
          <a:bodyPr/>
          <a:lstStyle/>
          <a:p>
            <a:fld id="{73A8FB8C-625F-4783-B790-094031A918A2}" type="datetimeFigureOut">
              <a:rPr lang="en-GB" smtClean="0"/>
              <a:t>15/01/2018</a:t>
            </a:fld>
            <a:endParaRPr lang="en-GB"/>
          </a:p>
        </p:txBody>
      </p:sp>
      <p:sp>
        <p:nvSpPr>
          <p:cNvPr id="5" name="Zástupný symbol pro zápatí 4"/>
          <p:cNvSpPr>
            <a:spLocks noGrp="1"/>
          </p:cNvSpPr>
          <p:nvPr>
            <p:ph type="ftr" sz="quarter" idx="11"/>
          </p:nvPr>
        </p:nvSpPr>
        <p:spPr/>
        <p:txBody>
          <a:bodyPr/>
          <a:lstStyle/>
          <a:p>
            <a:endParaRPr lang="en-GB"/>
          </a:p>
        </p:txBody>
      </p:sp>
      <p:sp>
        <p:nvSpPr>
          <p:cNvPr id="6" name="Zástupný symbol pro číslo snímku 5"/>
          <p:cNvSpPr>
            <a:spLocks noGrp="1"/>
          </p:cNvSpPr>
          <p:nvPr>
            <p:ph type="sldNum" sz="quarter" idx="12"/>
          </p:nvPr>
        </p:nvSpPr>
        <p:spPr/>
        <p:txBody>
          <a:bodyPr/>
          <a:lstStyle/>
          <a:p>
            <a:fld id="{3AF51112-B7A3-46E5-A1B5-87A49205971D}" type="slidenum">
              <a:rPr lang="en-GB" smtClean="0"/>
              <a:t>‹#›</a:t>
            </a:fld>
            <a:endParaRPr lang="en-GB"/>
          </a:p>
        </p:txBody>
      </p:sp>
      <p:pic>
        <p:nvPicPr>
          <p:cNvPr id="7" name="Obrázek 4">
            <a:extLst>
              <a:ext uri="{FF2B5EF4-FFF2-40B4-BE49-F238E27FC236}">
                <a16:creationId xmlns:a16="http://schemas.microsoft.com/office/drawing/2014/main" id="{489ABA21-60F9-4660-8F22-8A4CC4CAD61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8" name="Obrázek 5">
            <a:extLst>
              <a:ext uri="{FF2B5EF4-FFF2-40B4-BE49-F238E27FC236}">
                <a16:creationId xmlns:a16="http://schemas.microsoft.com/office/drawing/2014/main" id="{759A6361-501B-4120-8DE2-41C4976DE86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9" name="Obrázek 5">
            <a:extLst>
              <a:ext uri="{FF2B5EF4-FFF2-40B4-BE49-F238E27FC236}">
                <a16:creationId xmlns:a16="http://schemas.microsoft.com/office/drawing/2014/main" id="{7D42486D-CB88-4463-AD76-B5C1E5A341D9}"/>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ek 9">
            <a:extLst>
              <a:ext uri="{FF2B5EF4-FFF2-40B4-BE49-F238E27FC236}">
                <a16:creationId xmlns:a16="http://schemas.microsoft.com/office/drawing/2014/main" id="{D701E0A8-04EC-4C55-9F28-80815B83E446}"/>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Obrázek 12">
            <a:extLst>
              <a:ext uri="{FF2B5EF4-FFF2-40B4-BE49-F238E27FC236}">
                <a16:creationId xmlns:a16="http://schemas.microsoft.com/office/drawing/2014/main" id="{553D7BB9-F42E-40CC-8B0B-4E66E0C9EFD0}"/>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Obrázek 7">
            <a:extLst>
              <a:ext uri="{FF2B5EF4-FFF2-40B4-BE49-F238E27FC236}">
                <a16:creationId xmlns:a16="http://schemas.microsoft.com/office/drawing/2014/main" id="{2DB6E6FC-AF3C-4BCD-9C89-B0012297B692}"/>
              </a:ext>
            </a:extLst>
          </p:cNvPr>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HUDDERSFIELD LOGO correct">
            <a:extLst>
              <a:ext uri="{FF2B5EF4-FFF2-40B4-BE49-F238E27FC236}">
                <a16:creationId xmlns:a16="http://schemas.microsoft.com/office/drawing/2014/main" id="{56AC0FF0-A055-4E83-8684-2B7E8311A3A1}"/>
              </a:ext>
            </a:extLst>
          </p:cNvPr>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19513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en-US"/>
              <a:t>Click to edit Master title style</a:t>
            </a:r>
            <a:endParaRPr lang="en-GB"/>
          </a:p>
        </p:txBody>
      </p:sp>
      <p:sp>
        <p:nvSpPr>
          <p:cNvPr id="3" name="Zástupný symbol pro obsah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Zástupný symbol pro obsah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Zástupný symbol pro datum 4"/>
          <p:cNvSpPr>
            <a:spLocks noGrp="1"/>
          </p:cNvSpPr>
          <p:nvPr>
            <p:ph type="dt" sz="half" idx="10"/>
          </p:nvPr>
        </p:nvSpPr>
        <p:spPr/>
        <p:txBody>
          <a:bodyPr/>
          <a:lstStyle/>
          <a:p>
            <a:fld id="{73A8FB8C-625F-4783-B790-094031A918A2}" type="datetimeFigureOut">
              <a:rPr lang="en-GB" smtClean="0"/>
              <a:t>15/01/2018</a:t>
            </a:fld>
            <a:endParaRPr lang="en-GB"/>
          </a:p>
        </p:txBody>
      </p:sp>
      <p:sp>
        <p:nvSpPr>
          <p:cNvPr id="6" name="Zástupný symbol pro zápatí 5"/>
          <p:cNvSpPr>
            <a:spLocks noGrp="1"/>
          </p:cNvSpPr>
          <p:nvPr>
            <p:ph type="ftr" sz="quarter" idx="11"/>
          </p:nvPr>
        </p:nvSpPr>
        <p:spPr/>
        <p:txBody>
          <a:bodyPr/>
          <a:lstStyle/>
          <a:p>
            <a:endParaRPr lang="en-GB"/>
          </a:p>
        </p:txBody>
      </p:sp>
      <p:sp>
        <p:nvSpPr>
          <p:cNvPr id="7" name="Zástupný symbol pro číslo snímku 6"/>
          <p:cNvSpPr>
            <a:spLocks noGrp="1"/>
          </p:cNvSpPr>
          <p:nvPr>
            <p:ph type="sldNum" sz="quarter" idx="12"/>
          </p:nvPr>
        </p:nvSpPr>
        <p:spPr/>
        <p:txBody>
          <a:bodyPr/>
          <a:lstStyle/>
          <a:p>
            <a:fld id="{3AF51112-B7A3-46E5-A1B5-87A49205971D}" type="slidenum">
              <a:rPr lang="en-GB" smtClean="0"/>
              <a:t>‹#›</a:t>
            </a:fld>
            <a:endParaRPr lang="en-GB"/>
          </a:p>
        </p:txBody>
      </p:sp>
      <p:pic>
        <p:nvPicPr>
          <p:cNvPr id="8" name="Obrázek 4">
            <a:extLst>
              <a:ext uri="{FF2B5EF4-FFF2-40B4-BE49-F238E27FC236}">
                <a16:creationId xmlns:a16="http://schemas.microsoft.com/office/drawing/2014/main" id="{E4BC1D8E-0262-40E2-8CCA-24BBCB32532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9" name="Obrázek 5">
            <a:extLst>
              <a:ext uri="{FF2B5EF4-FFF2-40B4-BE49-F238E27FC236}">
                <a16:creationId xmlns:a16="http://schemas.microsoft.com/office/drawing/2014/main" id="{6527246C-583E-47AF-8AC7-4B3BC8ABC54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10" name="Obrázek 5">
            <a:extLst>
              <a:ext uri="{FF2B5EF4-FFF2-40B4-BE49-F238E27FC236}">
                <a16:creationId xmlns:a16="http://schemas.microsoft.com/office/drawing/2014/main" id="{784CCEFF-AF81-4E94-9D93-A3DBDD0CD8D5}"/>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Obrázek 9">
            <a:extLst>
              <a:ext uri="{FF2B5EF4-FFF2-40B4-BE49-F238E27FC236}">
                <a16:creationId xmlns:a16="http://schemas.microsoft.com/office/drawing/2014/main" id="{BA99B6C1-95D4-4C32-B705-20C8720010F5}"/>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Obrázek 12">
            <a:extLst>
              <a:ext uri="{FF2B5EF4-FFF2-40B4-BE49-F238E27FC236}">
                <a16:creationId xmlns:a16="http://schemas.microsoft.com/office/drawing/2014/main" id="{46B60484-E971-47F8-B929-162C020ED602}"/>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Obrázek 7">
            <a:extLst>
              <a:ext uri="{FF2B5EF4-FFF2-40B4-BE49-F238E27FC236}">
                <a16:creationId xmlns:a16="http://schemas.microsoft.com/office/drawing/2014/main" id="{47CBFDED-1152-4501-A7C1-399864066327}"/>
              </a:ext>
            </a:extLst>
          </p:cNvPr>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6" descr="HUDDERSFIELD LOGO correct">
            <a:extLst>
              <a:ext uri="{FF2B5EF4-FFF2-40B4-BE49-F238E27FC236}">
                <a16:creationId xmlns:a16="http://schemas.microsoft.com/office/drawing/2014/main" id="{4CF3150B-127B-49DD-AE97-0A645FD0C4F1}"/>
              </a:ext>
            </a:extLst>
          </p:cNvPr>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96903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Zástupný symbol pro tex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Zástupný symbol pro obsah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Zástupný symbol pro tex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Zástupný symbol pro obsah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Zástupný symbol pro datum 6"/>
          <p:cNvSpPr>
            <a:spLocks noGrp="1"/>
          </p:cNvSpPr>
          <p:nvPr>
            <p:ph type="dt" sz="half" idx="10"/>
          </p:nvPr>
        </p:nvSpPr>
        <p:spPr/>
        <p:txBody>
          <a:bodyPr/>
          <a:lstStyle/>
          <a:p>
            <a:fld id="{73A8FB8C-625F-4783-B790-094031A918A2}" type="datetimeFigureOut">
              <a:rPr lang="en-GB" smtClean="0"/>
              <a:t>15/01/2018</a:t>
            </a:fld>
            <a:endParaRPr lang="en-GB"/>
          </a:p>
        </p:txBody>
      </p:sp>
      <p:sp>
        <p:nvSpPr>
          <p:cNvPr id="8" name="Zástupný symbol pro zápatí 7"/>
          <p:cNvSpPr>
            <a:spLocks noGrp="1"/>
          </p:cNvSpPr>
          <p:nvPr>
            <p:ph type="ftr" sz="quarter" idx="11"/>
          </p:nvPr>
        </p:nvSpPr>
        <p:spPr/>
        <p:txBody>
          <a:bodyPr/>
          <a:lstStyle/>
          <a:p>
            <a:endParaRPr lang="en-GB"/>
          </a:p>
        </p:txBody>
      </p:sp>
      <p:sp>
        <p:nvSpPr>
          <p:cNvPr id="9" name="Zástupný symbol pro číslo snímku 8"/>
          <p:cNvSpPr>
            <a:spLocks noGrp="1"/>
          </p:cNvSpPr>
          <p:nvPr>
            <p:ph type="sldNum" sz="quarter" idx="12"/>
          </p:nvPr>
        </p:nvSpPr>
        <p:spPr/>
        <p:txBody>
          <a:bodyPr/>
          <a:lstStyle/>
          <a:p>
            <a:fld id="{3AF51112-B7A3-46E5-A1B5-87A49205971D}" type="slidenum">
              <a:rPr lang="en-GB" smtClean="0"/>
              <a:t>‹#›</a:t>
            </a:fld>
            <a:endParaRPr lang="en-GB"/>
          </a:p>
        </p:txBody>
      </p:sp>
    </p:spTree>
    <p:extLst>
      <p:ext uri="{BB962C8B-B14F-4D97-AF65-F5344CB8AC3E}">
        <p14:creationId xmlns:p14="http://schemas.microsoft.com/office/powerpoint/2010/main" val="9400533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en-US"/>
              <a:t>Click to edit Master title style</a:t>
            </a:r>
            <a:endParaRPr lang="en-GB"/>
          </a:p>
        </p:txBody>
      </p:sp>
      <p:sp>
        <p:nvSpPr>
          <p:cNvPr id="3" name="Zástupný symbol pro datum 2"/>
          <p:cNvSpPr>
            <a:spLocks noGrp="1"/>
          </p:cNvSpPr>
          <p:nvPr>
            <p:ph type="dt" sz="half" idx="10"/>
          </p:nvPr>
        </p:nvSpPr>
        <p:spPr/>
        <p:txBody>
          <a:bodyPr/>
          <a:lstStyle/>
          <a:p>
            <a:fld id="{73A8FB8C-625F-4783-B790-094031A918A2}" type="datetimeFigureOut">
              <a:rPr lang="en-GB" smtClean="0"/>
              <a:t>15/01/2018</a:t>
            </a:fld>
            <a:endParaRPr lang="en-GB"/>
          </a:p>
        </p:txBody>
      </p:sp>
      <p:sp>
        <p:nvSpPr>
          <p:cNvPr id="4" name="Zástupný symbol pro zápatí 3"/>
          <p:cNvSpPr>
            <a:spLocks noGrp="1"/>
          </p:cNvSpPr>
          <p:nvPr>
            <p:ph type="ftr" sz="quarter" idx="11"/>
          </p:nvPr>
        </p:nvSpPr>
        <p:spPr/>
        <p:txBody>
          <a:bodyPr/>
          <a:lstStyle/>
          <a:p>
            <a:endParaRPr lang="en-GB"/>
          </a:p>
        </p:txBody>
      </p:sp>
      <p:sp>
        <p:nvSpPr>
          <p:cNvPr id="5" name="Zástupný symbol pro číslo snímku 4"/>
          <p:cNvSpPr>
            <a:spLocks noGrp="1"/>
          </p:cNvSpPr>
          <p:nvPr>
            <p:ph type="sldNum" sz="quarter" idx="12"/>
          </p:nvPr>
        </p:nvSpPr>
        <p:spPr/>
        <p:txBody>
          <a:bodyPr/>
          <a:lstStyle/>
          <a:p>
            <a:fld id="{3AF51112-B7A3-46E5-A1B5-87A49205971D}" type="slidenum">
              <a:rPr lang="en-GB" smtClean="0"/>
              <a:t>‹#›</a:t>
            </a:fld>
            <a:endParaRPr lang="en-GB"/>
          </a:p>
        </p:txBody>
      </p:sp>
      <p:pic>
        <p:nvPicPr>
          <p:cNvPr id="6" name="Obrázek 4">
            <a:extLst>
              <a:ext uri="{FF2B5EF4-FFF2-40B4-BE49-F238E27FC236}">
                <a16:creationId xmlns:a16="http://schemas.microsoft.com/office/drawing/2014/main" id="{E23DD8FD-D838-4DE5-956C-AB31A958599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7" name="Obrázek 5">
            <a:extLst>
              <a:ext uri="{FF2B5EF4-FFF2-40B4-BE49-F238E27FC236}">
                <a16:creationId xmlns:a16="http://schemas.microsoft.com/office/drawing/2014/main" id="{08F73886-4B2C-42FE-A5AD-2EAA9C2E681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8" name="Obrázek 5">
            <a:extLst>
              <a:ext uri="{FF2B5EF4-FFF2-40B4-BE49-F238E27FC236}">
                <a16:creationId xmlns:a16="http://schemas.microsoft.com/office/drawing/2014/main" id="{F55501C2-24F4-4900-8F1B-8AB8F3D945E2}"/>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ek 9">
            <a:extLst>
              <a:ext uri="{FF2B5EF4-FFF2-40B4-BE49-F238E27FC236}">
                <a16:creationId xmlns:a16="http://schemas.microsoft.com/office/drawing/2014/main" id="{069AC233-9871-4265-84CA-CB0DBC12CFD7}"/>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ek 12">
            <a:extLst>
              <a:ext uri="{FF2B5EF4-FFF2-40B4-BE49-F238E27FC236}">
                <a16:creationId xmlns:a16="http://schemas.microsoft.com/office/drawing/2014/main" id="{78DB291A-A649-4D53-8417-361885297ACA}"/>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Obrázek 7">
            <a:extLst>
              <a:ext uri="{FF2B5EF4-FFF2-40B4-BE49-F238E27FC236}">
                <a16:creationId xmlns:a16="http://schemas.microsoft.com/office/drawing/2014/main" id="{86C276F3-793D-42C3-AC08-EDF6A2178B62}"/>
              </a:ext>
            </a:extLst>
          </p:cNvPr>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6" descr="HUDDERSFIELD LOGO correct">
            <a:extLst>
              <a:ext uri="{FF2B5EF4-FFF2-40B4-BE49-F238E27FC236}">
                <a16:creationId xmlns:a16="http://schemas.microsoft.com/office/drawing/2014/main" id="{D3FCA40A-DB05-4E6F-B30E-2A540C973EF3}"/>
              </a:ext>
            </a:extLst>
          </p:cNvPr>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45498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Zástupný symbol pro datum 1"/>
          <p:cNvSpPr>
            <a:spLocks noGrp="1"/>
          </p:cNvSpPr>
          <p:nvPr>
            <p:ph type="dt" sz="half" idx="10"/>
          </p:nvPr>
        </p:nvSpPr>
        <p:spPr/>
        <p:txBody>
          <a:bodyPr/>
          <a:lstStyle/>
          <a:p>
            <a:fld id="{73A8FB8C-625F-4783-B790-094031A918A2}" type="datetimeFigureOut">
              <a:rPr lang="en-GB" smtClean="0"/>
              <a:t>15/01/2018</a:t>
            </a:fld>
            <a:endParaRPr lang="en-GB"/>
          </a:p>
        </p:txBody>
      </p:sp>
      <p:sp>
        <p:nvSpPr>
          <p:cNvPr id="3" name="Zástupný symbol pro zápatí 2"/>
          <p:cNvSpPr>
            <a:spLocks noGrp="1"/>
          </p:cNvSpPr>
          <p:nvPr>
            <p:ph type="ftr" sz="quarter" idx="11"/>
          </p:nvPr>
        </p:nvSpPr>
        <p:spPr/>
        <p:txBody>
          <a:bodyPr/>
          <a:lstStyle/>
          <a:p>
            <a:endParaRPr lang="en-GB"/>
          </a:p>
        </p:txBody>
      </p:sp>
      <p:sp>
        <p:nvSpPr>
          <p:cNvPr id="4" name="Zástupný symbol pro číslo snímku 3"/>
          <p:cNvSpPr>
            <a:spLocks noGrp="1"/>
          </p:cNvSpPr>
          <p:nvPr>
            <p:ph type="sldNum" sz="quarter" idx="12"/>
          </p:nvPr>
        </p:nvSpPr>
        <p:spPr/>
        <p:txBody>
          <a:bodyPr/>
          <a:lstStyle/>
          <a:p>
            <a:fld id="{3AF51112-B7A3-46E5-A1B5-87A49205971D}" type="slidenum">
              <a:rPr lang="en-GB" smtClean="0"/>
              <a:t>‹#›</a:t>
            </a:fld>
            <a:endParaRPr lang="en-GB"/>
          </a:p>
        </p:txBody>
      </p:sp>
      <p:pic>
        <p:nvPicPr>
          <p:cNvPr id="5" name="Obrázek 4">
            <a:extLst>
              <a:ext uri="{FF2B5EF4-FFF2-40B4-BE49-F238E27FC236}">
                <a16:creationId xmlns:a16="http://schemas.microsoft.com/office/drawing/2014/main" id="{D0C9173C-2384-465B-8992-CD117A2323C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6" name="Obrázek 5">
            <a:extLst>
              <a:ext uri="{FF2B5EF4-FFF2-40B4-BE49-F238E27FC236}">
                <a16:creationId xmlns:a16="http://schemas.microsoft.com/office/drawing/2014/main" id="{606CBFC9-A244-46E6-BB4F-B6DCA80E186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7" name="Obrázek 5">
            <a:extLst>
              <a:ext uri="{FF2B5EF4-FFF2-40B4-BE49-F238E27FC236}">
                <a16:creationId xmlns:a16="http://schemas.microsoft.com/office/drawing/2014/main" id="{ADDC2299-6069-4866-A212-BAB767E0E368}"/>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ázek 9">
            <a:extLst>
              <a:ext uri="{FF2B5EF4-FFF2-40B4-BE49-F238E27FC236}">
                <a16:creationId xmlns:a16="http://schemas.microsoft.com/office/drawing/2014/main" id="{5625E797-9E3F-4881-9985-9CECD2BAC923}"/>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ázek 12">
            <a:extLst>
              <a:ext uri="{FF2B5EF4-FFF2-40B4-BE49-F238E27FC236}">
                <a16:creationId xmlns:a16="http://schemas.microsoft.com/office/drawing/2014/main" id="{5789663E-134B-4A97-A5FC-DEF43D1154C5}"/>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ek 7">
            <a:extLst>
              <a:ext uri="{FF2B5EF4-FFF2-40B4-BE49-F238E27FC236}">
                <a16:creationId xmlns:a16="http://schemas.microsoft.com/office/drawing/2014/main" id="{7FF8CFA6-961C-4ECD-8925-7F899609C13D}"/>
              </a:ext>
            </a:extLst>
          </p:cNvPr>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6" descr="HUDDERSFIELD LOGO correct">
            <a:extLst>
              <a:ext uri="{FF2B5EF4-FFF2-40B4-BE49-F238E27FC236}">
                <a16:creationId xmlns:a16="http://schemas.microsoft.com/office/drawing/2014/main" id="{2ADC93D0-73AE-47B7-8211-F88A758811C0}"/>
              </a:ext>
            </a:extLst>
          </p:cNvPr>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75017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Zástupný symbol pro obsah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Zástupný symbol pro tex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Zástupný symbol pro datum 4"/>
          <p:cNvSpPr>
            <a:spLocks noGrp="1"/>
          </p:cNvSpPr>
          <p:nvPr>
            <p:ph type="dt" sz="half" idx="10"/>
          </p:nvPr>
        </p:nvSpPr>
        <p:spPr/>
        <p:txBody>
          <a:bodyPr/>
          <a:lstStyle/>
          <a:p>
            <a:fld id="{73A8FB8C-625F-4783-B790-094031A918A2}" type="datetimeFigureOut">
              <a:rPr lang="en-GB" smtClean="0"/>
              <a:t>15/01/2018</a:t>
            </a:fld>
            <a:endParaRPr lang="en-GB"/>
          </a:p>
        </p:txBody>
      </p:sp>
      <p:sp>
        <p:nvSpPr>
          <p:cNvPr id="6" name="Zástupný symbol pro zápatí 5"/>
          <p:cNvSpPr>
            <a:spLocks noGrp="1"/>
          </p:cNvSpPr>
          <p:nvPr>
            <p:ph type="ftr" sz="quarter" idx="11"/>
          </p:nvPr>
        </p:nvSpPr>
        <p:spPr/>
        <p:txBody>
          <a:bodyPr/>
          <a:lstStyle/>
          <a:p>
            <a:endParaRPr lang="en-GB"/>
          </a:p>
        </p:txBody>
      </p:sp>
      <p:sp>
        <p:nvSpPr>
          <p:cNvPr id="7" name="Zástupný symbol pro číslo snímku 6"/>
          <p:cNvSpPr>
            <a:spLocks noGrp="1"/>
          </p:cNvSpPr>
          <p:nvPr>
            <p:ph type="sldNum" sz="quarter" idx="12"/>
          </p:nvPr>
        </p:nvSpPr>
        <p:spPr/>
        <p:txBody>
          <a:bodyPr/>
          <a:lstStyle/>
          <a:p>
            <a:fld id="{3AF51112-B7A3-46E5-A1B5-87A49205971D}" type="slidenum">
              <a:rPr lang="en-GB" smtClean="0"/>
              <a:t>‹#›</a:t>
            </a:fld>
            <a:endParaRPr lang="en-GB"/>
          </a:p>
        </p:txBody>
      </p:sp>
    </p:spTree>
    <p:extLst>
      <p:ext uri="{BB962C8B-B14F-4D97-AF65-F5344CB8AC3E}">
        <p14:creationId xmlns:p14="http://schemas.microsoft.com/office/powerpoint/2010/main" val="1611677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Zástupný symbol pro obrázek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Zástupný symbol pro tex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Zástupný symbol pro datum 4"/>
          <p:cNvSpPr>
            <a:spLocks noGrp="1"/>
          </p:cNvSpPr>
          <p:nvPr>
            <p:ph type="dt" sz="half" idx="10"/>
          </p:nvPr>
        </p:nvSpPr>
        <p:spPr/>
        <p:txBody>
          <a:bodyPr/>
          <a:lstStyle/>
          <a:p>
            <a:fld id="{73A8FB8C-625F-4783-B790-094031A918A2}" type="datetimeFigureOut">
              <a:rPr lang="en-GB" smtClean="0"/>
              <a:t>15/01/2018</a:t>
            </a:fld>
            <a:endParaRPr lang="en-GB"/>
          </a:p>
        </p:txBody>
      </p:sp>
      <p:sp>
        <p:nvSpPr>
          <p:cNvPr id="6" name="Zástupný symbol pro zápatí 5"/>
          <p:cNvSpPr>
            <a:spLocks noGrp="1"/>
          </p:cNvSpPr>
          <p:nvPr>
            <p:ph type="ftr" sz="quarter" idx="11"/>
          </p:nvPr>
        </p:nvSpPr>
        <p:spPr/>
        <p:txBody>
          <a:bodyPr/>
          <a:lstStyle/>
          <a:p>
            <a:endParaRPr lang="en-GB"/>
          </a:p>
        </p:txBody>
      </p:sp>
      <p:sp>
        <p:nvSpPr>
          <p:cNvPr id="7" name="Zástupný symbol pro číslo snímku 6"/>
          <p:cNvSpPr>
            <a:spLocks noGrp="1"/>
          </p:cNvSpPr>
          <p:nvPr>
            <p:ph type="sldNum" sz="quarter" idx="12"/>
          </p:nvPr>
        </p:nvSpPr>
        <p:spPr/>
        <p:txBody>
          <a:bodyPr/>
          <a:lstStyle/>
          <a:p>
            <a:fld id="{3AF51112-B7A3-46E5-A1B5-87A49205971D}" type="slidenum">
              <a:rPr lang="en-GB" smtClean="0"/>
              <a:t>‹#›</a:t>
            </a:fld>
            <a:endParaRPr lang="en-GB"/>
          </a:p>
        </p:txBody>
      </p:sp>
    </p:spTree>
    <p:extLst>
      <p:ext uri="{BB962C8B-B14F-4D97-AF65-F5344CB8AC3E}">
        <p14:creationId xmlns:p14="http://schemas.microsoft.com/office/powerpoint/2010/main" val="14353817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18" Type="http://schemas.openxmlformats.org/officeDocument/2006/relationships/image" Target="../media/image6.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png"/><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19" Type="http://schemas.openxmlformats.org/officeDocument/2006/relationships/image" Target="../media/image7.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nadpis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cs-CZ"/>
              <a:t>Kliknutím lze upravit styl.</a:t>
            </a:r>
            <a:endParaRPr lang="en-GB"/>
          </a:p>
        </p:txBody>
      </p:sp>
      <p:sp>
        <p:nvSpPr>
          <p:cNvPr id="3" name="Zástupný symbol pro tex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endParaRPr lang="en-GB"/>
          </a:p>
        </p:txBody>
      </p:sp>
      <p:sp>
        <p:nvSpPr>
          <p:cNvPr id="4" name="Zástupný symbol pro datum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3A8FB8C-625F-4783-B790-094031A918A2}" type="datetimeFigureOut">
              <a:rPr lang="en-GB" smtClean="0"/>
              <a:t>15/01/2018</a:t>
            </a:fld>
            <a:endParaRPr lang="en-GB"/>
          </a:p>
        </p:txBody>
      </p:sp>
      <p:sp>
        <p:nvSpPr>
          <p:cNvPr id="5" name="Zástupný symbol pro zápatí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Zástupný symbol pro číslo snímk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F51112-B7A3-46E5-A1B5-87A49205971D}" type="slidenum">
              <a:rPr lang="en-GB" smtClean="0"/>
              <a:t>‹#›</a:t>
            </a:fld>
            <a:endParaRPr lang="en-GB"/>
          </a:p>
        </p:txBody>
      </p:sp>
      <p:pic>
        <p:nvPicPr>
          <p:cNvPr id="7" name="Obrázek 4">
            <a:extLst>
              <a:ext uri="{FF2B5EF4-FFF2-40B4-BE49-F238E27FC236}">
                <a16:creationId xmlns:a16="http://schemas.microsoft.com/office/drawing/2014/main" id="{20F988D7-E960-4783-BE5A-80F756EC4DDD}"/>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8" name="Obrázek 5">
            <a:extLst>
              <a:ext uri="{FF2B5EF4-FFF2-40B4-BE49-F238E27FC236}">
                <a16:creationId xmlns:a16="http://schemas.microsoft.com/office/drawing/2014/main" id="{C21789F8-7C4F-40B9-A62F-E315D0CC30DE}"/>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9" name="Obrázek 5">
            <a:extLst>
              <a:ext uri="{FF2B5EF4-FFF2-40B4-BE49-F238E27FC236}">
                <a16:creationId xmlns:a16="http://schemas.microsoft.com/office/drawing/2014/main" id="{444A31A8-B123-4A57-91FB-67BA04793BAE}"/>
              </a:ext>
            </a:extLst>
          </p:cNvPr>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ek 9">
            <a:extLst>
              <a:ext uri="{FF2B5EF4-FFF2-40B4-BE49-F238E27FC236}">
                <a16:creationId xmlns:a16="http://schemas.microsoft.com/office/drawing/2014/main" id="{2A8CFCBF-2E99-4ECC-9C4A-DD811D664DD5}"/>
              </a:ext>
            </a:extLst>
          </p:cNvPr>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Obrázek 12">
            <a:extLst>
              <a:ext uri="{FF2B5EF4-FFF2-40B4-BE49-F238E27FC236}">
                <a16:creationId xmlns:a16="http://schemas.microsoft.com/office/drawing/2014/main" id="{3CEC613F-1B8B-466D-8435-8999FF7A5AE9}"/>
              </a:ext>
            </a:extLst>
          </p:cNvPr>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Obrázek 7">
            <a:extLst>
              <a:ext uri="{FF2B5EF4-FFF2-40B4-BE49-F238E27FC236}">
                <a16:creationId xmlns:a16="http://schemas.microsoft.com/office/drawing/2014/main" id="{70C9A4BB-F124-4BCB-AEE9-3BC0829386AF}"/>
              </a:ext>
            </a:extLst>
          </p:cNvPr>
          <p:cNvPicPr>
            <a:picLocks noChangeAspect="1" noChangeArrowheads="1"/>
          </p:cNvPicPr>
          <p:nvPr userDrawn="1"/>
        </p:nvPicPr>
        <p:blipFill>
          <a:blip r:embed="rId18"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HUDDERSFIELD LOGO correct">
            <a:extLst>
              <a:ext uri="{FF2B5EF4-FFF2-40B4-BE49-F238E27FC236}">
                <a16:creationId xmlns:a16="http://schemas.microsoft.com/office/drawing/2014/main" id="{7FCA8DB6-50C1-423C-85CA-B0791DABCE43}"/>
              </a:ext>
            </a:extLst>
          </p:cNvPr>
          <p:cNvPicPr>
            <a:picLocks noChangeAspect="1" noChangeArrowheads="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17696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a:xfrm>
            <a:off x="1524000" y="666704"/>
            <a:ext cx="9144000" cy="2387600"/>
          </a:xfrm>
        </p:spPr>
        <p:txBody>
          <a:bodyPr/>
          <a:lstStyle/>
          <a:p>
            <a:r>
              <a:rPr lang="en-GB" dirty="0"/>
              <a:t>Human Resource Management Practice</a:t>
            </a:r>
          </a:p>
        </p:txBody>
      </p:sp>
      <p:sp>
        <p:nvSpPr>
          <p:cNvPr id="3" name="Podnadpis 2"/>
          <p:cNvSpPr>
            <a:spLocks noGrp="1"/>
          </p:cNvSpPr>
          <p:nvPr>
            <p:ph type="subTitle" idx="1"/>
          </p:nvPr>
        </p:nvSpPr>
        <p:spPr>
          <a:xfrm>
            <a:off x="1524000" y="3264262"/>
            <a:ext cx="9144000" cy="1655762"/>
          </a:xfrm>
        </p:spPr>
        <p:txBody>
          <a:bodyPr/>
          <a:lstStyle/>
          <a:p>
            <a:r>
              <a:rPr lang="en-GB" dirty="0"/>
              <a:t>Chapter 26: Armstrong HRM Handbook and Practices</a:t>
            </a:r>
          </a:p>
        </p:txBody>
      </p:sp>
      <p:pic>
        <p:nvPicPr>
          <p:cNvPr id="5" name="Obráze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06269" y="32661"/>
            <a:ext cx="1685730" cy="606526"/>
          </a:xfrm>
          <a:prstGeom prst="rect">
            <a:avLst/>
          </a:prstGeom>
        </p:spPr>
      </p:pic>
      <p:pic>
        <p:nvPicPr>
          <p:cNvPr id="6" name="Obrázek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2631233" cy="540183"/>
          </a:xfrm>
          <a:prstGeom prst="rect">
            <a:avLst/>
          </a:prstGeom>
        </p:spPr>
      </p:pic>
      <p:pic>
        <p:nvPicPr>
          <p:cNvPr id="1026" name="Obrázek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31571" y="6334609"/>
            <a:ext cx="232885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Obrázek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33985" y="6353269"/>
            <a:ext cx="193378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Obrázek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181" y="6245952"/>
            <a:ext cx="1733930" cy="48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Obrázek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741322" y="6281427"/>
            <a:ext cx="747319" cy="398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HUDDERSFIELD LOGO correc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89668" y="6329457"/>
            <a:ext cx="1168346" cy="39846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36DE0FC5-E5A4-4A16-8EB9-D8022EAC1D93}"/>
              </a:ext>
            </a:extLst>
          </p:cNvPr>
          <p:cNvPicPr>
            <a:picLocks noChangeAspect="1"/>
          </p:cNvPicPr>
          <p:nvPr/>
        </p:nvPicPr>
        <p:blipFill>
          <a:blip r:embed="rId9"/>
          <a:stretch>
            <a:fillRect/>
          </a:stretch>
        </p:blipFill>
        <p:spPr>
          <a:xfrm>
            <a:off x="2738436" y="3878134"/>
            <a:ext cx="6715125" cy="1866900"/>
          </a:xfrm>
          <a:prstGeom prst="rect">
            <a:avLst/>
          </a:prstGeom>
        </p:spPr>
      </p:pic>
    </p:spTree>
    <p:extLst>
      <p:ext uri="{BB962C8B-B14F-4D97-AF65-F5344CB8AC3E}">
        <p14:creationId xmlns:p14="http://schemas.microsoft.com/office/powerpoint/2010/main" val="3466433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Retention Strategies</a:t>
            </a:r>
          </a:p>
        </p:txBody>
      </p:sp>
      <p:sp>
        <p:nvSpPr>
          <p:cNvPr id="3" name="Content Placeholder 2"/>
          <p:cNvSpPr>
            <a:spLocks noGrp="1"/>
          </p:cNvSpPr>
          <p:nvPr>
            <p:ph idx="1"/>
          </p:nvPr>
        </p:nvSpPr>
        <p:spPr/>
        <p:txBody>
          <a:bodyPr/>
          <a:lstStyle/>
          <a:p>
            <a:r>
              <a:rPr lang="en-US" dirty="0"/>
              <a:t>Factors Affecting Retention (Page 397)</a:t>
            </a:r>
          </a:p>
          <a:p>
            <a:pPr lvl="1"/>
            <a:r>
              <a:rPr lang="en-US" dirty="0"/>
              <a:t>company image;</a:t>
            </a:r>
          </a:p>
          <a:p>
            <a:pPr lvl="1"/>
            <a:r>
              <a:rPr lang="en-US" dirty="0"/>
              <a:t>recruitment, selection and deployment;</a:t>
            </a:r>
          </a:p>
          <a:p>
            <a:pPr lvl="1"/>
            <a:r>
              <a:rPr lang="en-US" dirty="0"/>
              <a:t>leadership – ‘employees join companies and leave managers’;</a:t>
            </a:r>
          </a:p>
          <a:p>
            <a:pPr lvl="1"/>
            <a:r>
              <a:rPr lang="en-US" dirty="0"/>
              <a:t>learning opportunities; </a:t>
            </a:r>
          </a:p>
          <a:p>
            <a:pPr lvl="1"/>
            <a:r>
              <a:rPr lang="en-US" dirty="0"/>
              <a:t>performance recognition and rewards.	</a:t>
            </a:r>
          </a:p>
          <a:p>
            <a:pPr lvl="2"/>
            <a:r>
              <a:rPr lang="en-US" dirty="0"/>
              <a:t>It is important that these are looked at as employee turnover can negatively affect a company. Resources are lost, time is lost by recruiting and training new employees and can adversely affect the input in an organization.</a:t>
            </a:r>
          </a:p>
          <a:p>
            <a:endParaRPr lang="en-US" dirty="0"/>
          </a:p>
        </p:txBody>
      </p:sp>
      <p:pic>
        <p:nvPicPr>
          <p:cNvPr id="4" name="Picture 3">
            <a:extLst>
              <a:ext uri="{FF2B5EF4-FFF2-40B4-BE49-F238E27FC236}">
                <a16:creationId xmlns:a16="http://schemas.microsoft.com/office/drawing/2014/main" id="{D0B2F82A-4097-42B5-9705-490CF77EB7AD}"/>
              </a:ext>
            </a:extLst>
          </p:cNvPr>
          <p:cNvPicPr>
            <a:picLocks noChangeAspect="1"/>
          </p:cNvPicPr>
          <p:nvPr/>
        </p:nvPicPr>
        <p:blipFill>
          <a:blip r:embed="rId2"/>
          <a:stretch>
            <a:fillRect/>
          </a:stretch>
        </p:blipFill>
        <p:spPr>
          <a:xfrm>
            <a:off x="9416374" y="1571979"/>
            <a:ext cx="2503251" cy="2503251"/>
          </a:xfrm>
          <a:prstGeom prst="rect">
            <a:avLst/>
          </a:prstGeom>
        </p:spPr>
      </p:pic>
    </p:spTree>
    <p:extLst>
      <p:ext uri="{BB962C8B-B14F-4D97-AF65-F5344CB8AC3E}">
        <p14:creationId xmlns:p14="http://schemas.microsoft.com/office/powerpoint/2010/main" val="7377478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Retention Strategies (cont’d)</a:t>
            </a:r>
          </a:p>
        </p:txBody>
      </p:sp>
      <p:sp>
        <p:nvSpPr>
          <p:cNvPr id="3" name="Content Placeholder 2"/>
          <p:cNvSpPr>
            <a:spLocks noGrp="1"/>
          </p:cNvSpPr>
          <p:nvPr>
            <p:ph idx="1"/>
          </p:nvPr>
        </p:nvSpPr>
        <p:spPr>
          <a:xfrm>
            <a:off x="838200" y="1825625"/>
            <a:ext cx="7634591" cy="4351338"/>
          </a:xfrm>
        </p:spPr>
        <p:txBody>
          <a:bodyPr>
            <a:normAutofit lnSpcReduction="10000"/>
          </a:bodyPr>
          <a:lstStyle/>
          <a:p>
            <a:r>
              <a:rPr lang="en-US" dirty="0"/>
              <a:t>Basis of the Strategy</a:t>
            </a:r>
          </a:p>
          <a:p>
            <a:pPr lvl="1"/>
            <a:r>
              <a:rPr lang="en-US" dirty="0"/>
              <a:t>Strategies are based on analysis. Must look at the data and create ways to attract and retain employees.</a:t>
            </a:r>
          </a:p>
          <a:p>
            <a:r>
              <a:rPr lang="en-US" dirty="0"/>
              <a:t>Risk Analysis (p398)</a:t>
            </a:r>
          </a:p>
          <a:p>
            <a:pPr lvl="1"/>
            <a:r>
              <a:rPr lang="en-US" dirty="0"/>
              <a:t>the likelihood of this occurring; </a:t>
            </a:r>
          </a:p>
          <a:p>
            <a:pPr lvl="1"/>
            <a:r>
              <a:rPr lang="en-US" dirty="0"/>
              <a:t>how serious the effects of a loss would be on the business; </a:t>
            </a:r>
          </a:p>
          <a:p>
            <a:pPr lvl="1"/>
            <a:r>
              <a:rPr lang="en-US" dirty="0"/>
              <a:t>the ease with which a replacement could be made and the replacement costs</a:t>
            </a:r>
          </a:p>
          <a:p>
            <a:pPr lvl="2"/>
            <a:r>
              <a:rPr lang="en-US" dirty="0"/>
              <a:t>This list is a way to analyze the risks in a way to see how much effort and action (if any at all) should be taken to minimize the risks.</a:t>
            </a:r>
          </a:p>
          <a:p>
            <a:endParaRPr lang="en-US" dirty="0"/>
          </a:p>
        </p:txBody>
      </p:sp>
      <p:pic>
        <p:nvPicPr>
          <p:cNvPr id="4" name="Picture 3">
            <a:extLst>
              <a:ext uri="{FF2B5EF4-FFF2-40B4-BE49-F238E27FC236}">
                <a16:creationId xmlns:a16="http://schemas.microsoft.com/office/drawing/2014/main" id="{DFF956A0-4A36-4447-9389-A7370495BEF4}"/>
              </a:ext>
            </a:extLst>
          </p:cNvPr>
          <p:cNvPicPr>
            <a:picLocks noChangeAspect="1"/>
          </p:cNvPicPr>
          <p:nvPr/>
        </p:nvPicPr>
        <p:blipFill>
          <a:blip r:embed="rId2"/>
          <a:stretch>
            <a:fillRect/>
          </a:stretch>
        </p:blipFill>
        <p:spPr>
          <a:xfrm>
            <a:off x="8901112" y="2333726"/>
            <a:ext cx="2619375" cy="2890027"/>
          </a:xfrm>
          <a:prstGeom prst="rect">
            <a:avLst/>
          </a:prstGeom>
        </p:spPr>
      </p:pic>
    </p:spTree>
    <p:extLst>
      <p:ext uri="{BB962C8B-B14F-4D97-AF65-F5344CB8AC3E}">
        <p14:creationId xmlns:p14="http://schemas.microsoft.com/office/powerpoint/2010/main" val="19055418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Retention Strategies (cont’d)</a:t>
            </a:r>
          </a:p>
        </p:txBody>
      </p:sp>
      <p:sp>
        <p:nvSpPr>
          <p:cNvPr id="3" name="Content Placeholder 2"/>
          <p:cNvSpPr>
            <a:spLocks noGrp="1"/>
          </p:cNvSpPr>
          <p:nvPr>
            <p:ph idx="1"/>
          </p:nvPr>
        </p:nvSpPr>
        <p:spPr/>
        <p:txBody>
          <a:bodyPr>
            <a:normAutofit lnSpcReduction="10000"/>
          </a:bodyPr>
          <a:lstStyle/>
          <a:p>
            <a:r>
              <a:rPr lang="en-US" dirty="0"/>
              <a:t>Analysis of Reasons for Leaving</a:t>
            </a:r>
          </a:p>
          <a:p>
            <a:pPr lvl="1"/>
            <a:r>
              <a:rPr lang="en-US" dirty="0"/>
              <a:t>Analyzing these reasons can allow HR in the organization to focus on the areas that are problematic and causing employees to leave. They can see what people aren’t committed to and what is causing their dissatisfaction.</a:t>
            </a:r>
          </a:p>
          <a:p>
            <a:r>
              <a:rPr lang="en-US" dirty="0"/>
              <a:t>Areas of Action </a:t>
            </a:r>
            <a:r>
              <a:rPr lang="mr-IN" dirty="0"/>
              <a:t>–</a:t>
            </a:r>
            <a:r>
              <a:rPr lang="en-US" dirty="0"/>
              <a:t>Factors looked at for employee turnover</a:t>
            </a:r>
          </a:p>
          <a:p>
            <a:pPr lvl="1"/>
            <a:r>
              <a:rPr lang="en-US" dirty="0"/>
              <a:t>Fairness/Unfairness</a:t>
            </a:r>
          </a:p>
          <a:p>
            <a:pPr lvl="1"/>
            <a:r>
              <a:rPr lang="en-US" dirty="0"/>
              <a:t>Pay</a:t>
            </a:r>
          </a:p>
          <a:p>
            <a:pPr lvl="1"/>
            <a:r>
              <a:rPr lang="en-US" dirty="0"/>
              <a:t>Proper promotions</a:t>
            </a:r>
          </a:p>
          <a:p>
            <a:pPr lvl="1"/>
            <a:r>
              <a:rPr lang="en-US" dirty="0"/>
              <a:t>Commitment</a:t>
            </a:r>
          </a:p>
          <a:p>
            <a:pPr lvl="1"/>
            <a:r>
              <a:rPr lang="en-US" dirty="0"/>
              <a:t>Training</a:t>
            </a:r>
          </a:p>
          <a:p>
            <a:pPr lvl="1"/>
            <a:r>
              <a:rPr lang="en-US" dirty="0"/>
              <a:t>Flexible schedules</a:t>
            </a:r>
          </a:p>
        </p:txBody>
      </p:sp>
    </p:spTree>
    <p:extLst>
      <p:ext uri="{BB962C8B-B14F-4D97-AF65-F5344CB8AC3E}">
        <p14:creationId xmlns:p14="http://schemas.microsoft.com/office/powerpoint/2010/main" val="10180099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Career Management</a:t>
            </a:r>
          </a:p>
        </p:txBody>
      </p:sp>
      <p:sp>
        <p:nvSpPr>
          <p:cNvPr id="3" name="Content Placeholder 2"/>
          <p:cNvSpPr>
            <a:spLocks noGrp="1"/>
          </p:cNvSpPr>
          <p:nvPr>
            <p:ph idx="1"/>
          </p:nvPr>
        </p:nvSpPr>
        <p:spPr>
          <a:xfrm>
            <a:off x="692285" y="1494884"/>
            <a:ext cx="6477000" cy="4351338"/>
          </a:xfrm>
        </p:spPr>
        <p:txBody>
          <a:bodyPr>
            <a:normAutofit fontScale="92500" lnSpcReduction="10000"/>
          </a:bodyPr>
          <a:lstStyle/>
          <a:p>
            <a:r>
              <a:rPr lang="en-US" dirty="0"/>
              <a:t>Aims</a:t>
            </a:r>
          </a:p>
          <a:p>
            <a:pPr lvl="1"/>
            <a:r>
              <a:rPr lang="en-US" dirty="0"/>
              <a:t>Give guidance, support, and encouragement for employees to reach their fullest potential on their career path within the organization</a:t>
            </a:r>
          </a:p>
          <a:p>
            <a:pPr lvl="1"/>
            <a:r>
              <a:rPr lang="en-US" dirty="0"/>
              <a:t>Providing development plans to enhance the employees’ skills and help them reach their own potentials.</a:t>
            </a:r>
          </a:p>
          <a:p>
            <a:r>
              <a:rPr lang="en-US" dirty="0"/>
              <a:t>Career Dynamics</a:t>
            </a:r>
          </a:p>
          <a:p>
            <a:pPr lvl="1"/>
            <a:r>
              <a:rPr lang="en-US" dirty="0"/>
              <a:t>(p 400) Career progression </a:t>
            </a:r>
            <a:r>
              <a:rPr lang="mr-IN" dirty="0"/>
              <a:t>–</a:t>
            </a:r>
            <a:r>
              <a:rPr lang="en-US" dirty="0"/>
              <a:t> expanding, establishing, maturing</a:t>
            </a:r>
          </a:p>
          <a:p>
            <a:pPr lvl="1"/>
            <a:r>
              <a:rPr lang="en-US" dirty="0"/>
              <a:t>People should be moving upwards in their careers and it is important that organizations give the employees opportunities to grow</a:t>
            </a:r>
          </a:p>
          <a:p>
            <a:pPr lvl="1"/>
            <a:endParaRPr lang="en-US" dirty="0"/>
          </a:p>
        </p:txBody>
      </p:sp>
      <p:pic>
        <p:nvPicPr>
          <p:cNvPr id="4" name="Picture 3">
            <a:extLst>
              <a:ext uri="{FF2B5EF4-FFF2-40B4-BE49-F238E27FC236}">
                <a16:creationId xmlns:a16="http://schemas.microsoft.com/office/drawing/2014/main" id="{38C349A9-52A0-42E5-8C73-1A458E5A1797}"/>
              </a:ext>
            </a:extLst>
          </p:cNvPr>
          <p:cNvPicPr>
            <a:picLocks noChangeAspect="1"/>
          </p:cNvPicPr>
          <p:nvPr/>
        </p:nvPicPr>
        <p:blipFill>
          <a:blip r:embed="rId2"/>
          <a:stretch>
            <a:fillRect/>
          </a:stretch>
        </p:blipFill>
        <p:spPr>
          <a:xfrm>
            <a:off x="7521372" y="1690688"/>
            <a:ext cx="4670628" cy="3903967"/>
          </a:xfrm>
          <a:prstGeom prst="rect">
            <a:avLst/>
          </a:prstGeom>
        </p:spPr>
      </p:pic>
    </p:spTree>
    <p:extLst>
      <p:ext uri="{BB962C8B-B14F-4D97-AF65-F5344CB8AC3E}">
        <p14:creationId xmlns:p14="http://schemas.microsoft.com/office/powerpoint/2010/main" val="15857841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Career Management (cont’d)</a:t>
            </a:r>
          </a:p>
        </p:txBody>
      </p:sp>
      <p:sp>
        <p:nvSpPr>
          <p:cNvPr id="3" name="Content Placeholder 2"/>
          <p:cNvSpPr>
            <a:spLocks noGrp="1"/>
          </p:cNvSpPr>
          <p:nvPr>
            <p:ph idx="1"/>
          </p:nvPr>
        </p:nvSpPr>
        <p:spPr>
          <a:xfrm>
            <a:off x="838200" y="1504612"/>
            <a:ext cx="8305800" cy="4711362"/>
          </a:xfrm>
        </p:spPr>
        <p:txBody>
          <a:bodyPr>
            <a:normAutofit fontScale="92500"/>
          </a:bodyPr>
          <a:lstStyle/>
          <a:p>
            <a:r>
              <a:rPr lang="en-US" dirty="0"/>
              <a:t>Career Management Policies</a:t>
            </a:r>
          </a:p>
          <a:p>
            <a:pPr lvl="1"/>
            <a:r>
              <a:rPr lang="en-US" dirty="0"/>
              <a:t>“Making or buying talent” </a:t>
            </a:r>
            <a:r>
              <a:rPr lang="mr-IN" dirty="0"/>
              <a:t>–</a:t>
            </a:r>
            <a:r>
              <a:rPr lang="en-GB" dirty="0"/>
              <a:t> </a:t>
            </a:r>
            <a:r>
              <a:rPr lang="en-US" dirty="0"/>
              <a:t>(p 400)</a:t>
            </a:r>
          </a:p>
          <a:p>
            <a:pPr lvl="1"/>
            <a:r>
              <a:rPr lang="en-US" dirty="0"/>
              <a:t>Recruiting externally works if the company gets the talent they need and can promote them to what they saw their potential as. If it does not work it can often be seen as a waste of time.</a:t>
            </a:r>
          </a:p>
          <a:p>
            <a:pPr lvl="1"/>
            <a:r>
              <a:rPr lang="en-US" dirty="0"/>
              <a:t>Promoting internally can take time, but developing the individual can be worth it.</a:t>
            </a:r>
          </a:p>
          <a:p>
            <a:r>
              <a:rPr lang="en-US" dirty="0"/>
              <a:t>Talent Audits</a:t>
            </a:r>
          </a:p>
          <a:p>
            <a:pPr lvl="1"/>
            <a:r>
              <a:rPr lang="en-US" dirty="0"/>
              <a:t>Seeing supply and demand of talent and what is available in the workforce</a:t>
            </a:r>
          </a:p>
          <a:p>
            <a:pPr lvl="1"/>
            <a:r>
              <a:rPr lang="en-US" dirty="0"/>
              <a:t>Best employee can’t perform great output in the wrong team!</a:t>
            </a:r>
          </a:p>
          <a:p>
            <a:pPr lvl="1"/>
            <a:r>
              <a:rPr lang="en-US" dirty="0"/>
              <a:t>Identify employee fit and review development needs – train them to do their work best</a:t>
            </a:r>
          </a:p>
          <a:p>
            <a:endParaRPr lang="en-US" dirty="0"/>
          </a:p>
        </p:txBody>
      </p:sp>
      <p:pic>
        <p:nvPicPr>
          <p:cNvPr id="4" name="Picture 3">
            <a:extLst>
              <a:ext uri="{FF2B5EF4-FFF2-40B4-BE49-F238E27FC236}">
                <a16:creationId xmlns:a16="http://schemas.microsoft.com/office/drawing/2014/main" id="{1B51D6E5-23D6-4A21-A7AA-B9AF4F602E2B}"/>
              </a:ext>
            </a:extLst>
          </p:cNvPr>
          <p:cNvPicPr>
            <a:picLocks noChangeAspect="1"/>
          </p:cNvPicPr>
          <p:nvPr/>
        </p:nvPicPr>
        <p:blipFill>
          <a:blip r:embed="rId2"/>
          <a:stretch>
            <a:fillRect/>
          </a:stretch>
        </p:blipFill>
        <p:spPr>
          <a:xfrm>
            <a:off x="9144000" y="2229065"/>
            <a:ext cx="2645619" cy="3378119"/>
          </a:xfrm>
          <a:prstGeom prst="rect">
            <a:avLst/>
          </a:prstGeom>
        </p:spPr>
      </p:pic>
    </p:spTree>
    <p:extLst>
      <p:ext uri="{BB962C8B-B14F-4D97-AF65-F5344CB8AC3E}">
        <p14:creationId xmlns:p14="http://schemas.microsoft.com/office/powerpoint/2010/main" val="20026539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Career Management (cont’d)</a:t>
            </a:r>
          </a:p>
        </p:txBody>
      </p:sp>
      <p:sp>
        <p:nvSpPr>
          <p:cNvPr id="3" name="Content Placeholder 2"/>
          <p:cNvSpPr>
            <a:spLocks noGrp="1"/>
          </p:cNvSpPr>
          <p:nvPr>
            <p:ph idx="1"/>
          </p:nvPr>
        </p:nvSpPr>
        <p:spPr>
          <a:xfrm>
            <a:off x="838200" y="1690688"/>
            <a:ext cx="10515600" cy="4351338"/>
          </a:xfrm>
        </p:spPr>
        <p:txBody>
          <a:bodyPr>
            <a:normAutofit fontScale="92500" lnSpcReduction="10000"/>
          </a:bodyPr>
          <a:lstStyle/>
          <a:p>
            <a:r>
              <a:rPr lang="en-US" dirty="0"/>
              <a:t>Performance and Potential Assessments</a:t>
            </a:r>
          </a:p>
          <a:p>
            <a:pPr lvl="1"/>
            <a:r>
              <a:rPr lang="en-US" dirty="0"/>
              <a:t>Assessing individuals current performance and realizing their potential</a:t>
            </a:r>
          </a:p>
          <a:p>
            <a:pPr lvl="1"/>
            <a:r>
              <a:rPr lang="en-US" dirty="0"/>
              <a:t>Providing them a career path and ways to develop and grow</a:t>
            </a:r>
          </a:p>
          <a:p>
            <a:pPr lvl="1"/>
            <a:r>
              <a:rPr lang="en-US" dirty="0"/>
              <a:t>Managers can do this for performance reviews (usually quarterly)</a:t>
            </a:r>
          </a:p>
          <a:p>
            <a:pPr lvl="1"/>
            <a:r>
              <a:rPr lang="en-US" dirty="0"/>
              <a:t>Bad performance in one job does not mean they might be bad in another. A low skill job might be boring for someone and not produce great results. By assessing them you can see what a better fit might be and it could be a higher skill job that is more interesting to them. This may drive better results.</a:t>
            </a:r>
          </a:p>
          <a:p>
            <a:r>
              <a:rPr lang="en-US" dirty="0"/>
              <a:t>Demand and Supply Forecasts</a:t>
            </a:r>
          </a:p>
          <a:p>
            <a:pPr lvl="1"/>
            <a:r>
              <a:rPr lang="en-US" dirty="0"/>
              <a:t>Looking at skills of employees over the years</a:t>
            </a:r>
          </a:p>
          <a:p>
            <a:pPr lvl="1"/>
            <a:r>
              <a:rPr lang="en-US" dirty="0"/>
              <a:t>Looking at employees retiring </a:t>
            </a:r>
          </a:p>
          <a:p>
            <a:pPr lvl="1"/>
            <a:r>
              <a:rPr lang="en-US" dirty="0"/>
              <a:t>Seeing the relationship between the skills employees have and what the current jobs need</a:t>
            </a:r>
          </a:p>
        </p:txBody>
      </p:sp>
    </p:spTree>
    <p:extLst>
      <p:ext uri="{BB962C8B-B14F-4D97-AF65-F5344CB8AC3E}">
        <p14:creationId xmlns:p14="http://schemas.microsoft.com/office/powerpoint/2010/main" val="10944104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Career Management (cont’d)</a:t>
            </a:r>
          </a:p>
        </p:txBody>
      </p:sp>
      <p:sp>
        <p:nvSpPr>
          <p:cNvPr id="3" name="Content Placeholder 2"/>
          <p:cNvSpPr>
            <a:spLocks noGrp="1"/>
          </p:cNvSpPr>
          <p:nvPr>
            <p:ph idx="1"/>
          </p:nvPr>
        </p:nvSpPr>
        <p:spPr>
          <a:xfrm>
            <a:off x="838200" y="1690688"/>
            <a:ext cx="8315528" cy="4351338"/>
          </a:xfrm>
        </p:spPr>
        <p:txBody>
          <a:bodyPr/>
          <a:lstStyle/>
          <a:p>
            <a:r>
              <a:rPr lang="en-US" dirty="0"/>
              <a:t>Succession Planning (p403) </a:t>
            </a:r>
            <a:r>
              <a:rPr lang="mr-IN" dirty="0"/>
              <a:t>–</a:t>
            </a:r>
            <a:r>
              <a:rPr lang="en-US" dirty="0"/>
              <a:t> These questions must be answered when finding talent:</a:t>
            </a:r>
          </a:p>
          <a:p>
            <a:pPr marL="914400" lvl="1" indent="-457200">
              <a:buFont typeface="+mj-lt"/>
              <a:buAutoNum type="arabicPeriod"/>
            </a:pPr>
            <a:r>
              <a:rPr lang="en-US" dirty="0"/>
              <a:t>Are there enough potential successors available – a supply of people coming through who can take key roles in the longer term?  </a:t>
            </a:r>
          </a:p>
          <a:p>
            <a:pPr marL="914400" lvl="1" indent="-457200">
              <a:buFont typeface="+mj-lt"/>
              <a:buAutoNum type="arabicPeriod"/>
            </a:pPr>
            <a:r>
              <a:rPr lang="en-US" dirty="0"/>
              <a:t>Are they good enough? </a:t>
            </a:r>
          </a:p>
          <a:p>
            <a:pPr marL="914400" lvl="1" indent="-457200">
              <a:buFont typeface="+mj-lt"/>
              <a:buAutoNum type="arabicPeriod"/>
            </a:pPr>
            <a:r>
              <a:rPr lang="en-US" dirty="0"/>
              <a:t>Do they have the right skills and attributes for the future?</a:t>
            </a:r>
          </a:p>
          <a:p>
            <a:r>
              <a:rPr lang="en-US" dirty="0"/>
              <a:t>Career Planning</a:t>
            </a:r>
          </a:p>
          <a:p>
            <a:pPr lvl="1"/>
            <a:r>
              <a:rPr lang="en-US" dirty="0"/>
              <a:t>After assessing the employee’s performance,  potential and the job requirements, managers can help them plan their career path in the organization.</a:t>
            </a:r>
          </a:p>
        </p:txBody>
      </p:sp>
      <p:pic>
        <p:nvPicPr>
          <p:cNvPr id="4" name="Picture 3">
            <a:extLst>
              <a:ext uri="{FF2B5EF4-FFF2-40B4-BE49-F238E27FC236}">
                <a16:creationId xmlns:a16="http://schemas.microsoft.com/office/drawing/2014/main" id="{9F3BB134-9ED5-439E-8F79-F848A9ACA599}"/>
              </a:ext>
            </a:extLst>
          </p:cNvPr>
          <p:cNvPicPr>
            <a:picLocks noChangeAspect="1"/>
          </p:cNvPicPr>
          <p:nvPr/>
        </p:nvPicPr>
        <p:blipFill>
          <a:blip r:embed="rId2"/>
          <a:stretch>
            <a:fillRect/>
          </a:stretch>
        </p:blipFill>
        <p:spPr>
          <a:xfrm>
            <a:off x="9324975" y="2816850"/>
            <a:ext cx="2867025" cy="2017798"/>
          </a:xfrm>
          <a:prstGeom prst="rect">
            <a:avLst/>
          </a:prstGeom>
        </p:spPr>
      </p:pic>
    </p:spTree>
    <p:extLst>
      <p:ext uri="{BB962C8B-B14F-4D97-AF65-F5344CB8AC3E}">
        <p14:creationId xmlns:p14="http://schemas.microsoft.com/office/powerpoint/2010/main" val="5598201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Talent Management For Knowledge Workers</a:t>
            </a:r>
          </a:p>
        </p:txBody>
      </p:sp>
      <p:sp>
        <p:nvSpPr>
          <p:cNvPr id="3" name="Content Placeholder 2"/>
          <p:cNvSpPr>
            <a:spLocks noGrp="1"/>
          </p:cNvSpPr>
          <p:nvPr>
            <p:ph idx="1"/>
          </p:nvPr>
        </p:nvSpPr>
        <p:spPr>
          <a:xfrm>
            <a:off x="838201" y="1583684"/>
            <a:ext cx="7206574" cy="4351338"/>
          </a:xfrm>
        </p:spPr>
        <p:txBody>
          <a:bodyPr>
            <a:normAutofit lnSpcReduction="10000"/>
          </a:bodyPr>
          <a:lstStyle/>
          <a:p>
            <a:r>
              <a:rPr lang="en-US" sz="2400" dirty="0"/>
              <a:t>Knowledge workers are those who are directly linked to a product or service in the organization. For example, this may include lawyers, academics, or marketers.</a:t>
            </a:r>
          </a:p>
          <a:p>
            <a:r>
              <a:rPr lang="en-US" sz="2400" dirty="0"/>
              <a:t>Organizations must work hard to retain these workers. They must decide whether to retain them or enhance them. Enhancing their skills and knowledge makes them more employable to other organizations, so there is a risk.</a:t>
            </a:r>
          </a:p>
          <a:p>
            <a:r>
              <a:rPr lang="en-US" sz="2400" dirty="0"/>
              <a:t>Organizations must also decide whether they want their knowledge to be organization specific or transferable to other organizations’ jobs if the employee leaves.</a:t>
            </a:r>
          </a:p>
        </p:txBody>
      </p:sp>
      <p:pic>
        <p:nvPicPr>
          <p:cNvPr id="4" name="Picture 3">
            <a:extLst>
              <a:ext uri="{FF2B5EF4-FFF2-40B4-BE49-F238E27FC236}">
                <a16:creationId xmlns:a16="http://schemas.microsoft.com/office/drawing/2014/main" id="{F569A3A3-1530-4F44-9ED5-64FCF5912321}"/>
              </a:ext>
            </a:extLst>
          </p:cNvPr>
          <p:cNvPicPr>
            <a:picLocks noChangeAspect="1"/>
          </p:cNvPicPr>
          <p:nvPr/>
        </p:nvPicPr>
        <p:blipFill>
          <a:blip r:embed="rId2"/>
          <a:stretch>
            <a:fillRect/>
          </a:stretch>
        </p:blipFill>
        <p:spPr>
          <a:xfrm>
            <a:off x="8285736" y="2076449"/>
            <a:ext cx="3501165" cy="2758198"/>
          </a:xfrm>
          <a:prstGeom prst="rect">
            <a:avLst/>
          </a:prstGeom>
        </p:spPr>
      </p:pic>
    </p:spTree>
    <p:extLst>
      <p:ext uri="{BB962C8B-B14F-4D97-AF65-F5344CB8AC3E}">
        <p14:creationId xmlns:p14="http://schemas.microsoft.com/office/powerpoint/2010/main" val="19091363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775" y="549951"/>
            <a:ext cx="10431087" cy="890097"/>
          </a:xfrm>
        </p:spPr>
        <p:txBody>
          <a:bodyPr/>
          <a:lstStyle/>
          <a:p>
            <a:r>
              <a:rPr lang="en-US" dirty="0"/>
              <a:t>Talent management in practice</a:t>
            </a:r>
          </a:p>
        </p:txBody>
      </p:sp>
      <p:pic>
        <p:nvPicPr>
          <p:cNvPr id="4" name="Content Placeholder 3" descr="carr.png"/>
          <p:cNvPicPr>
            <a:picLocks noGrp="1" noChangeAspect="1"/>
          </p:cNvPicPr>
          <p:nvPr>
            <p:ph idx="1"/>
          </p:nvPr>
        </p:nvPicPr>
        <p:blipFill>
          <a:blip r:embed="rId2" cstate="print"/>
          <a:stretch>
            <a:fillRect/>
          </a:stretch>
        </p:blipFill>
        <p:spPr>
          <a:xfrm>
            <a:off x="2540038" y="1440048"/>
            <a:ext cx="6581355" cy="4646364"/>
          </a:xfrm>
        </p:spPr>
      </p:pic>
    </p:spTree>
    <p:extLst>
      <p:ext uri="{BB962C8B-B14F-4D97-AF65-F5344CB8AC3E}">
        <p14:creationId xmlns:p14="http://schemas.microsoft.com/office/powerpoint/2010/main" val="39408958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53A56C-8D9F-49EC-B0AD-EBBDC12701D1}"/>
              </a:ext>
            </a:extLst>
          </p:cNvPr>
          <p:cNvSpPr>
            <a:spLocks noGrp="1"/>
          </p:cNvSpPr>
          <p:nvPr>
            <p:ph type="title"/>
          </p:nvPr>
        </p:nvSpPr>
        <p:spPr/>
        <p:txBody>
          <a:bodyPr/>
          <a:lstStyle/>
          <a:p>
            <a:r>
              <a:rPr lang="en-GB" dirty="0"/>
              <a:t>Literature</a:t>
            </a:r>
          </a:p>
        </p:txBody>
      </p:sp>
      <p:sp>
        <p:nvSpPr>
          <p:cNvPr id="3" name="Content Placeholder 2">
            <a:extLst>
              <a:ext uri="{FF2B5EF4-FFF2-40B4-BE49-F238E27FC236}">
                <a16:creationId xmlns:a16="http://schemas.microsoft.com/office/drawing/2014/main" id="{34AABE9B-2959-4F4E-9023-53829B0DE7CC}"/>
              </a:ext>
            </a:extLst>
          </p:cNvPr>
          <p:cNvSpPr>
            <a:spLocks noGrp="1"/>
          </p:cNvSpPr>
          <p:nvPr>
            <p:ph idx="1"/>
          </p:nvPr>
        </p:nvSpPr>
        <p:spPr/>
        <p:txBody>
          <a:bodyPr/>
          <a:lstStyle/>
          <a:p>
            <a:r>
              <a:rPr lang="en-GB" dirty="0"/>
              <a:t>HRM Handbook and Practices: Michael Armstrong</a:t>
            </a:r>
          </a:p>
        </p:txBody>
      </p:sp>
    </p:spTree>
    <p:extLst>
      <p:ext uri="{BB962C8B-B14F-4D97-AF65-F5344CB8AC3E}">
        <p14:creationId xmlns:p14="http://schemas.microsoft.com/office/powerpoint/2010/main" val="4049962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Talent Management</a:t>
            </a:r>
          </a:p>
        </p:txBody>
      </p:sp>
      <p:sp>
        <p:nvSpPr>
          <p:cNvPr id="3" name="Content Placeholder 2"/>
          <p:cNvSpPr>
            <a:spLocks noGrp="1"/>
          </p:cNvSpPr>
          <p:nvPr>
            <p:ph idx="1"/>
          </p:nvPr>
        </p:nvSpPr>
        <p:spPr>
          <a:xfrm>
            <a:off x="838200" y="1562979"/>
            <a:ext cx="8218251" cy="4351338"/>
          </a:xfrm>
        </p:spPr>
        <p:txBody>
          <a:bodyPr>
            <a:normAutofit fontScale="92500" lnSpcReduction="10000"/>
          </a:bodyPr>
          <a:lstStyle/>
          <a:p>
            <a:r>
              <a:rPr lang="en-US" dirty="0"/>
              <a:t>Definition (p390): An integrated set of activities to ensure that the organization attracts, retains, motivates and develops the talented people it needs now and in the future.</a:t>
            </a:r>
          </a:p>
          <a:p>
            <a:endParaRPr lang="en-US" dirty="0"/>
          </a:p>
          <a:p>
            <a:r>
              <a:rPr lang="en-US" dirty="0"/>
              <a:t>Attracting and retaining talented people for an organization</a:t>
            </a:r>
          </a:p>
          <a:p>
            <a:r>
              <a:rPr lang="en-US" dirty="0"/>
              <a:t>Emphasizes peoples’ skills and how they can grow with them</a:t>
            </a:r>
          </a:p>
          <a:p>
            <a:r>
              <a:rPr lang="en-US" dirty="0"/>
              <a:t>Talented individuals work better in teams of people rather than collections of people</a:t>
            </a:r>
          </a:p>
        </p:txBody>
      </p:sp>
      <p:pic>
        <p:nvPicPr>
          <p:cNvPr id="4" name="Picture 3">
            <a:extLst>
              <a:ext uri="{FF2B5EF4-FFF2-40B4-BE49-F238E27FC236}">
                <a16:creationId xmlns:a16="http://schemas.microsoft.com/office/drawing/2014/main" id="{D5F548D1-D82E-443B-A7C7-8178D99A029B}"/>
              </a:ext>
            </a:extLst>
          </p:cNvPr>
          <p:cNvPicPr>
            <a:picLocks noChangeAspect="1"/>
          </p:cNvPicPr>
          <p:nvPr/>
        </p:nvPicPr>
        <p:blipFill>
          <a:blip r:embed="rId2"/>
          <a:stretch>
            <a:fillRect/>
          </a:stretch>
        </p:blipFill>
        <p:spPr>
          <a:xfrm>
            <a:off x="9056451" y="2557462"/>
            <a:ext cx="2619375" cy="2510649"/>
          </a:xfrm>
          <a:prstGeom prst="rect">
            <a:avLst/>
          </a:prstGeom>
        </p:spPr>
      </p:pic>
    </p:spTree>
    <p:extLst>
      <p:ext uri="{BB962C8B-B14F-4D97-AF65-F5344CB8AC3E}">
        <p14:creationId xmlns:p14="http://schemas.microsoft.com/office/powerpoint/2010/main" val="6138885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1148" y="365126"/>
            <a:ext cx="10472651" cy="790344"/>
          </a:xfrm>
        </p:spPr>
        <p:txBody>
          <a:bodyPr/>
          <a:lstStyle/>
          <a:p>
            <a:r>
              <a:rPr lang="en-US" dirty="0"/>
              <a:t>The elements of talent management </a:t>
            </a:r>
          </a:p>
        </p:txBody>
      </p:sp>
      <p:pic>
        <p:nvPicPr>
          <p:cNvPr id="4" name="Picture 3" descr="talent.png"/>
          <p:cNvPicPr>
            <a:picLocks noChangeAspect="1"/>
          </p:cNvPicPr>
          <p:nvPr/>
        </p:nvPicPr>
        <p:blipFill>
          <a:blip r:embed="rId3" cstate="print"/>
          <a:stretch>
            <a:fillRect/>
          </a:stretch>
        </p:blipFill>
        <p:spPr>
          <a:xfrm>
            <a:off x="1077337" y="1350023"/>
            <a:ext cx="9196045" cy="4710309"/>
          </a:xfrm>
          <a:prstGeom prst="rect">
            <a:avLst/>
          </a:prstGeom>
        </p:spPr>
      </p:pic>
    </p:spTree>
    <p:extLst>
      <p:ext uri="{BB962C8B-B14F-4D97-AF65-F5344CB8AC3E}">
        <p14:creationId xmlns:p14="http://schemas.microsoft.com/office/powerpoint/2010/main" val="23898236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Elements of Talent Management</a:t>
            </a:r>
          </a:p>
        </p:txBody>
      </p:sp>
      <p:sp>
        <p:nvSpPr>
          <p:cNvPr id="3" name="Content Placeholder 2"/>
          <p:cNvSpPr>
            <a:spLocks noGrp="1"/>
          </p:cNvSpPr>
          <p:nvPr>
            <p:ph idx="1"/>
          </p:nvPr>
        </p:nvSpPr>
        <p:spPr>
          <a:xfrm>
            <a:off x="838200" y="1690688"/>
            <a:ext cx="10515600" cy="4351338"/>
          </a:xfrm>
        </p:spPr>
        <p:txBody>
          <a:bodyPr>
            <a:normAutofit lnSpcReduction="10000"/>
          </a:bodyPr>
          <a:lstStyle/>
          <a:p>
            <a:r>
              <a:rPr lang="en-US" dirty="0"/>
              <a:t>The Resourcing Strategy</a:t>
            </a:r>
          </a:p>
          <a:p>
            <a:pPr lvl="1"/>
            <a:r>
              <a:rPr lang="en-US" dirty="0"/>
              <a:t>Finding talent within the organization, developing the talent, and then promoting it to attract those externally and internally.</a:t>
            </a:r>
          </a:p>
          <a:p>
            <a:r>
              <a:rPr lang="en-US" dirty="0"/>
              <a:t>Attraction and retention policies and </a:t>
            </a:r>
            <a:r>
              <a:rPr lang="en-US" dirty="0" err="1"/>
              <a:t>programmes</a:t>
            </a:r>
            <a:endParaRPr lang="en-US" dirty="0"/>
          </a:p>
          <a:p>
            <a:pPr lvl="1"/>
            <a:r>
              <a:rPr lang="en-US" dirty="0"/>
              <a:t>Attraction </a:t>
            </a:r>
            <a:r>
              <a:rPr lang="mr-IN" dirty="0"/>
              <a:t>–</a:t>
            </a:r>
            <a:r>
              <a:rPr lang="en-US" dirty="0"/>
              <a:t> </a:t>
            </a:r>
            <a:r>
              <a:rPr lang="en-US" dirty="0" err="1"/>
              <a:t>Programmes</a:t>
            </a:r>
            <a:r>
              <a:rPr lang="en-US" dirty="0"/>
              <a:t> used to attract outsiders to the organization</a:t>
            </a:r>
          </a:p>
          <a:p>
            <a:pPr lvl="1"/>
            <a:r>
              <a:rPr lang="en-US" dirty="0"/>
              <a:t>Retention </a:t>
            </a:r>
            <a:r>
              <a:rPr lang="mr-IN" dirty="0"/>
              <a:t>–</a:t>
            </a:r>
            <a:r>
              <a:rPr lang="en-US" dirty="0"/>
              <a:t> Policies to make sure those within the organization stay interested and committed</a:t>
            </a:r>
          </a:p>
          <a:p>
            <a:r>
              <a:rPr lang="en-US" dirty="0"/>
              <a:t>Talent Audit</a:t>
            </a:r>
          </a:p>
          <a:p>
            <a:pPr lvl="1"/>
            <a:r>
              <a:rPr lang="en-US" dirty="0"/>
              <a:t>Identifies those with appropriate talent for organization</a:t>
            </a:r>
          </a:p>
          <a:p>
            <a:pPr lvl="1"/>
            <a:r>
              <a:rPr lang="en-US" dirty="0"/>
              <a:t>Offers development programs and “roadmaps” to be successful within the organization</a:t>
            </a:r>
          </a:p>
        </p:txBody>
      </p:sp>
    </p:spTree>
    <p:extLst>
      <p:ext uri="{BB962C8B-B14F-4D97-AF65-F5344CB8AC3E}">
        <p14:creationId xmlns:p14="http://schemas.microsoft.com/office/powerpoint/2010/main" val="11137389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Elements of Talent Management (cont’d)</a:t>
            </a:r>
          </a:p>
        </p:txBody>
      </p:sp>
      <p:sp>
        <p:nvSpPr>
          <p:cNvPr id="3" name="Content Placeholder 2"/>
          <p:cNvSpPr>
            <a:spLocks noGrp="1"/>
          </p:cNvSpPr>
          <p:nvPr>
            <p:ph idx="1"/>
          </p:nvPr>
        </p:nvSpPr>
        <p:spPr>
          <a:xfrm>
            <a:off x="838200" y="1690688"/>
            <a:ext cx="10515600" cy="4351338"/>
          </a:xfrm>
        </p:spPr>
        <p:txBody>
          <a:bodyPr>
            <a:normAutofit lnSpcReduction="10000"/>
          </a:bodyPr>
          <a:lstStyle/>
          <a:p>
            <a:r>
              <a:rPr lang="en-US" dirty="0"/>
              <a:t>Role Development</a:t>
            </a:r>
          </a:p>
          <a:p>
            <a:pPr lvl="1"/>
            <a:r>
              <a:rPr lang="en-US" dirty="0"/>
              <a:t>Encourages people to learn and develop within their roles. Roles flexibility comes into play as it allows people to use their abilities in a variety of ways.</a:t>
            </a:r>
          </a:p>
          <a:p>
            <a:r>
              <a:rPr lang="en-US" dirty="0"/>
              <a:t>Talent Relationship Management</a:t>
            </a:r>
          </a:p>
          <a:p>
            <a:pPr lvl="1"/>
            <a:r>
              <a:rPr lang="en-US" dirty="0"/>
              <a:t>Treating people fairly</a:t>
            </a:r>
          </a:p>
          <a:p>
            <a:pPr lvl="1"/>
            <a:r>
              <a:rPr lang="en-US" dirty="0"/>
              <a:t>Recognizing them for their efforts</a:t>
            </a:r>
          </a:p>
          <a:p>
            <a:pPr lvl="1"/>
            <a:r>
              <a:rPr lang="en-US" dirty="0"/>
              <a:t>Allowing them to input their values and opinions</a:t>
            </a:r>
          </a:p>
          <a:p>
            <a:pPr lvl="1"/>
            <a:r>
              <a:rPr lang="en-US" dirty="0"/>
              <a:t>Giving people opportunities to learn and grow</a:t>
            </a:r>
          </a:p>
          <a:p>
            <a:r>
              <a:rPr lang="en-US" dirty="0"/>
              <a:t>Performance Management</a:t>
            </a:r>
          </a:p>
          <a:p>
            <a:pPr lvl="1"/>
            <a:r>
              <a:rPr lang="en-US" dirty="0"/>
              <a:t>building relationships with people, identifying talent and potential, planning learning and development activities and making the most of the talent</a:t>
            </a:r>
          </a:p>
        </p:txBody>
      </p:sp>
    </p:spTree>
    <p:extLst>
      <p:ext uri="{BB962C8B-B14F-4D97-AF65-F5344CB8AC3E}">
        <p14:creationId xmlns:p14="http://schemas.microsoft.com/office/powerpoint/2010/main" val="11438217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EFA8A2-99BF-4E2C-B79B-5E279667433B}"/>
              </a:ext>
            </a:extLst>
          </p:cNvPr>
          <p:cNvSpPr>
            <a:spLocks noGrp="1"/>
          </p:cNvSpPr>
          <p:nvPr>
            <p:ph type="title"/>
          </p:nvPr>
        </p:nvSpPr>
        <p:spPr/>
        <p:txBody>
          <a:bodyPr/>
          <a:lstStyle/>
          <a:p>
            <a:r>
              <a:rPr lang="en-US" dirty="0"/>
              <a:t>The Elements of Talent Management (cont’d)</a:t>
            </a:r>
            <a:endParaRPr lang="en-GB" dirty="0"/>
          </a:p>
        </p:txBody>
      </p:sp>
      <p:sp>
        <p:nvSpPr>
          <p:cNvPr id="3" name="Content Placeholder 2">
            <a:extLst>
              <a:ext uri="{FF2B5EF4-FFF2-40B4-BE49-F238E27FC236}">
                <a16:creationId xmlns:a16="http://schemas.microsoft.com/office/drawing/2014/main" id="{5F9B4D21-19B8-4A2A-A87A-723E35E505C3}"/>
              </a:ext>
            </a:extLst>
          </p:cNvPr>
          <p:cNvSpPr>
            <a:spLocks noGrp="1"/>
          </p:cNvSpPr>
          <p:nvPr>
            <p:ph idx="1"/>
          </p:nvPr>
        </p:nvSpPr>
        <p:spPr>
          <a:xfrm>
            <a:off x="838200" y="1690688"/>
            <a:ext cx="10515600" cy="4351338"/>
          </a:xfrm>
        </p:spPr>
        <p:txBody>
          <a:bodyPr>
            <a:normAutofit fontScale="92500" lnSpcReduction="10000"/>
          </a:bodyPr>
          <a:lstStyle/>
          <a:p>
            <a:r>
              <a:rPr lang="en-GB" dirty="0"/>
              <a:t>Total Reward</a:t>
            </a:r>
          </a:p>
          <a:p>
            <a:pPr lvl="1"/>
            <a:r>
              <a:rPr lang="en-GB" dirty="0"/>
              <a:t>Monetary rewards are used to retain people, but may be seen as bribes</a:t>
            </a:r>
          </a:p>
          <a:p>
            <a:pPr lvl="1"/>
            <a:r>
              <a:rPr lang="en-GB" dirty="0"/>
              <a:t>Talented people will leave if they want to</a:t>
            </a:r>
          </a:p>
          <a:p>
            <a:pPr lvl="1"/>
            <a:r>
              <a:rPr lang="en-GB" dirty="0"/>
              <a:t>It is better to retain talent with making sure they are values within the organization</a:t>
            </a:r>
          </a:p>
          <a:p>
            <a:r>
              <a:rPr lang="en-GB" dirty="0"/>
              <a:t>Learning and Development</a:t>
            </a:r>
          </a:p>
          <a:p>
            <a:pPr lvl="1"/>
            <a:r>
              <a:rPr lang="en-GB" dirty="0"/>
              <a:t>Acquire skills</a:t>
            </a:r>
          </a:p>
          <a:p>
            <a:pPr lvl="1"/>
            <a:r>
              <a:rPr lang="en-GB" dirty="0"/>
              <a:t>Enhance Skills</a:t>
            </a:r>
          </a:p>
          <a:p>
            <a:pPr lvl="1"/>
            <a:r>
              <a:rPr lang="en-GB" dirty="0"/>
              <a:t>Employee Success Profiles </a:t>
            </a:r>
            <a:r>
              <a:rPr lang="mr-IN" dirty="0"/>
              <a:t>–</a:t>
            </a:r>
            <a:r>
              <a:rPr lang="en-GB" dirty="0"/>
              <a:t> Shows if the employee has learned the skills they need and what they need to acquire or enhance</a:t>
            </a:r>
          </a:p>
          <a:p>
            <a:r>
              <a:rPr lang="en-GB" dirty="0"/>
              <a:t>Career Management</a:t>
            </a:r>
          </a:p>
          <a:p>
            <a:pPr lvl="1"/>
            <a:r>
              <a:rPr lang="en-GB" dirty="0"/>
              <a:t>Making a roadmap of goals within the organization to keep employee progression moving forward</a:t>
            </a:r>
          </a:p>
          <a:p>
            <a:pPr lvl="1"/>
            <a:endParaRPr lang="en-GB" dirty="0"/>
          </a:p>
        </p:txBody>
      </p:sp>
    </p:spTree>
    <p:extLst>
      <p:ext uri="{BB962C8B-B14F-4D97-AF65-F5344CB8AC3E}">
        <p14:creationId xmlns:p14="http://schemas.microsoft.com/office/powerpoint/2010/main" val="26601957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8145" y="549952"/>
            <a:ext cx="10515600" cy="881784"/>
          </a:xfrm>
        </p:spPr>
        <p:txBody>
          <a:bodyPr/>
          <a:lstStyle/>
          <a:p>
            <a:r>
              <a:rPr lang="en-US" dirty="0"/>
              <a:t>Creating a great place to work </a:t>
            </a:r>
          </a:p>
        </p:txBody>
      </p:sp>
      <p:sp>
        <p:nvSpPr>
          <p:cNvPr id="3" name="Content Placeholder 2"/>
          <p:cNvSpPr>
            <a:spLocks noGrp="1"/>
          </p:cNvSpPr>
          <p:nvPr>
            <p:ph idx="1"/>
          </p:nvPr>
        </p:nvSpPr>
        <p:spPr>
          <a:xfrm>
            <a:off x="748145" y="1587731"/>
            <a:ext cx="10605655" cy="4589232"/>
          </a:xfrm>
        </p:spPr>
        <p:txBody>
          <a:bodyPr/>
          <a:lstStyle/>
          <a:p>
            <a:r>
              <a:rPr lang="en-US" dirty="0"/>
              <a:t>Ensuring that the organization is perceived as being ‘a great place to work’ means that it becomes an ‘employer of choice’, </a:t>
            </a:r>
            <a:r>
              <a:rPr lang="en-US" dirty="0" err="1"/>
              <a:t>ie</a:t>
            </a:r>
            <a:r>
              <a:rPr lang="en-US" dirty="0"/>
              <a:t> one for whom people want to work. </a:t>
            </a:r>
          </a:p>
          <a:p>
            <a:r>
              <a:rPr lang="en-US" dirty="0"/>
              <a:t>There is a desire to join the organization and once there, to want to stay. </a:t>
            </a:r>
          </a:p>
          <a:p>
            <a:r>
              <a:rPr lang="en-US" dirty="0"/>
              <a:t>Employees are committed to the organization and engaged in the work they do. To acquire a national, even a local reputation as a good employer takes time. But it’s worth the effort</a:t>
            </a:r>
          </a:p>
        </p:txBody>
      </p:sp>
    </p:spTree>
    <p:extLst>
      <p:ext uri="{BB962C8B-B14F-4D97-AF65-F5344CB8AC3E}">
        <p14:creationId xmlns:p14="http://schemas.microsoft.com/office/powerpoint/2010/main" val="39262235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Creating a Great Place To Work (cont’d)</a:t>
            </a:r>
          </a:p>
        </p:txBody>
      </p:sp>
      <p:sp>
        <p:nvSpPr>
          <p:cNvPr id="3" name="Content Placeholder 2"/>
          <p:cNvSpPr>
            <a:spLocks noGrp="1"/>
          </p:cNvSpPr>
          <p:nvPr>
            <p:ph idx="1"/>
          </p:nvPr>
        </p:nvSpPr>
        <p:spPr>
          <a:xfrm>
            <a:off x="838200" y="1690688"/>
            <a:ext cx="7624864" cy="4351338"/>
          </a:xfrm>
        </p:spPr>
        <p:txBody>
          <a:bodyPr/>
          <a:lstStyle/>
          <a:p>
            <a:r>
              <a:rPr lang="en-US" dirty="0"/>
              <a:t>Employees are committed to their place of work</a:t>
            </a:r>
          </a:p>
          <a:p>
            <a:r>
              <a:rPr lang="en-US" dirty="0"/>
              <a:t>Employees are valued</a:t>
            </a:r>
          </a:p>
          <a:p>
            <a:r>
              <a:rPr lang="en-US" dirty="0"/>
              <a:t>Management is ideal and helpful</a:t>
            </a:r>
          </a:p>
          <a:p>
            <a:r>
              <a:rPr lang="en-US" dirty="0"/>
              <a:t>A place for employees to grow and develop</a:t>
            </a:r>
          </a:p>
          <a:p>
            <a:r>
              <a:rPr lang="en-US" dirty="0"/>
              <a:t>Achieves results</a:t>
            </a:r>
          </a:p>
          <a:p>
            <a:r>
              <a:rPr lang="en-US" dirty="0"/>
              <a:t>The place of employment is ethical</a:t>
            </a:r>
          </a:p>
          <a:p>
            <a:r>
              <a:rPr lang="en-US" dirty="0"/>
              <a:t>Good working conditions</a:t>
            </a:r>
          </a:p>
          <a:p>
            <a:endParaRPr lang="en-US" dirty="0"/>
          </a:p>
        </p:txBody>
      </p:sp>
      <p:pic>
        <p:nvPicPr>
          <p:cNvPr id="4" name="Picture 3">
            <a:extLst>
              <a:ext uri="{FF2B5EF4-FFF2-40B4-BE49-F238E27FC236}">
                <a16:creationId xmlns:a16="http://schemas.microsoft.com/office/drawing/2014/main" id="{A09BB3BD-8A2F-458F-B424-BF51B512B360}"/>
              </a:ext>
            </a:extLst>
          </p:cNvPr>
          <p:cNvPicPr>
            <a:picLocks noChangeAspect="1"/>
          </p:cNvPicPr>
          <p:nvPr/>
        </p:nvPicPr>
        <p:blipFill>
          <a:blip r:embed="rId2"/>
          <a:stretch>
            <a:fillRect/>
          </a:stretch>
        </p:blipFill>
        <p:spPr>
          <a:xfrm>
            <a:off x="8003432" y="2380457"/>
            <a:ext cx="3810000" cy="2971800"/>
          </a:xfrm>
          <a:prstGeom prst="rect">
            <a:avLst/>
          </a:prstGeom>
        </p:spPr>
      </p:pic>
    </p:spTree>
    <p:extLst>
      <p:ext uri="{BB962C8B-B14F-4D97-AF65-F5344CB8AC3E}">
        <p14:creationId xmlns:p14="http://schemas.microsoft.com/office/powerpoint/2010/main" val="247613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Attraction Strategies</a:t>
            </a:r>
          </a:p>
        </p:txBody>
      </p:sp>
      <p:sp>
        <p:nvSpPr>
          <p:cNvPr id="3" name="Content Placeholder 2"/>
          <p:cNvSpPr>
            <a:spLocks noGrp="1"/>
          </p:cNvSpPr>
          <p:nvPr>
            <p:ph idx="1"/>
          </p:nvPr>
        </p:nvSpPr>
        <p:spPr/>
        <p:txBody>
          <a:bodyPr>
            <a:normAutofit fontScale="92500" lnSpcReduction="10000"/>
          </a:bodyPr>
          <a:lstStyle/>
          <a:p>
            <a:r>
              <a:rPr lang="en-US" dirty="0"/>
              <a:t>Employer Branding</a:t>
            </a:r>
          </a:p>
          <a:p>
            <a:pPr lvl="1"/>
            <a:r>
              <a:rPr lang="en-US" dirty="0"/>
              <a:t>Creating a brand image in respect to the employees</a:t>
            </a:r>
          </a:p>
          <a:p>
            <a:pPr lvl="1"/>
            <a:r>
              <a:rPr lang="en-US" dirty="0"/>
              <a:t>Based on reputation of company</a:t>
            </a:r>
          </a:p>
          <a:p>
            <a:pPr lvl="1"/>
            <a:r>
              <a:rPr lang="en-US" dirty="0"/>
              <a:t>Depends if company is desired to work in by the public eye</a:t>
            </a:r>
          </a:p>
          <a:p>
            <a:r>
              <a:rPr lang="en-US" dirty="0"/>
              <a:t>Employer of Choice</a:t>
            </a:r>
          </a:p>
          <a:p>
            <a:pPr lvl="1"/>
            <a:r>
              <a:rPr lang="en-US" dirty="0"/>
              <a:t>Seen as a great place to work by public</a:t>
            </a:r>
          </a:p>
          <a:p>
            <a:pPr lvl="1"/>
            <a:r>
              <a:rPr lang="en-US" dirty="0"/>
              <a:t>Facilities and offices are attractive</a:t>
            </a:r>
          </a:p>
          <a:p>
            <a:pPr lvl="1"/>
            <a:r>
              <a:rPr lang="en-US" dirty="0"/>
              <a:t>Values Employees</a:t>
            </a:r>
          </a:p>
          <a:p>
            <a:r>
              <a:rPr lang="en-US" dirty="0"/>
              <a:t>Targeted Recruitment and Selection</a:t>
            </a:r>
          </a:p>
          <a:p>
            <a:pPr lvl="1"/>
            <a:r>
              <a:rPr lang="en-US" dirty="0"/>
              <a:t>Identifying and recruiting people based on their qualifications and Experience</a:t>
            </a:r>
          </a:p>
          <a:p>
            <a:pPr lvl="1"/>
            <a:r>
              <a:rPr lang="en-US" dirty="0"/>
              <a:t>Seeing they are a fit culturally as well. This ensures they will get along with the people at the organization </a:t>
            </a:r>
          </a:p>
        </p:txBody>
      </p:sp>
      <p:pic>
        <p:nvPicPr>
          <p:cNvPr id="6" name="Picture 5">
            <a:extLst>
              <a:ext uri="{FF2B5EF4-FFF2-40B4-BE49-F238E27FC236}">
                <a16:creationId xmlns:a16="http://schemas.microsoft.com/office/drawing/2014/main" id="{0BE02116-3AC2-4526-8A5C-186C19E229B1}"/>
              </a:ext>
            </a:extLst>
          </p:cNvPr>
          <p:cNvPicPr>
            <a:picLocks noChangeAspect="1"/>
          </p:cNvPicPr>
          <p:nvPr/>
        </p:nvPicPr>
        <p:blipFill>
          <a:blip r:embed="rId2"/>
          <a:stretch>
            <a:fillRect/>
          </a:stretch>
        </p:blipFill>
        <p:spPr>
          <a:xfrm>
            <a:off x="8553652" y="1772123"/>
            <a:ext cx="3219851" cy="2522639"/>
          </a:xfrm>
          <a:prstGeom prst="rect">
            <a:avLst/>
          </a:prstGeom>
        </p:spPr>
      </p:pic>
    </p:spTree>
    <p:extLst>
      <p:ext uri="{BB962C8B-B14F-4D97-AF65-F5344CB8AC3E}">
        <p14:creationId xmlns:p14="http://schemas.microsoft.com/office/powerpoint/2010/main" val="1699043720"/>
      </p:ext>
    </p:extLst>
  </p:cSld>
  <p:clrMapOvr>
    <a:masterClrMapping/>
  </p:clrMapOvr>
</p:sld>
</file>

<file path=ppt/theme/theme1.xml><?xml version="1.0" encoding="utf-8"?>
<a:theme xmlns:a="http://schemas.openxmlformats.org/drawingml/2006/main" name="Motiv Office">
  <a:themeElements>
    <a:clrScheme name="Kancelář">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celář">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 KA2 SHARPEN Powerpoint" id="{A149E3AB-727D-4B39-A716-CF96AB296A49}" vid="{476B0934-BDB1-40E4-BD34-321811383E2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Template KA2 SHARPEN Powerpoint (1)</Template>
  <TotalTime>166</TotalTime>
  <Words>1293</Words>
  <Application>Microsoft Office PowerPoint</Application>
  <PresentationFormat>Widescreen</PresentationFormat>
  <Paragraphs>132</Paragraphs>
  <Slides>19</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Calibri</vt:lpstr>
      <vt:lpstr>Calibri Light</vt:lpstr>
      <vt:lpstr>Mangal</vt:lpstr>
      <vt:lpstr>Motiv Office</vt:lpstr>
      <vt:lpstr>Human Resource Management Practice</vt:lpstr>
      <vt:lpstr>Talent Management</vt:lpstr>
      <vt:lpstr>The elements of talent management </vt:lpstr>
      <vt:lpstr>The Elements of Talent Management</vt:lpstr>
      <vt:lpstr>The Elements of Talent Management (cont’d)</vt:lpstr>
      <vt:lpstr>The Elements of Talent Management (cont’d)</vt:lpstr>
      <vt:lpstr>Creating a great place to work </vt:lpstr>
      <vt:lpstr>Creating a Great Place To Work (cont’d)</vt:lpstr>
      <vt:lpstr>Attraction Strategies</vt:lpstr>
      <vt:lpstr>Retention Strategies</vt:lpstr>
      <vt:lpstr>Retention Strategies (cont’d)</vt:lpstr>
      <vt:lpstr>Retention Strategies (cont’d)</vt:lpstr>
      <vt:lpstr>Career Management</vt:lpstr>
      <vt:lpstr>Career Management (cont’d)</vt:lpstr>
      <vt:lpstr>Career Management (cont’d)</vt:lpstr>
      <vt:lpstr>Career Management (cont’d)</vt:lpstr>
      <vt:lpstr>Talent Management For Knowledge Workers</vt:lpstr>
      <vt:lpstr>Talent management in practice</vt:lpstr>
      <vt:lpstr>Literature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Komulainen Ruey</dc:creator>
  <cp:lastModifiedBy>Komulainen Ruey</cp:lastModifiedBy>
  <cp:revision>48</cp:revision>
  <dcterms:created xsi:type="dcterms:W3CDTF">2017-11-13T16:26:20Z</dcterms:created>
  <dcterms:modified xsi:type="dcterms:W3CDTF">2018-01-15T07:01:27Z</dcterms:modified>
</cp:coreProperties>
</file>