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5" r:id="rId1"/>
  </p:sldMasterIdLst>
  <p:notesMasterIdLst>
    <p:notesMasterId r:id="rId51"/>
  </p:notesMasterIdLst>
  <p:handoutMasterIdLst>
    <p:handoutMasterId r:id="rId52"/>
  </p:handoutMasterIdLst>
  <p:sldIdLst>
    <p:sldId id="284" r:id="rId2"/>
    <p:sldId id="287" r:id="rId3"/>
    <p:sldId id="288" r:id="rId4"/>
    <p:sldId id="289" r:id="rId5"/>
    <p:sldId id="290" r:id="rId6"/>
    <p:sldId id="291" r:id="rId7"/>
    <p:sldId id="295" r:id="rId8"/>
    <p:sldId id="296" r:id="rId9"/>
    <p:sldId id="297" r:id="rId10"/>
    <p:sldId id="298" r:id="rId11"/>
    <p:sldId id="299" r:id="rId12"/>
    <p:sldId id="301" r:id="rId13"/>
    <p:sldId id="302" r:id="rId14"/>
    <p:sldId id="314" r:id="rId15"/>
    <p:sldId id="340" r:id="rId16"/>
    <p:sldId id="303" r:id="rId17"/>
    <p:sldId id="304" r:id="rId18"/>
    <p:sldId id="305" r:id="rId19"/>
    <p:sldId id="306" r:id="rId20"/>
    <p:sldId id="307" r:id="rId21"/>
    <p:sldId id="308" r:id="rId22"/>
    <p:sldId id="309" r:id="rId23"/>
    <p:sldId id="310" r:id="rId24"/>
    <p:sldId id="311" r:id="rId25"/>
    <p:sldId id="312" r:id="rId26"/>
    <p:sldId id="313" r:id="rId27"/>
    <p:sldId id="316" r:id="rId28"/>
    <p:sldId id="317" r:id="rId29"/>
    <p:sldId id="318" r:id="rId30"/>
    <p:sldId id="319" r:id="rId31"/>
    <p:sldId id="342" r:id="rId32"/>
    <p:sldId id="343" r:id="rId33"/>
    <p:sldId id="344" r:id="rId34"/>
    <p:sldId id="346" r:id="rId35"/>
    <p:sldId id="347" r:id="rId36"/>
    <p:sldId id="348" r:id="rId37"/>
    <p:sldId id="34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7" d="100"/>
          <a:sy n="107" d="100"/>
        </p:scale>
        <p:origin x="138" y="2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Andressa\Desktop\sme_justnumber_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cs-C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024759405074366"/>
          <c:y val="5.0925925925925923E-2"/>
          <c:w val="0.82919685039370084"/>
          <c:h val="0.69880358705161838"/>
        </c:manualLayout>
      </c:layout>
      <c:lineChart>
        <c:grouping val="standard"/>
        <c:varyColors val="0"/>
        <c:ser>
          <c:idx val="0"/>
          <c:order val="0"/>
          <c:tx>
            <c:v>How Often</c:v>
          </c:tx>
          <c:spPr>
            <a:ln w="22225" cap="rnd" cmpd="sng" algn="ctr">
              <a:solidFill>
                <a:schemeClr val="accent1"/>
              </a:solidFill>
              <a:round/>
            </a:ln>
            <a:effectLst/>
          </c:spPr>
          <c:marker>
            <c:symbol val="none"/>
          </c:marker>
          <c:dLbls>
            <c:dLbl>
              <c:idx val="0"/>
              <c:layout>
                <c:manualLayout>
                  <c:x val="-2.2763998250218697E-2"/>
                  <c:y val="-5.5555555555555566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1097331583552056E-2"/>
                  <c:y val="-5.555555555555558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9430664916885391E-2"/>
                  <c:y val="-8.7962962962962965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3.1097331583552056E-2"/>
                  <c:y val="-5.0925925925925923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cs-CZ"/>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Overview_6_and_7!$A$5:$A$8</c:f>
              <c:strCache>
                <c:ptCount val="4"/>
                <c:pt idx="0">
                  <c:v>Micro</c:v>
                </c:pt>
                <c:pt idx="1">
                  <c:v>Small</c:v>
                </c:pt>
                <c:pt idx="2">
                  <c:v>Medium</c:v>
                </c:pt>
                <c:pt idx="3">
                  <c:v>SME</c:v>
                </c:pt>
              </c:strCache>
            </c:strRef>
          </c:cat>
          <c:val>
            <c:numRef>
              <c:f>Overview_6_and_7!$B$5:$B$8</c:f>
              <c:numCache>
                <c:formatCode>General</c:formatCode>
                <c:ptCount val="4"/>
                <c:pt idx="0">
                  <c:v>5.3</c:v>
                </c:pt>
                <c:pt idx="1">
                  <c:v>4.9000000000000004</c:v>
                </c:pt>
                <c:pt idx="2">
                  <c:v>4.3</c:v>
                </c:pt>
                <c:pt idx="3">
                  <c:v>4.8</c:v>
                </c:pt>
              </c:numCache>
            </c:numRef>
          </c:val>
          <c:smooth val="0"/>
        </c:ser>
        <c:ser>
          <c:idx val="1"/>
          <c:order val="1"/>
          <c:tx>
            <c:v>How Important</c:v>
          </c:tx>
          <c:spPr>
            <a:ln w="22225" cap="rnd" cmpd="sng" algn="ctr">
              <a:solidFill>
                <a:schemeClr val="accent2"/>
              </a:solidFill>
              <a:round/>
            </a:ln>
            <a:effectLst/>
          </c:spPr>
          <c:marker>
            <c:symbol val="none"/>
          </c:marker>
          <c:dLbls>
            <c:dLbl>
              <c:idx val="0"/>
              <c:layout>
                <c:manualLayout>
                  <c:x val="-6.1652887139107611E-2"/>
                  <c:y val="5.555555555555555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2208442694663117E-2"/>
                  <c:y val="9.7222222222222224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1652887139107612E-2"/>
                  <c:y val="5.5555555555555552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4430664916885287E-2"/>
                  <c:y val="5.5555555555555511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cs-CZ"/>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Overview_6_and_7!$A$5:$A$8</c:f>
              <c:strCache>
                <c:ptCount val="4"/>
                <c:pt idx="0">
                  <c:v>Micro</c:v>
                </c:pt>
                <c:pt idx="1">
                  <c:v>Small</c:v>
                </c:pt>
                <c:pt idx="2">
                  <c:v>Medium</c:v>
                </c:pt>
                <c:pt idx="3">
                  <c:v>SME</c:v>
                </c:pt>
              </c:strCache>
            </c:strRef>
          </c:cat>
          <c:val>
            <c:numRef>
              <c:f>Overview_6_and_7!$C$5:$C$8</c:f>
              <c:numCache>
                <c:formatCode>General</c:formatCode>
                <c:ptCount val="4"/>
                <c:pt idx="0">
                  <c:v>5.0999999999999996</c:v>
                </c:pt>
                <c:pt idx="1">
                  <c:v>4.5999999999999996</c:v>
                </c:pt>
                <c:pt idx="2">
                  <c:v>3.9</c:v>
                </c:pt>
                <c:pt idx="3">
                  <c:v>4.5</c:v>
                </c:pt>
              </c:numCache>
            </c:numRef>
          </c:val>
          <c:smooth val="0"/>
        </c:ser>
        <c:dLbls>
          <c:dLblPos val="ctr"/>
          <c:showLegendKey val="0"/>
          <c:showVal val="1"/>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262605120"/>
        <c:axId val="262603440"/>
      </c:lineChart>
      <c:catAx>
        <c:axId val="262605120"/>
        <c:scaling>
          <c:orientation val="minMax"/>
        </c:scaling>
        <c:delete val="0"/>
        <c:axPos val="b"/>
        <c:title>
          <c:tx>
            <c:rich>
              <a:bodyPr rot="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r>
                  <a:rPr lang="pt-BR" sz="1000" b="1"/>
                  <a:t>size</a:t>
                </a:r>
              </a:p>
            </c:rich>
          </c:tx>
          <c:layout>
            <c:manualLayout>
              <c:xMode val="edge"/>
              <c:yMode val="edge"/>
              <c:x val="0.13676946631671041"/>
              <c:y val="0.82009186351706032"/>
            </c:manualLayout>
          </c:layout>
          <c:overlay val="0"/>
          <c:spPr>
            <a:noFill/>
            <a:ln>
              <a:noFill/>
            </a:ln>
            <a:effectLst/>
          </c:spPr>
          <c:txPr>
            <a:bodyPr rot="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endParaRPr lang="cs-CZ"/>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cs-CZ"/>
          </a:p>
        </c:txPr>
        <c:crossAx val="262603440"/>
        <c:crosses val="autoZero"/>
        <c:auto val="1"/>
        <c:lblAlgn val="ctr"/>
        <c:lblOffset val="100"/>
        <c:noMultiLvlLbl val="0"/>
      </c:catAx>
      <c:valAx>
        <c:axId val="262603440"/>
        <c:scaling>
          <c:orientation val="minMax"/>
          <c:min val="3"/>
        </c:scaling>
        <c:delete val="0"/>
        <c:axPos val="l"/>
        <c:title>
          <c:tx>
            <c:rich>
              <a:bodyPr rot="-540000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r>
                  <a:rPr lang="pt-BR" sz="1200" b="1" i="0" baseline="0">
                    <a:effectLst/>
                  </a:rPr>
                  <a:t>Average responses</a:t>
                </a:r>
                <a:endParaRPr lang="pt-BR" sz="600">
                  <a:effectLst/>
                </a:endParaRPr>
              </a:p>
            </c:rich>
          </c:tx>
          <c:layout>
            <c:manualLayout>
              <c:xMode val="edge"/>
              <c:yMode val="edge"/>
              <c:x val="5.5555555555555558E-3"/>
              <c:y val="0.13331364829396328"/>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dk1">
                      <a:lumMod val="65000"/>
                      <a:lumOff val="35000"/>
                    </a:schemeClr>
                  </a:solidFill>
                  <a:latin typeface="+mn-lt"/>
                  <a:ea typeface="+mn-ea"/>
                  <a:cs typeface="+mn-cs"/>
                </a:defRPr>
              </a:pPr>
              <a:endParaRPr lang="cs-CZ"/>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dk1">
                    <a:lumMod val="65000"/>
                    <a:lumOff val="35000"/>
                  </a:schemeClr>
                </a:solidFill>
                <a:latin typeface="+mn-lt"/>
                <a:ea typeface="+mn-ea"/>
                <a:cs typeface="+mn-cs"/>
              </a:defRPr>
            </a:pPr>
            <a:endParaRPr lang="cs-CZ"/>
          </a:p>
        </c:txPr>
        <c:crossAx val="262605120"/>
        <c:crosses val="autoZero"/>
        <c:crossBetween val="between"/>
        <c:majorUnit val="0.30000000000000004"/>
      </c:valAx>
      <c:spPr>
        <a:gradFill>
          <a:gsLst>
            <a:gs pos="100000">
              <a:schemeClr val="lt1">
                <a:lumMod val="95000"/>
              </a:schemeClr>
            </a:gs>
            <a:gs pos="0">
              <a:schemeClr val="lt1"/>
            </a:gs>
          </a:gsLst>
          <a:lin ang="5400000" scaled="0"/>
        </a:grad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cs-CZ"/>
        </a:p>
      </c:txPr>
    </c:legend>
    <c:plotVisOnly val="1"/>
    <c:dispBlanksAs val="gap"/>
    <c:showDLblsOverMax val="0"/>
  </c:chart>
  <c:spPr>
    <a:solidFill>
      <a:schemeClr val="lt1"/>
    </a:solidFill>
    <a:ln>
      <a:noFill/>
    </a:ln>
    <a:effectLst/>
  </c:spPr>
  <c:txPr>
    <a:bodyPr/>
    <a:lstStyle/>
    <a:p>
      <a:pPr>
        <a:defRPr/>
      </a:pPr>
      <a:endParaRPr lang="cs-CZ"/>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900"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400"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900" kern="1200" spc="20" baseline="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cs-CZ"/>
          </a:p>
        </p:txBody>
      </p:sp>
      <p:sp>
        <p:nvSpPr>
          <p:cNvPr id="3" name="Zástupný symbol pro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0AD8D87F-EF80-4175-81FE-DAA12A63BEBE}" type="datetimeFigureOut">
              <a:rPr lang="cs-CZ"/>
              <a:pPr>
                <a:defRPr/>
              </a:pPr>
              <a:t>28.2.2017</a:t>
            </a:fld>
            <a:endParaRPr lang="cs-CZ"/>
          </a:p>
        </p:txBody>
      </p:sp>
      <p:sp>
        <p:nvSpPr>
          <p:cNvPr id="4" name="Zástupný symbol pro zápatí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cs-CZ"/>
          </a:p>
        </p:txBody>
      </p:sp>
      <p:sp>
        <p:nvSpPr>
          <p:cNvPr id="5" name="Zástupný symbol pro číslo snímk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259C8C66-A930-4A72-A7F6-322D34CD8BB0}" type="slidenum">
              <a:rPr lang="cs-CZ"/>
              <a:pPr>
                <a:defRPr/>
              </a:pPr>
              <a:t>‹#›</a:t>
            </a:fld>
            <a:endParaRPr lang="cs-CZ"/>
          </a:p>
        </p:txBody>
      </p:sp>
    </p:spTree>
    <p:extLst>
      <p:ext uri="{BB962C8B-B14F-4D97-AF65-F5344CB8AC3E}">
        <p14:creationId xmlns:p14="http://schemas.microsoft.com/office/powerpoint/2010/main" val="11637487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67B6B641-25A4-4167-8DC6-A263FE8BC6F6}" type="datetimeFigureOut">
              <a:rPr lang="cs-CZ"/>
              <a:pPr>
                <a:defRPr/>
              </a:pPr>
              <a:t>28.2.2017</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cs-CZ" noProof="0"/>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noProof="0"/>
              <a:t>Kliknutím lze upravit styly předlohy textu.</a:t>
            </a:r>
          </a:p>
          <a:p>
            <a:pPr lvl="1"/>
            <a:r>
              <a:rPr lang="cs-CZ" noProof="0"/>
              <a:t>Druhá úroveň</a:t>
            </a:r>
          </a:p>
          <a:p>
            <a:pPr lvl="2"/>
            <a:r>
              <a:rPr lang="cs-CZ" noProof="0"/>
              <a:t>Třetí úroveň</a:t>
            </a:r>
          </a:p>
          <a:p>
            <a:pPr lvl="3"/>
            <a:r>
              <a:rPr lang="cs-CZ" noProof="0"/>
              <a:t>Čtvrtá úroveň</a:t>
            </a:r>
          </a:p>
          <a:p>
            <a:pPr lvl="4"/>
            <a:r>
              <a:rPr lang="cs-CZ" noProof="0"/>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CBAE2C2B-C8E3-4F02-9CD1-AD50242425E0}" type="slidenum">
              <a:rPr lang="cs-CZ"/>
              <a:pPr>
                <a:defRPr/>
              </a:pPr>
              <a:t>‹#›</a:t>
            </a:fld>
            <a:endParaRPr lang="cs-CZ"/>
          </a:p>
        </p:txBody>
      </p:sp>
    </p:spTree>
    <p:extLst>
      <p:ext uri="{BB962C8B-B14F-4D97-AF65-F5344CB8AC3E}">
        <p14:creationId xmlns:p14="http://schemas.microsoft.com/office/powerpoint/2010/main" val="401447996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629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Slide de título">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a:prstGeom prst="rect">
            <a:avLst/>
          </a:prstGeom>
        </p:spPr>
        <p:txBody>
          <a:bodyPr anchor="b">
            <a:normAutofit/>
          </a:bodyPr>
          <a:lstStyle>
            <a:lvl1pPr algn="r">
              <a:defRPr sz="6000">
                <a:effectLst/>
              </a:defRPr>
            </a:lvl1pPr>
          </a:lstStyle>
          <a:p>
            <a:r>
              <a:rPr lang="pt-BR" smtClean="0"/>
              <a:t>Clique para editar o título mestre</a:t>
            </a:r>
            <a:endParaRPr lang="en-US" dirty="0"/>
          </a:p>
        </p:txBody>
      </p:sp>
      <p:sp>
        <p:nvSpPr>
          <p:cNvPr id="3" name="Subtitle 2"/>
          <p:cNvSpPr>
            <a:spLocks noGrp="1"/>
          </p:cNvSpPr>
          <p:nvPr>
            <p:ph type="subTitle" idx="1"/>
          </p:nvPr>
        </p:nvSpPr>
        <p:spPr>
          <a:xfrm>
            <a:off x="4515377" y="3996267"/>
            <a:ext cx="6987645" cy="1388534"/>
          </a:xfrm>
          <a:prstGeom prst="rect">
            <a:avLst/>
          </a:prstGeo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en-US" dirty="0"/>
          </a:p>
        </p:txBody>
      </p:sp>
      <p:sp>
        <p:nvSpPr>
          <p:cNvPr id="4" name="Date Placeholder 3"/>
          <p:cNvSpPr>
            <a:spLocks noGrp="1"/>
          </p:cNvSpPr>
          <p:nvPr>
            <p:ph type="dt" sz="half" idx="10"/>
          </p:nvPr>
        </p:nvSpPr>
        <p:spPr>
          <a:xfrm>
            <a:off x="9732656" y="5883275"/>
            <a:ext cx="1143000" cy="365125"/>
          </a:xfrm>
          <a:prstGeom prst="rect">
            <a:avLst/>
          </a:prstGeom>
        </p:spPr>
        <p:txBody>
          <a:bodyPr/>
          <a:lstStyle/>
          <a:p>
            <a:fld id="{B61BEF0D-F0BB-DE4B-95CE-6DB70DBA9567}" type="datetimeFigureOut">
              <a:rPr lang="en-US" dirty="0"/>
              <a:pPr/>
              <a:t>2/28/2017</a:t>
            </a:fld>
            <a:endParaRPr lang="en-US" dirty="0"/>
          </a:p>
        </p:txBody>
      </p:sp>
      <p:sp>
        <p:nvSpPr>
          <p:cNvPr id="5" name="Footer Placeholder 4"/>
          <p:cNvSpPr>
            <a:spLocks noGrp="1"/>
          </p:cNvSpPr>
          <p:nvPr>
            <p:ph type="ftr" sz="quarter" idx="11"/>
          </p:nvPr>
        </p:nvSpPr>
        <p:spPr>
          <a:xfrm>
            <a:off x="5332412" y="5883275"/>
            <a:ext cx="4324044"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951856" y="5883275"/>
            <a:ext cx="551167" cy="365125"/>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602199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a:prstGeom prst="rect">
            <a:avLst/>
          </a:prstGeom>
        </p:spPr>
        <p:txBody>
          <a:bodyPr/>
          <a:lstStyle/>
          <a:p>
            <a:r>
              <a:rPr lang="pt-BR" smtClean="0"/>
              <a:t>Clique para editar o título mestre</a:t>
            </a:r>
            <a:endParaRPr lang="en-US" dirty="0"/>
          </a:p>
        </p:txBody>
      </p:sp>
      <p:sp>
        <p:nvSpPr>
          <p:cNvPr id="3" name="Content Placeholder 2"/>
          <p:cNvSpPr>
            <a:spLocks noGrp="1"/>
          </p:cNvSpPr>
          <p:nvPr>
            <p:ph idx="1"/>
          </p:nvPr>
        </p:nvSpPr>
        <p:spPr>
          <a:xfrm>
            <a:off x="1484310" y="2666999"/>
            <a:ext cx="10018713" cy="3124201"/>
          </a:xfrm>
          <a:prstGeom prst="rect">
            <a:avLst/>
          </a:prstGeom>
        </p:spPr>
        <p:txBody>
          <a:bodyPr anchor="ct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a:xfrm>
            <a:off x="9732656" y="5883275"/>
            <a:ext cx="1143000" cy="365125"/>
          </a:xfrm>
          <a:prstGeom prst="rect">
            <a:avLst/>
          </a:prstGeom>
        </p:spPr>
        <p:txBody>
          <a:bodyPr/>
          <a:lstStyle/>
          <a:p>
            <a:fld id="{B61BEF0D-F0BB-DE4B-95CE-6DB70DBA9567}" type="datetimeFigureOut">
              <a:rPr lang="en-US" dirty="0"/>
              <a:pPr/>
              <a:t>2/28/2017</a:t>
            </a:fld>
            <a:endParaRPr lang="en-US" dirty="0"/>
          </a:p>
        </p:txBody>
      </p:sp>
      <p:sp>
        <p:nvSpPr>
          <p:cNvPr id="5" name="Footer Placeholder 4"/>
          <p:cNvSpPr>
            <a:spLocks noGrp="1"/>
          </p:cNvSpPr>
          <p:nvPr>
            <p:ph type="ftr" sz="quarter" idx="11"/>
          </p:nvPr>
        </p:nvSpPr>
        <p:spPr>
          <a:xfrm>
            <a:off x="2572279" y="5883275"/>
            <a:ext cx="7084177"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a:prstGeom prst="rect">
            <a:avLst/>
          </a:prstGeo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48615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obrázek 1" descr="C:\Users\Vendy\AppData\Local\Microsoft\Windows\INetCache\Content.Outlook\TWE1W73H\LogoV2a.jp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2624138"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userDrawn="1"/>
        </p:nvSpPr>
        <p:spPr>
          <a:xfrm>
            <a:off x="2052734" y="1017036"/>
            <a:ext cx="8643257" cy="951723"/>
          </a:xfrm>
          <a:prstGeom prst="rect">
            <a:avLst/>
          </a:prstGeom>
        </p:spPr>
        <p:txBody>
          <a:bodyPr anchor="b"/>
          <a:lstStyle>
            <a:lvl1pPr algn="ctr" rtl="0" eaLnBrk="1" fontAlgn="base" hangingPunct="1">
              <a:lnSpc>
                <a:spcPct val="90000"/>
              </a:lnSpc>
              <a:spcBef>
                <a:spcPct val="0"/>
              </a:spcBef>
              <a:spcAft>
                <a:spcPct val="0"/>
              </a:spcAft>
              <a:defRPr sz="60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a:lstStyle>
          <a:p>
            <a:endParaRPr lang="en-GB" dirty="0"/>
          </a:p>
        </p:txBody>
      </p:sp>
      <p:sp>
        <p:nvSpPr>
          <p:cNvPr id="10" name="Subtitle 2"/>
          <p:cNvSpPr txBox="1">
            <a:spLocks/>
          </p:cNvSpPr>
          <p:nvPr userDrawn="1"/>
        </p:nvSpPr>
        <p:spPr>
          <a:xfrm>
            <a:off x="1551992" y="2696546"/>
            <a:ext cx="9144000" cy="2523931"/>
          </a:xfrm>
          <a:prstGeom prst="rect">
            <a:avLst/>
          </a:prstGeom>
        </p:spPr>
        <p:txBody>
          <a:bodyPr/>
          <a:lstStyle>
            <a:lvl1pPr marL="0" indent="0" algn="ctr" rtl="0" eaLnBrk="1" fontAlgn="base" hangingPunct="1">
              <a:lnSpc>
                <a:spcPct val="90000"/>
              </a:lnSpc>
              <a:spcBef>
                <a:spcPts val="1000"/>
              </a:spcBef>
              <a:spcAft>
                <a:spcPct val="0"/>
              </a:spcAft>
              <a:buFont typeface="Arial" panose="020B0604020202020204" pitchFamily="34" charset="0"/>
              <a:buNone/>
              <a:defRPr sz="2400" kern="1200">
                <a:solidFill>
                  <a:schemeClr val="tx1"/>
                </a:solidFill>
                <a:latin typeface="+mn-lt"/>
                <a:ea typeface="+mn-ea"/>
                <a:cs typeface="+mn-cs"/>
              </a:defRPr>
            </a:lvl1pPr>
            <a:lvl2pPr marL="457200" indent="0" algn="ctr" rtl="0" eaLnBrk="1" fontAlgn="base" hangingPunct="1">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rtl="0" eaLnBrk="1" fontAlgn="base" hangingPunct="1">
              <a:lnSpc>
                <a:spcPct val="90000"/>
              </a:lnSpc>
              <a:spcBef>
                <a:spcPts val="500"/>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eaLnBrk="1" fontAlgn="base" hangingPunct="1">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pic>
        <p:nvPicPr>
          <p:cNvPr id="11" name="obrázek 2" descr="C:\Users\Vendy\AppData\Local\Microsoft\Windows\INetCache\Content.Outlook\TWE1W73H\Partners.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27560" y="5803640"/>
            <a:ext cx="9936880" cy="105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ek 1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911848" y="106143"/>
            <a:ext cx="2223655" cy="481688"/>
          </a:xfrm>
          <a:prstGeom prst="rect">
            <a:avLst/>
          </a:prstGeom>
        </p:spPr>
      </p:pic>
      <p:pic>
        <p:nvPicPr>
          <p:cNvPr id="2" name="Picture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296171" y="6330819"/>
            <a:ext cx="1398489" cy="475487"/>
          </a:xfrm>
          <a:prstGeom prst="rect">
            <a:avLst/>
          </a:prstGeom>
        </p:spPr>
      </p:pic>
    </p:spTree>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Lst>
  <p:hf sldNum="0" hdr="0" ftr="0" dt="0"/>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ItvRiuAwmq4"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idx="4294967295"/>
          </p:nvPr>
        </p:nvSpPr>
        <p:spPr>
          <a:xfrm>
            <a:off x="1049694" y="2488164"/>
            <a:ext cx="10515600" cy="962900"/>
          </a:xfrm>
          <a:prstGeom prst="rect">
            <a:avLst/>
          </a:prstGeom>
        </p:spPr>
        <p:txBody>
          <a:bodyPr/>
          <a:lstStyle/>
          <a:p>
            <a:pPr algn="ctr"/>
            <a:endParaRPr lang="cs-CZ" b="1" dirty="0">
              <a:latin typeface="Century Gothic" panose="020B0502020202020204" pitchFamily="34" charset="0"/>
            </a:endParaRPr>
          </a:p>
        </p:txBody>
      </p:sp>
    </p:spTree>
    <p:extLst>
      <p:ext uri="{BB962C8B-B14F-4D97-AF65-F5344CB8AC3E}">
        <p14:creationId xmlns:p14="http://schemas.microsoft.com/office/powerpoint/2010/main" val="3982882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40380" y="-45720"/>
            <a:ext cx="13578840" cy="1577339"/>
          </a:xfrm>
        </p:spPr>
        <p:txBody>
          <a:bodyPr>
            <a:normAutofit fontScale="90000"/>
          </a:bodyPr>
          <a:lstStyle/>
          <a:p>
            <a:r>
              <a:rPr lang="en-US" dirty="0"/>
              <a:t>Introduction to HRM</a:t>
            </a:r>
            <a:br>
              <a:rPr lang="en-US" dirty="0"/>
            </a:br>
            <a:r>
              <a:rPr lang="en-US" dirty="0" smtClean="0"/>
              <a:t>                                               </a:t>
            </a:r>
            <a:r>
              <a:rPr lang="en-US" b="1" dirty="0">
                <a:effectLst>
                  <a:outerShdw blurRad="38100" dist="38100" dir="2700000" algn="tl">
                    <a:srgbClr val="000000">
                      <a:alpha val="43137"/>
                    </a:srgbClr>
                  </a:outerShdw>
                </a:effectLst>
              </a:rPr>
              <a:t>Concept of Corporate Social Responsibility </a:t>
            </a:r>
          </a:p>
        </p:txBody>
      </p:sp>
      <p:sp>
        <p:nvSpPr>
          <p:cNvPr id="3" name="Espaço Reservado para Conteúdo 2"/>
          <p:cNvSpPr>
            <a:spLocks noGrp="1"/>
          </p:cNvSpPr>
          <p:nvPr>
            <p:ph idx="1"/>
          </p:nvPr>
        </p:nvSpPr>
        <p:spPr>
          <a:xfrm>
            <a:off x="1325880" y="1577339"/>
            <a:ext cx="10652760" cy="5052062"/>
          </a:xfrm>
        </p:spPr>
        <p:txBody>
          <a:bodyPr>
            <a:normAutofit/>
          </a:bodyPr>
          <a:lstStyle/>
          <a:p>
            <a:pPr marL="0" indent="0">
              <a:buNone/>
            </a:pPr>
            <a:r>
              <a:rPr lang="en-US" sz="2800" b="1" dirty="0"/>
              <a:t>Developing a CSR </a:t>
            </a:r>
            <a:r>
              <a:rPr lang="en-US" sz="2800" b="1" dirty="0" smtClean="0"/>
              <a:t>strategy</a:t>
            </a:r>
          </a:p>
          <a:p>
            <a:r>
              <a:rPr lang="en-US" sz="2800" dirty="0"/>
              <a:t>Draw up the strategy and make the case for it to top management and the stakeholders to obtain their approval</a:t>
            </a:r>
            <a:r>
              <a:rPr lang="en-US" sz="2800" dirty="0" smtClean="0"/>
              <a:t>.</a:t>
            </a:r>
            <a:endParaRPr lang="cs-CZ" sz="2800" dirty="0" smtClean="0"/>
          </a:p>
          <a:p>
            <a:endParaRPr lang="en-US" sz="2800" dirty="0"/>
          </a:p>
          <a:p>
            <a:r>
              <a:rPr lang="en-US" sz="2800" dirty="0"/>
              <a:t>Communicate information on the strategy, comprehensively and regularly</a:t>
            </a:r>
            <a:r>
              <a:rPr lang="en-US" sz="2800" dirty="0" smtClean="0"/>
              <a:t>.</a:t>
            </a:r>
            <a:endParaRPr lang="cs-CZ" sz="2800" dirty="0" smtClean="0"/>
          </a:p>
          <a:p>
            <a:endParaRPr lang="en-US" sz="2800" dirty="0"/>
          </a:p>
          <a:p>
            <a:r>
              <a:rPr lang="en-US" sz="2800" dirty="0"/>
              <a:t>Provide training to employees on the skills they need to use in implementing the CSR strategy.</a:t>
            </a:r>
          </a:p>
          <a:p>
            <a:pPr marL="0" indent="0">
              <a:buNone/>
            </a:pPr>
            <a:endParaRPr lang="en-US" sz="2800" dirty="0"/>
          </a:p>
          <a:p>
            <a:pPr marL="0" indent="0">
              <a:buNone/>
            </a:pPr>
            <a:endParaRPr lang="en-US" sz="2800" dirty="0"/>
          </a:p>
          <a:p>
            <a:endParaRPr lang="en-US" sz="2800" dirty="0"/>
          </a:p>
        </p:txBody>
      </p:sp>
    </p:spTree>
    <p:extLst>
      <p:ext uri="{BB962C8B-B14F-4D97-AF65-F5344CB8AC3E}">
        <p14:creationId xmlns:p14="http://schemas.microsoft.com/office/powerpoint/2010/main" val="1428158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n-US" dirty="0"/>
              <a:t>Strategic Resourcing and Workforce Planning</a:t>
            </a:r>
          </a:p>
        </p:txBody>
      </p:sp>
    </p:spTree>
    <p:extLst>
      <p:ext uri="{BB962C8B-B14F-4D97-AF65-F5344CB8AC3E}">
        <p14:creationId xmlns:p14="http://schemas.microsoft.com/office/powerpoint/2010/main" val="2790274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10135" y="986117"/>
            <a:ext cx="10858500" cy="5468920"/>
          </a:xfrm>
        </p:spPr>
        <p:txBody>
          <a:bodyPr>
            <a:normAutofit/>
          </a:bodyPr>
          <a:lstStyle/>
          <a:p>
            <a:pPr marL="0" indent="0" algn="just">
              <a:buNone/>
            </a:pPr>
            <a:r>
              <a:rPr lang="en-US" sz="2000" dirty="0" smtClean="0"/>
              <a:t>The </a:t>
            </a:r>
            <a:r>
              <a:rPr lang="en-US" sz="2000" dirty="0"/>
              <a:t>integration of business and resourcing strategies is based on an understanding of the direction in which the organization is going and the determination of</a:t>
            </a:r>
            <a:r>
              <a:rPr lang="en-US" sz="2000" dirty="0" smtClean="0"/>
              <a:t>:</a:t>
            </a:r>
            <a:endParaRPr lang="cs-CZ" sz="2000" dirty="0" smtClean="0"/>
          </a:p>
          <a:p>
            <a:pPr algn="just"/>
            <a:r>
              <a:rPr lang="en-US" sz="2000" dirty="0" smtClean="0"/>
              <a:t>The </a:t>
            </a:r>
            <a:r>
              <a:rPr lang="en-US" sz="2000" dirty="0"/>
              <a:t>numbers of people required to meet business needs</a:t>
            </a:r>
            <a:r>
              <a:rPr lang="en-US" sz="2000" dirty="0" smtClean="0"/>
              <a:t>;</a:t>
            </a:r>
            <a:endParaRPr lang="cs-CZ" sz="2000" dirty="0" smtClean="0"/>
          </a:p>
          <a:p>
            <a:pPr algn="just"/>
            <a:endParaRPr lang="en-US" sz="2000" dirty="0"/>
          </a:p>
          <a:p>
            <a:pPr algn="just"/>
            <a:r>
              <a:rPr lang="en-US" sz="2000" dirty="0" smtClean="0"/>
              <a:t>The </a:t>
            </a:r>
            <a:r>
              <a:rPr lang="en-US" sz="2000" dirty="0"/>
              <a:t>skills and </a:t>
            </a:r>
            <a:r>
              <a:rPr lang="en-US" sz="2000" dirty="0" err="1"/>
              <a:t>behaviour</a:t>
            </a:r>
            <a:r>
              <a:rPr lang="en-US" sz="2000" dirty="0"/>
              <a:t> required to support the achievement of business strategies</a:t>
            </a:r>
            <a:r>
              <a:rPr lang="en-US" sz="2000" dirty="0" smtClean="0"/>
              <a:t>;</a:t>
            </a:r>
            <a:endParaRPr lang="cs-CZ" sz="2000" dirty="0" smtClean="0"/>
          </a:p>
          <a:p>
            <a:pPr algn="just"/>
            <a:endParaRPr lang="en-US" sz="2000" dirty="0"/>
          </a:p>
          <a:p>
            <a:pPr algn="just"/>
            <a:r>
              <a:rPr lang="en-US" sz="2000" dirty="0" smtClean="0"/>
              <a:t>The </a:t>
            </a:r>
            <a:r>
              <a:rPr lang="en-US" sz="2000" dirty="0"/>
              <a:t>impact of organizational restructuring as a result of rationalization, decentralization, delayering, acquisitions, mergers, product or market development, or the introduction of new technology – for example, cellular manufacturing</a:t>
            </a:r>
            <a:r>
              <a:rPr lang="en-US" sz="2000" dirty="0" smtClean="0"/>
              <a:t>;</a:t>
            </a:r>
            <a:endParaRPr lang="cs-CZ" sz="2000" dirty="0" smtClean="0"/>
          </a:p>
          <a:p>
            <a:pPr algn="just"/>
            <a:endParaRPr lang="en-US" sz="2000" dirty="0"/>
          </a:p>
          <a:p>
            <a:pPr algn="just"/>
            <a:r>
              <a:rPr lang="en-US" sz="2000" b="1" dirty="0" smtClean="0"/>
              <a:t>Plans </a:t>
            </a:r>
            <a:r>
              <a:rPr lang="en-US" sz="2000" b="1" dirty="0"/>
              <a:t>for changing the culture of the organizatio</a:t>
            </a:r>
            <a:r>
              <a:rPr lang="en-US" sz="2000" dirty="0"/>
              <a:t>n in such areas as ability to deliver,   performance standards, quality, customer service, </a:t>
            </a:r>
            <a:r>
              <a:rPr lang="en-US" sz="2000" dirty="0" err="1"/>
              <a:t>teamworking</a:t>
            </a:r>
            <a:r>
              <a:rPr lang="en-US" sz="2000" dirty="0"/>
              <a:t> and flexibility, which indicate the need for people with different attitudes, beliefs and personal characteristics.</a:t>
            </a:r>
          </a:p>
          <a:p>
            <a:pPr marL="0" indent="0">
              <a:buNone/>
            </a:pPr>
            <a:endParaRPr lang="en-US" sz="2000" dirty="0"/>
          </a:p>
          <a:p>
            <a:pPr marL="0" indent="0">
              <a:buNone/>
            </a:pPr>
            <a:endParaRPr lang="en-US" sz="2000" dirty="0"/>
          </a:p>
          <a:p>
            <a:endParaRPr lang="en-US" sz="2000" dirty="0"/>
          </a:p>
        </p:txBody>
      </p:sp>
    </p:spTree>
    <p:extLst>
      <p:ext uri="{BB962C8B-B14F-4D97-AF65-F5344CB8AC3E}">
        <p14:creationId xmlns:p14="http://schemas.microsoft.com/office/powerpoint/2010/main" val="78884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14400" y="1"/>
            <a:ext cx="12161520" cy="860612"/>
          </a:xfrm>
        </p:spPr>
        <p:txBody>
          <a:bodyPr>
            <a:normAutofit fontScale="90000"/>
          </a:bodyPr>
          <a:lstStyle/>
          <a:p>
            <a:pPr algn="ctr"/>
            <a:r>
              <a:rPr lang="en-US" sz="3200" dirty="0"/>
              <a:t/>
            </a:r>
            <a:br>
              <a:rPr lang="en-US" sz="3200" dirty="0"/>
            </a:br>
            <a:r>
              <a:rPr lang="en-US" sz="3200" dirty="0" smtClean="0"/>
              <a:t>                                 </a:t>
            </a:r>
            <a:r>
              <a:rPr lang="cs-CZ" sz="3200" dirty="0" smtClean="0"/>
              <a:t/>
            </a:r>
            <a:br>
              <a:rPr lang="cs-CZ" sz="3200" dirty="0" smtClean="0"/>
            </a:br>
            <a:r>
              <a:rPr lang="en-US" sz="3200" dirty="0" smtClean="0"/>
              <a:t> </a:t>
            </a:r>
            <a:r>
              <a:rPr lang="en-US" sz="3200" b="1" dirty="0"/>
              <a:t>The components of strategic employee resourcing </a:t>
            </a:r>
            <a:endParaRPr lang="en-US" sz="3200" b="1"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1344706" y="2088776"/>
            <a:ext cx="10652760" cy="3930576"/>
          </a:xfrm>
        </p:spPr>
        <p:txBody>
          <a:bodyPr>
            <a:normAutofit/>
          </a:bodyPr>
          <a:lstStyle/>
          <a:p>
            <a:pPr marL="0" indent="0" algn="just">
              <a:buNone/>
            </a:pPr>
            <a:r>
              <a:rPr lang="en-US" sz="2000" dirty="0" smtClean="0"/>
              <a:t>Within </a:t>
            </a:r>
            <a:r>
              <a:rPr lang="en-US" sz="2000" dirty="0"/>
              <a:t>this framework strategic resourcing includes specific strategies for:</a:t>
            </a:r>
          </a:p>
          <a:p>
            <a:pPr algn="just"/>
            <a:r>
              <a:rPr lang="en-US" sz="2000" dirty="0" smtClean="0"/>
              <a:t> </a:t>
            </a:r>
            <a:r>
              <a:rPr lang="en-US" sz="2000" b="1" dirty="0">
                <a:solidFill>
                  <a:schemeClr val="accent1">
                    <a:lumMod val="75000"/>
                  </a:schemeClr>
                </a:solidFill>
              </a:rPr>
              <a:t>Workforce planning</a:t>
            </a:r>
            <a:r>
              <a:rPr lang="en-US" sz="2000" dirty="0"/>
              <a:t>, alternatively called human resource planning – assessing future business needs and deciding on the numbers and types of people required.</a:t>
            </a:r>
          </a:p>
          <a:p>
            <a:pPr algn="just"/>
            <a:r>
              <a:rPr lang="en-US" sz="2000" b="1" dirty="0" smtClean="0">
                <a:solidFill>
                  <a:schemeClr val="accent1">
                    <a:lumMod val="75000"/>
                  </a:schemeClr>
                </a:solidFill>
              </a:rPr>
              <a:t>Developing </a:t>
            </a:r>
            <a:r>
              <a:rPr lang="en-US" sz="2000" b="1" dirty="0">
                <a:solidFill>
                  <a:schemeClr val="accent1">
                    <a:lumMod val="75000"/>
                  </a:schemeClr>
                </a:solidFill>
              </a:rPr>
              <a:t>the organization’s employee value proposition </a:t>
            </a:r>
            <a:r>
              <a:rPr lang="en-US" sz="2000" dirty="0"/>
              <a:t>and its </a:t>
            </a:r>
            <a:r>
              <a:rPr lang="en-US" sz="2000" b="1" dirty="0">
                <a:solidFill>
                  <a:schemeClr val="accent1">
                    <a:lumMod val="75000"/>
                  </a:schemeClr>
                </a:solidFill>
              </a:rPr>
              <a:t>employer </a:t>
            </a:r>
            <a:r>
              <a:rPr lang="en-US" sz="2000" b="1" dirty="0" smtClean="0">
                <a:solidFill>
                  <a:schemeClr val="accent1">
                    <a:lumMod val="75000"/>
                  </a:schemeClr>
                </a:solidFill>
              </a:rPr>
              <a:t>brand</a:t>
            </a:r>
            <a:r>
              <a:rPr lang="cs-CZ" sz="2000" b="1" dirty="0" smtClean="0">
                <a:solidFill>
                  <a:schemeClr val="accent1">
                    <a:lumMod val="75000"/>
                  </a:schemeClr>
                </a:solidFill>
              </a:rPr>
              <a:t> </a:t>
            </a:r>
          </a:p>
          <a:p>
            <a:pPr algn="just"/>
            <a:endParaRPr lang="cs-CZ" sz="2000" b="1" dirty="0" smtClean="0">
              <a:solidFill>
                <a:schemeClr val="accent1">
                  <a:lumMod val="75000"/>
                </a:schemeClr>
              </a:solidFill>
            </a:endParaRPr>
          </a:p>
          <a:p>
            <a:pPr algn="just"/>
            <a:r>
              <a:rPr lang="en-US" sz="2000" dirty="0" smtClean="0"/>
              <a:t>– </a:t>
            </a:r>
            <a:r>
              <a:rPr lang="en-US" sz="2000" dirty="0"/>
              <a:t>the employee value proposition is what an organization offers that prospective or existing employees would value and which would help to persuade them to join or remain with the business; </a:t>
            </a:r>
            <a:endParaRPr lang="cs-CZ" sz="2000" dirty="0" smtClean="0"/>
          </a:p>
          <a:p>
            <a:pPr algn="just"/>
            <a:r>
              <a:rPr lang="en-US" sz="2000" dirty="0" smtClean="0"/>
              <a:t>employer </a:t>
            </a:r>
            <a:r>
              <a:rPr lang="en-US" sz="2000" dirty="0"/>
              <a:t>brand is the image presented by an organization as a good employer.</a:t>
            </a:r>
          </a:p>
          <a:p>
            <a:pPr marL="0" indent="0">
              <a:buNone/>
            </a:pPr>
            <a:endParaRPr lang="en-US" sz="2000" dirty="0"/>
          </a:p>
          <a:p>
            <a:pPr marL="0" indent="0">
              <a:buNone/>
            </a:pPr>
            <a:endParaRPr lang="en-US" sz="2000" dirty="0"/>
          </a:p>
          <a:p>
            <a:endParaRPr lang="en-US" sz="2000" dirty="0"/>
          </a:p>
        </p:txBody>
      </p:sp>
    </p:spTree>
    <p:extLst>
      <p:ext uri="{BB962C8B-B14F-4D97-AF65-F5344CB8AC3E}">
        <p14:creationId xmlns:p14="http://schemas.microsoft.com/office/powerpoint/2010/main" val="2591788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460" y="609600"/>
            <a:ext cx="11940540" cy="708661"/>
          </a:xfrm>
        </p:spPr>
        <p:txBody>
          <a:bodyPr>
            <a:noAutofit/>
          </a:bodyPr>
          <a:lstStyle/>
          <a:p>
            <a:r>
              <a:rPr lang="en-US" sz="3200" b="1" dirty="0" smtClean="0">
                <a:effectLst>
                  <a:outerShdw blurRad="38100" dist="38100" dir="2700000" algn="tl">
                    <a:srgbClr val="000000">
                      <a:alpha val="43137"/>
                    </a:srgbClr>
                  </a:outerShdw>
                </a:effectLst>
              </a:rPr>
              <a:t>                                  </a:t>
            </a:r>
            <a:r>
              <a:rPr lang="en-US" sz="3200" b="1" dirty="0"/>
              <a:t>Creating an Employer Brand </a:t>
            </a:r>
            <a:endParaRPr lang="en-US" sz="3200" b="1"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1303020" y="708661"/>
            <a:ext cx="10652760" cy="5052062"/>
          </a:xfrm>
        </p:spPr>
        <p:txBody>
          <a:bodyPr>
            <a:normAutofit/>
          </a:bodyPr>
          <a:lstStyle/>
          <a:p>
            <a:r>
              <a:rPr lang="en-US" sz="2800" dirty="0"/>
              <a:t>The employee value proposition can be expressed as an employer brand – the image presented by an organization as a good employer</a:t>
            </a:r>
            <a:r>
              <a:rPr lang="en-US" sz="2800" dirty="0" smtClean="0"/>
              <a:t>.</a:t>
            </a:r>
          </a:p>
          <a:p>
            <a:endParaRPr lang="en-US" sz="2800" b="1" dirty="0"/>
          </a:p>
          <a:p>
            <a:pPr marL="0" indent="0">
              <a:buNone/>
            </a:pPr>
            <a:r>
              <a:rPr lang="en-US" sz="2800" b="1" dirty="0"/>
              <a:t>Creating an employer </a:t>
            </a:r>
            <a:r>
              <a:rPr lang="en-US" sz="2800" b="1" dirty="0" smtClean="0"/>
              <a:t>brand</a:t>
            </a:r>
          </a:p>
          <a:p>
            <a:r>
              <a:rPr lang="en-US" sz="2800" dirty="0" smtClean="0"/>
              <a:t>Analyze </a:t>
            </a:r>
            <a:r>
              <a:rPr lang="en-US" sz="2800" dirty="0"/>
              <a:t>what the best candidates need and want and take this into account in deciding what should be offered and how it should be offered.</a:t>
            </a:r>
            <a:endParaRPr lang="en-US" sz="2800" b="1" dirty="0"/>
          </a:p>
          <a:p>
            <a:endParaRPr lang="en-US" sz="2800" b="1" dirty="0" smtClean="0"/>
          </a:p>
        </p:txBody>
      </p:sp>
    </p:spTree>
    <p:extLst>
      <p:ext uri="{BB962C8B-B14F-4D97-AF65-F5344CB8AC3E}">
        <p14:creationId xmlns:p14="http://schemas.microsoft.com/office/powerpoint/2010/main" val="2614230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39240" y="320042"/>
            <a:ext cx="10652760" cy="6149338"/>
          </a:xfrm>
        </p:spPr>
        <p:txBody>
          <a:bodyPr>
            <a:normAutofit/>
          </a:bodyPr>
          <a:lstStyle/>
          <a:p>
            <a:r>
              <a:rPr lang="en-US" sz="2000" dirty="0"/>
              <a:t>Establish how far the core values of the organization support the creation of an attractive brand and ensure that these are incorporated in the presentation of the brand, as long as they are ‘values in use’ (lived by members of the organization) rather than simply espoused.</a:t>
            </a:r>
          </a:p>
          <a:p>
            <a:endParaRPr lang="en-US" sz="2000" dirty="0" smtClean="0"/>
          </a:p>
          <a:p>
            <a:r>
              <a:rPr lang="en-US" sz="2000" dirty="0" smtClean="0"/>
              <a:t>Define </a:t>
            </a:r>
            <a:r>
              <a:rPr lang="en-US" sz="2000" dirty="0"/>
              <a:t>the features of the brand on the basis of an examination and review of each of the areas that affect people’s perceptions of the organization as ‘a great place to work’ – the way people are treated, the provision of a fair deal, opportunities for growth, work–life balance, leadership, the quality of management, involvement with colleagues and how and why the organization is successful.</a:t>
            </a:r>
          </a:p>
          <a:p>
            <a:endParaRPr lang="en-US" sz="2000" dirty="0" smtClean="0"/>
          </a:p>
          <a:p>
            <a:r>
              <a:rPr lang="en-US" sz="2000" dirty="0" smtClean="0"/>
              <a:t>Benchmark </a:t>
            </a:r>
            <a:r>
              <a:rPr lang="en-US" sz="2000" dirty="0"/>
              <a:t>the approaches of other organizations (the Sunday Times list of the 100 best companies to work for is useful) to obtain ideas about what can be done to enhance the brand.</a:t>
            </a:r>
          </a:p>
          <a:p>
            <a:endParaRPr lang="en-US" sz="2000" b="1" dirty="0" smtClean="0"/>
          </a:p>
        </p:txBody>
      </p:sp>
      <p:sp>
        <p:nvSpPr>
          <p:cNvPr id="4" name="Título 1"/>
          <p:cNvSpPr>
            <a:spLocks noGrp="1"/>
          </p:cNvSpPr>
          <p:nvPr>
            <p:ph type="title"/>
          </p:nvPr>
        </p:nvSpPr>
        <p:spPr>
          <a:xfrm>
            <a:off x="251460" y="430306"/>
            <a:ext cx="11940540" cy="708661"/>
          </a:xfrm>
        </p:spPr>
        <p:txBody>
          <a:bodyPr>
            <a:noAutofit/>
          </a:bodyPr>
          <a:lstStyle/>
          <a:p>
            <a:r>
              <a:rPr lang="en-US" sz="3200" b="1" dirty="0" smtClean="0">
                <a:solidFill>
                  <a:schemeClr val="accent1"/>
                </a:solidFill>
                <a:effectLst>
                  <a:outerShdw blurRad="38100" dist="38100" dir="2700000" algn="tl">
                    <a:srgbClr val="000000">
                      <a:alpha val="43137"/>
                    </a:srgbClr>
                  </a:outerShdw>
                </a:effectLst>
              </a:rPr>
              <a:t>                                  </a:t>
            </a:r>
            <a:r>
              <a:rPr lang="en-US" sz="3200" b="1" dirty="0">
                <a:solidFill>
                  <a:schemeClr val="accent1"/>
                </a:solidFill>
              </a:rPr>
              <a:t>Creating an Employer Brand </a:t>
            </a:r>
            <a:endParaRPr lang="en-US" sz="3200" b="1" dirty="0">
              <a:solidFill>
                <a:schemeClr val="accent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43619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136725" y="708212"/>
            <a:ext cx="10287000" cy="5950324"/>
          </a:xfrm>
        </p:spPr>
        <p:txBody>
          <a:bodyPr>
            <a:normAutofit/>
          </a:bodyPr>
          <a:lstStyle/>
          <a:p>
            <a:r>
              <a:rPr lang="en-US" sz="2000" b="1" dirty="0">
                <a:solidFill>
                  <a:schemeClr val="accent1">
                    <a:lumMod val="75000"/>
                  </a:schemeClr>
                </a:solidFill>
              </a:rPr>
              <a:t>Resourcing plans </a:t>
            </a:r>
            <a:r>
              <a:rPr lang="en-US" sz="2000" dirty="0"/>
              <a:t>– preparing plans for finding people from within the organization and/or for learning and development </a:t>
            </a:r>
            <a:r>
              <a:rPr lang="en-US" sz="2000" dirty="0" err="1"/>
              <a:t>programmes</a:t>
            </a:r>
            <a:r>
              <a:rPr lang="en-US" sz="2000" dirty="0"/>
              <a:t> to help people learn new skills. If needs cannot be satisfied from within the organization, it involves preparing longer-term plans for ensuring that recruitment and selection processes will satisfy them.</a:t>
            </a:r>
          </a:p>
          <a:p>
            <a:endParaRPr lang="en-US" sz="2000" dirty="0" smtClean="0"/>
          </a:p>
          <a:p>
            <a:r>
              <a:rPr lang="en-US" sz="2000" b="1" dirty="0" smtClean="0">
                <a:solidFill>
                  <a:schemeClr val="accent1">
                    <a:lumMod val="75000"/>
                  </a:schemeClr>
                </a:solidFill>
              </a:rPr>
              <a:t>Retention </a:t>
            </a:r>
            <a:r>
              <a:rPr lang="en-US" sz="2000" b="1" dirty="0">
                <a:solidFill>
                  <a:schemeClr val="accent1">
                    <a:lumMod val="75000"/>
                  </a:schemeClr>
                </a:solidFill>
              </a:rPr>
              <a:t>plans </a:t>
            </a:r>
            <a:r>
              <a:rPr lang="en-US" sz="2000" dirty="0"/>
              <a:t>– preparing plans for retaining the people the organization needs.</a:t>
            </a:r>
          </a:p>
          <a:p>
            <a:endParaRPr lang="en-US" sz="2000" dirty="0" smtClean="0"/>
          </a:p>
          <a:p>
            <a:r>
              <a:rPr lang="en-US" sz="2000" dirty="0" smtClean="0"/>
              <a:t> </a:t>
            </a:r>
            <a:r>
              <a:rPr lang="en-US" sz="2000" b="1" dirty="0">
                <a:solidFill>
                  <a:schemeClr val="accent1">
                    <a:lumMod val="75000"/>
                  </a:schemeClr>
                </a:solidFill>
              </a:rPr>
              <a:t>Flexibility plans </a:t>
            </a:r>
            <a:r>
              <a:rPr lang="en-US" sz="2000" dirty="0"/>
              <a:t>– planning for increased flexibility in the use of human resources to enable the organization to make the best use of people and adapt swiftly to changing circumstances.</a:t>
            </a:r>
          </a:p>
          <a:p>
            <a:endParaRPr lang="en-US" sz="2000" dirty="0" smtClean="0"/>
          </a:p>
          <a:p>
            <a:r>
              <a:rPr lang="en-US" sz="2000" b="1" dirty="0" smtClean="0">
                <a:solidFill>
                  <a:schemeClr val="accent1">
                    <a:lumMod val="75000"/>
                  </a:schemeClr>
                </a:solidFill>
              </a:rPr>
              <a:t>Talent </a:t>
            </a:r>
            <a:r>
              <a:rPr lang="en-US" sz="2000" b="1" dirty="0">
                <a:solidFill>
                  <a:schemeClr val="accent1">
                    <a:lumMod val="75000"/>
                  </a:schemeClr>
                </a:solidFill>
              </a:rPr>
              <a:t>management </a:t>
            </a:r>
            <a:r>
              <a:rPr lang="en-US" sz="2000" dirty="0"/>
              <a:t>– ensuring that the organization has the talented people it requires to provide for management succession and meet present and future business needs.</a:t>
            </a:r>
          </a:p>
          <a:p>
            <a:pPr marL="0" indent="0">
              <a:buNone/>
            </a:pPr>
            <a:endParaRPr lang="en-US" sz="2000" dirty="0"/>
          </a:p>
          <a:p>
            <a:pPr marL="0" indent="0">
              <a:buNone/>
            </a:pPr>
            <a:endParaRPr lang="en-US" sz="2000" dirty="0"/>
          </a:p>
          <a:p>
            <a:endParaRPr lang="en-US" sz="2000" dirty="0"/>
          </a:p>
        </p:txBody>
      </p:sp>
    </p:spTree>
    <p:extLst>
      <p:ext uri="{BB962C8B-B14F-4D97-AF65-F5344CB8AC3E}">
        <p14:creationId xmlns:p14="http://schemas.microsoft.com/office/powerpoint/2010/main" val="1753648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362661" y="982980"/>
            <a:ext cx="5829300" cy="800100"/>
          </a:xfrm>
        </p:spPr>
        <p:txBody>
          <a:bodyPr>
            <a:normAutofit/>
          </a:bodyPr>
          <a:lstStyle/>
          <a:p>
            <a:r>
              <a:rPr lang="en-US" sz="3200" b="1" dirty="0">
                <a:solidFill>
                  <a:schemeClr val="accent1">
                    <a:lumMod val="75000"/>
                  </a:schemeClr>
                </a:solidFill>
              </a:rPr>
              <a:t>Workforce planning </a:t>
            </a:r>
            <a:endParaRPr lang="en-US" sz="3200" b="1" dirty="0">
              <a:solidFill>
                <a:schemeClr val="accent1">
                  <a:lumMod val="75000"/>
                </a:schemeClr>
              </a:solidFill>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1211580" y="982980"/>
            <a:ext cx="10652760" cy="5052062"/>
          </a:xfrm>
        </p:spPr>
        <p:txBody>
          <a:bodyPr>
            <a:normAutofit/>
          </a:bodyPr>
          <a:lstStyle/>
          <a:p>
            <a:pPr algn="just"/>
            <a:r>
              <a:rPr lang="en-US" sz="2800" dirty="0"/>
              <a:t>Workforce </a:t>
            </a:r>
            <a:r>
              <a:rPr lang="en-US" sz="2800" dirty="0" smtClean="0"/>
              <a:t>planning</a:t>
            </a:r>
            <a:r>
              <a:rPr lang="cs-CZ" sz="2800" dirty="0" smtClean="0"/>
              <a:t>:</a:t>
            </a:r>
          </a:p>
          <a:p>
            <a:pPr algn="just"/>
            <a:r>
              <a:rPr lang="en-US" sz="2800" dirty="0" smtClean="0"/>
              <a:t>a </a:t>
            </a:r>
            <a:r>
              <a:rPr lang="en-US" sz="2800" dirty="0"/>
              <a:t>core process of human resource management that is shaped by the organizational strategy </a:t>
            </a:r>
            <a:endParaRPr lang="cs-CZ" dirty="0"/>
          </a:p>
          <a:p>
            <a:pPr algn="just"/>
            <a:r>
              <a:rPr lang="en-US" sz="2800" dirty="0" smtClean="0"/>
              <a:t>ensures </a:t>
            </a:r>
            <a:r>
              <a:rPr lang="en-US" sz="2800" b="1" dirty="0">
                <a:solidFill>
                  <a:schemeClr val="accent1">
                    <a:lumMod val="75000"/>
                  </a:schemeClr>
                </a:solidFill>
              </a:rPr>
              <a:t>the right number of people with the right skills, in the right place at the right time to deliver short- and long-term organizational </a:t>
            </a:r>
            <a:r>
              <a:rPr lang="en-US" sz="2800" b="1" dirty="0" smtClean="0">
                <a:solidFill>
                  <a:schemeClr val="accent1">
                    <a:lumMod val="75000"/>
                  </a:schemeClr>
                </a:solidFill>
              </a:rPr>
              <a:t>objectives</a:t>
            </a:r>
            <a:r>
              <a:rPr lang="cs-CZ" sz="2800" b="1" dirty="0" smtClean="0">
                <a:solidFill>
                  <a:schemeClr val="accent1">
                    <a:lumMod val="75000"/>
                  </a:schemeClr>
                </a:solidFill>
              </a:rPr>
              <a:t>.</a:t>
            </a:r>
            <a:endParaRPr lang="en-US" sz="2800" b="1" dirty="0">
              <a:solidFill>
                <a:schemeClr val="accent1">
                  <a:lumMod val="75000"/>
                </a:schemeClr>
              </a:solidFill>
            </a:endParaRPr>
          </a:p>
          <a:p>
            <a:pPr algn="just"/>
            <a:endParaRPr lang="en-US" sz="2800" dirty="0"/>
          </a:p>
          <a:p>
            <a:pPr algn="just"/>
            <a:endParaRPr lang="en-US" sz="2800" dirty="0"/>
          </a:p>
        </p:txBody>
      </p:sp>
    </p:spTree>
    <p:extLst>
      <p:ext uri="{BB962C8B-B14F-4D97-AF65-F5344CB8AC3E}">
        <p14:creationId xmlns:p14="http://schemas.microsoft.com/office/powerpoint/2010/main" val="2652396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27611" y="702832"/>
            <a:ext cx="4754880" cy="411481"/>
          </a:xfrm>
        </p:spPr>
        <p:txBody>
          <a:bodyPr>
            <a:normAutofit fontScale="90000"/>
          </a:bodyPr>
          <a:lstStyle/>
          <a:p>
            <a:r>
              <a:rPr lang="en-US" sz="3200" b="1" dirty="0" smtClean="0">
                <a:solidFill>
                  <a:schemeClr val="accent1">
                    <a:lumMod val="75000"/>
                  </a:schemeClr>
                </a:solidFill>
              </a:rPr>
              <a:t>                                  </a:t>
            </a:r>
            <a:r>
              <a:rPr lang="en-US" sz="3200" b="1" dirty="0">
                <a:solidFill>
                  <a:schemeClr val="accent1">
                    <a:lumMod val="75000"/>
                  </a:schemeClr>
                </a:solidFill>
              </a:rPr>
              <a:t>Competency-based HRM </a:t>
            </a:r>
            <a:endParaRPr lang="en-US" sz="3200" b="1" dirty="0">
              <a:solidFill>
                <a:schemeClr val="accent1">
                  <a:lumMod val="75000"/>
                </a:schemeClr>
              </a:solidFill>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1371600" y="2240279"/>
            <a:ext cx="10652760" cy="5052062"/>
          </a:xfrm>
        </p:spPr>
        <p:txBody>
          <a:bodyPr>
            <a:normAutofit/>
          </a:bodyPr>
          <a:lstStyle/>
          <a:p>
            <a:r>
              <a:rPr lang="en-US" sz="2800" dirty="0"/>
              <a:t>Competency-based </a:t>
            </a:r>
            <a:r>
              <a:rPr lang="en-US" sz="2800" dirty="0" smtClean="0"/>
              <a:t>HRM</a:t>
            </a:r>
            <a:r>
              <a:rPr lang="cs-CZ" sz="2800" dirty="0" smtClean="0"/>
              <a:t>:</a:t>
            </a:r>
          </a:p>
          <a:p>
            <a:pPr marL="0" indent="0">
              <a:buNone/>
            </a:pPr>
            <a:r>
              <a:rPr lang="cs-CZ" sz="2000" b="1" dirty="0" err="1" smtClean="0">
                <a:solidFill>
                  <a:srgbClr val="FF0000"/>
                </a:solidFill>
              </a:rPr>
              <a:t>Please</a:t>
            </a:r>
            <a:r>
              <a:rPr lang="cs-CZ" sz="2000" b="1" dirty="0" smtClean="0">
                <a:solidFill>
                  <a:srgbClr val="FF0000"/>
                </a:solidFill>
              </a:rPr>
              <a:t> </a:t>
            </a:r>
            <a:r>
              <a:rPr lang="cs-CZ" sz="2000" b="1" dirty="0" err="1" smtClean="0">
                <a:solidFill>
                  <a:srgbClr val="FF0000"/>
                </a:solidFill>
              </a:rPr>
              <a:t>watch</a:t>
            </a:r>
            <a:r>
              <a:rPr lang="cs-CZ" sz="2000" b="1" dirty="0">
                <a:solidFill>
                  <a:srgbClr val="FF0000"/>
                </a:solidFill>
              </a:rPr>
              <a:t>: </a:t>
            </a:r>
            <a:r>
              <a:rPr lang="cs-CZ" sz="2000" b="1" dirty="0">
                <a:solidFill>
                  <a:srgbClr val="FF0000"/>
                </a:solidFill>
                <a:hlinkClick r:id="rId2"/>
              </a:rPr>
              <a:t>https://</a:t>
            </a:r>
            <a:r>
              <a:rPr lang="cs-CZ" sz="2000" b="1" dirty="0" smtClean="0">
                <a:solidFill>
                  <a:srgbClr val="FF0000"/>
                </a:solidFill>
                <a:hlinkClick r:id="rId2"/>
              </a:rPr>
              <a:t>www.youtube.com/watch?v=ItvRiuAwmq4</a:t>
            </a:r>
            <a:endParaRPr lang="cs-CZ" sz="2000" b="1" dirty="0" smtClean="0">
              <a:solidFill>
                <a:srgbClr val="FF0000"/>
              </a:solidFill>
            </a:endParaRPr>
          </a:p>
          <a:p>
            <a:pPr marL="0" indent="0">
              <a:buNone/>
            </a:pPr>
            <a:endParaRPr lang="cs-CZ" sz="2000" b="1" dirty="0">
              <a:solidFill>
                <a:srgbClr val="FF0000"/>
              </a:solidFill>
            </a:endParaRPr>
          </a:p>
          <a:p>
            <a:r>
              <a:rPr lang="en-US" sz="2800" b="1" dirty="0" smtClean="0">
                <a:solidFill>
                  <a:schemeClr val="accent1">
                    <a:lumMod val="75000"/>
                  </a:schemeClr>
                </a:solidFill>
              </a:rPr>
              <a:t>using </a:t>
            </a:r>
            <a:r>
              <a:rPr lang="en-US" sz="2800" b="1" dirty="0">
                <a:solidFill>
                  <a:schemeClr val="accent1">
                    <a:lumMod val="75000"/>
                  </a:schemeClr>
                </a:solidFill>
              </a:rPr>
              <a:t>the notion of competency and the results of competency analysis to inform and improve HR processes</a:t>
            </a:r>
            <a:r>
              <a:rPr lang="en-US" sz="2800" dirty="0"/>
              <a:t>, </a:t>
            </a:r>
            <a:endParaRPr lang="cs-CZ" sz="2800" dirty="0" smtClean="0"/>
          </a:p>
          <a:p>
            <a:r>
              <a:rPr lang="en-US" sz="2800" dirty="0" smtClean="0"/>
              <a:t>especially </a:t>
            </a:r>
            <a:r>
              <a:rPr lang="en-US" sz="2800" dirty="0"/>
              <a:t>those concerned with recruitment and selection, learning and development, and performance and reward management.</a:t>
            </a:r>
          </a:p>
          <a:p>
            <a:pPr marL="0" indent="0">
              <a:buNone/>
            </a:pPr>
            <a:endParaRPr lang="en-US" sz="2800" dirty="0"/>
          </a:p>
          <a:p>
            <a:pPr marL="0" indent="0">
              <a:buNone/>
            </a:pPr>
            <a:endParaRPr lang="en-US" sz="2800" dirty="0"/>
          </a:p>
          <a:p>
            <a:endParaRPr lang="en-US" sz="2800" dirty="0"/>
          </a:p>
        </p:txBody>
      </p:sp>
    </p:spTree>
    <p:extLst>
      <p:ext uri="{BB962C8B-B14F-4D97-AF65-F5344CB8AC3E}">
        <p14:creationId xmlns:p14="http://schemas.microsoft.com/office/powerpoint/2010/main" val="42701522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110318" y="666973"/>
            <a:ext cx="4754880" cy="411481"/>
          </a:xfrm>
        </p:spPr>
        <p:txBody>
          <a:bodyPr>
            <a:normAutofit fontScale="90000"/>
          </a:bodyPr>
          <a:lstStyle/>
          <a:p>
            <a:r>
              <a:rPr lang="en-US" sz="3200" dirty="0" smtClean="0"/>
              <a:t>                                  </a:t>
            </a:r>
            <a:r>
              <a:rPr lang="en-US" sz="3200" b="1" dirty="0"/>
              <a:t>Competency-based HRM </a:t>
            </a:r>
            <a:endParaRPr lang="en-US" sz="3200" b="1"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1539240" y="1805938"/>
            <a:ext cx="10652760" cy="5052062"/>
          </a:xfrm>
        </p:spPr>
        <p:txBody>
          <a:bodyPr>
            <a:normAutofit/>
          </a:bodyPr>
          <a:lstStyle/>
          <a:p>
            <a:pPr marL="0" indent="0">
              <a:buNone/>
            </a:pPr>
            <a:r>
              <a:rPr lang="en-US" sz="2800" dirty="0"/>
              <a:t>Uses of </a:t>
            </a:r>
            <a:r>
              <a:rPr lang="en-US" sz="2800" dirty="0" smtClean="0"/>
              <a:t>competencies</a:t>
            </a:r>
          </a:p>
          <a:p>
            <a:pPr marL="0" indent="0">
              <a:buNone/>
            </a:pPr>
            <a:endParaRPr lang="en-US" sz="2800" dirty="0" smtClean="0"/>
          </a:p>
          <a:p>
            <a:r>
              <a:rPr lang="en-US" sz="2800" dirty="0" smtClean="0"/>
              <a:t>Learning </a:t>
            </a:r>
            <a:r>
              <a:rPr lang="en-US" sz="2800" dirty="0"/>
              <a:t>and development: 82 </a:t>
            </a:r>
            <a:r>
              <a:rPr lang="en-US" sz="2800" dirty="0" smtClean="0"/>
              <a:t>%.</a:t>
            </a:r>
            <a:endParaRPr lang="en-US" sz="2800" dirty="0"/>
          </a:p>
          <a:p>
            <a:r>
              <a:rPr lang="en-US" sz="2800" dirty="0" smtClean="0"/>
              <a:t> </a:t>
            </a:r>
            <a:r>
              <a:rPr lang="en-US" sz="2800" dirty="0"/>
              <a:t>Performance management: 76 </a:t>
            </a:r>
            <a:r>
              <a:rPr lang="en-US" sz="2800" dirty="0" smtClean="0"/>
              <a:t>%.</a:t>
            </a:r>
            <a:endParaRPr lang="en-US" sz="2800" dirty="0"/>
          </a:p>
          <a:p>
            <a:r>
              <a:rPr lang="en-US" sz="2800" dirty="0" smtClean="0"/>
              <a:t>Selection</a:t>
            </a:r>
            <a:r>
              <a:rPr lang="en-US" sz="2800" dirty="0"/>
              <a:t>: 85 </a:t>
            </a:r>
            <a:r>
              <a:rPr lang="en-US" sz="2800" dirty="0" smtClean="0"/>
              <a:t>%.</a:t>
            </a:r>
            <a:endParaRPr lang="en-US" sz="2800" dirty="0"/>
          </a:p>
          <a:p>
            <a:r>
              <a:rPr lang="en-US" sz="2800" dirty="0" smtClean="0"/>
              <a:t>Recruitment</a:t>
            </a:r>
            <a:r>
              <a:rPr lang="en-US" sz="2800" dirty="0"/>
              <a:t>: 55 </a:t>
            </a:r>
            <a:r>
              <a:rPr lang="en-US" sz="2800" dirty="0" smtClean="0"/>
              <a:t>%.</a:t>
            </a:r>
            <a:endParaRPr lang="en-US" sz="2800" dirty="0"/>
          </a:p>
          <a:p>
            <a:r>
              <a:rPr lang="en-US" sz="2800" dirty="0" smtClean="0"/>
              <a:t>Reward</a:t>
            </a:r>
            <a:r>
              <a:rPr lang="en-US" sz="2800" dirty="0"/>
              <a:t>: </a:t>
            </a:r>
            <a:r>
              <a:rPr lang="en-US" sz="2800" dirty="0" smtClean="0"/>
              <a:t>30 %</a:t>
            </a:r>
          </a:p>
          <a:p>
            <a:pPr marL="0" indent="0">
              <a:buNone/>
            </a:pPr>
            <a:endParaRPr lang="en-US" sz="2800" dirty="0" smtClean="0"/>
          </a:p>
          <a:p>
            <a:pPr marL="0" indent="0" algn="r">
              <a:buNone/>
            </a:pPr>
            <a:r>
              <a:rPr lang="en-US" sz="2800" i="1" dirty="0" smtClean="0"/>
              <a:t>Source: ARMSTRONG’S HANDBOOK</a:t>
            </a:r>
          </a:p>
          <a:p>
            <a:endParaRPr lang="en-US" sz="2800" dirty="0"/>
          </a:p>
        </p:txBody>
      </p:sp>
    </p:spTree>
    <p:extLst>
      <p:ext uri="{BB962C8B-B14F-4D97-AF65-F5344CB8AC3E}">
        <p14:creationId xmlns:p14="http://schemas.microsoft.com/office/powerpoint/2010/main" val="4154420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n-US" dirty="0"/>
              <a:t>Introduction </a:t>
            </a:r>
            <a:r>
              <a:rPr lang="en-US" dirty="0" smtClean="0"/>
              <a:t>to HR</a:t>
            </a:r>
            <a:r>
              <a:rPr lang="cs-CZ" dirty="0"/>
              <a:t>M</a:t>
            </a:r>
            <a:r>
              <a:rPr lang="en-US" dirty="0" smtClean="0"/>
              <a:t> </a:t>
            </a:r>
            <a:r>
              <a:rPr lang="en-US" dirty="0"/>
              <a:t>topics </a:t>
            </a:r>
          </a:p>
        </p:txBody>
      </p:sp>
      <p:sp>
        <p:nvSpPr>
          <p:cNvPr id="3" name="Subtítulo 2"/>
          <p:cNvSpPr>
            <a:spLocks noGrp="1"/>
          </p:cNvSpPr>
          <p:nvPr>
            <p:ph type="subTitle" idx="1"/>
          </p:nvPr>
        </p:nvSpPr>
        <p:spPr>
          <a:xfrm>
            <a:off x="3424519" y="3996267"/>
            <a:ext cx="8078504" cy="1388534"/>
          </a:xfrm>
        </p:spPr>
        <p:txBody>
          <a:bodyPr/>
          <a:lstStyle/>
          <a:p>
            <a:r>
              <a:rPr lang="en-US" dirty="0"/>
              <a:t>T</a:t>
            </a:r>
            <a:r>
              <a:rPr lang="en-US" dirty="0" smtClean="0"/>
              <a:t>heoretical </a:t>
            </a:r>
            <a:r>
              <a:rPr lang="en-US" dirty="0"/>
              <a:t>background, </a:t>
            </a:r>
            <a:r>
              <a:rPr lang="en-US" dirty="0" smtClean="0"/>
              <a:t>literature-based </a:t>
            </a:r>
            <a:r>
              <a:rPr lang="en-US" dirty="0"/>
              <a:t>with the aspect of SMEs</a:t>
            </a:r>
          </a:p>
          <a:p>
            <a:r>
              <a:rPr lang="en-US" b="1" dirty="0"/>
              <a:t> </a:t>
            </a:r>
          </a:p>
        </p:txBody>
      </p:sp>
    </p:spTree>
    <p:extLst>
      <p:ext uri="{BB962C8B-B14F-4D97-AF65-F5344CB8AC3E}">
        <p14:creationId xmlns:p14="http://schemas.microsoft.com/office/powerpoint/2010/main" val="6641304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617378" y="1105748"/>
            <a:ext cx="8574622" cy="2616199"/>
          </a:xfrm>
        </p:spPr>
        <p:txBody>
          <a:bodyPr/>
          <a:lstStyle/>
          <a:p>
            <a:r>
              <a:rPr lang="en-US" dirty="0"/>
              <a:t>Recruitment and Selection</a:t>
            </a:r>
          </a:p>
        </p:txBody>
      </p:sp>
    </p:spTree>
    <p:extLst>
      <p:ext uri="{BB962C8B-B14F-4D97-AF65-F5344CB8AC3E}">
        <p14:creationId xmlns:p14="http://schemas.microsoft.com/office/powerpoint/2010/main" val="3072762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2987" y="800098"/>
            <a:ext cx="11940540" cy="708661"/>
          </a:xfrm>
        </p:spPr>
        <p:txBody>
          <a:bodyPr>
            <a:noAutofit/>
          </a:bodyPr>
          <a:lstStyle/>
          <a:p>
            <a:r>
              <a:rPr lang="en-US" sz="3200" b="1" dirty="0" smtClean="0">
                <a:solidFill>
                  <a:schemeClr val="accent1">
                    <a:lumMod val="75000"/>
                  </a:schemeClr>
                </a:solidFill>
                <a:effectLst>
                  <a:outerShdw blurRad="38100" dist="38100" dir="2700000" algn="tl">
                    <a:srgbClr val="000000">
                      <a:alpha val="43137"/>
                    </a:srgbClr>
                  </a:outerShdw>
                </a:effectLst>
              </a:rPr>
              <a:t>                                  </a:t>
            </a:r>
            <a:r>
              <a:rPr lang="en-US" sz="3200" b="1" dirty="0">
                <a:solidFill>
                  <a:schemeClr val="accent1">
                    <a:lumMod val="75000"/>
                  </a:schemeClr>
                </a:solidFill>
                <a:effectLst>
                  <a:outerShdw blurRad="38100" dist="38100" dir="2700000" algn="tl">
                    <a:srgbClr val="000000">
                      <a:alpha val="43137"/>
                    </a:srgbClr>
                  </a:outerShdw>
                </a:effectLst>
              </a:rPr>
              <a:t>The recruitment and selection process </a:t>
            </a:r>
          </a:p>
        </p:txBody>
      </p:sp>
      <p:sp>
        <p:nvSpPr>
          <p:cNvPr id="3" name="Espaço Reservado para Conteúdo 2"/>
          <p:cNvSpPr>
            <a:spLocks noGrp="1"/>
          </p:cNvSpPr>
          <p:nvPr>
            <p:ph idx="1"/>
          </p:nvPr>
        </p:nvSpPr>
        <p:spPr>
          <a:xfrm>
            <a:off x="1325880" y="1508759"/>
            <a:ext cx="10652760" cy="5052062"/>
          </a:xfrm>
        </p:spPr>
        <p:txBody>
          <a:bodyPr>
            <a:normAutofit/>
          </a:bodyPr>
          <a:lstStyle/>
          <a:p>
            <a:pPr marL="0" indent="0">
              <a:buNone/>
            </a:pPr>
            <a:r>
              <a:rPr lang="en-US" sz="2800" b="1" dirty="0"/>
              <a:t>Defining requirements</a:t>
            </a:r>
            <a:endParaRPr lang="en-US" sz="2800" b="1" dirty="0" smtClean="0"/>
          </a:p>
          <a:p>
            <a:endParaRPr lang="en-US" sz="2800" dirty="0" smtClean="0"/>
          </a:p>
          <a:p>
            <a:r>
              <a:rPr lang="en-US" sz="2800" dirty="0" smtClean="0"/>
              <a:t>Requirements are set out in the form of role profiles and person specifications. </a:t>
            </a:r>
            <a:endParaRPr lang="cs-CZ" sz="2800" dirty="0" smtClean="0"/>
          </a:p>
          <a:p>
            <a:r>
              <a:rPr lang="en-US" sz="2800" dirty="0" smtClean="0"/>
              <a:t>These </a:t>
            </a:r>
            <a:r>
              <a:rPr lang="en-US" sz="2800" dirty="0" smtClean="0"/>
              <a:t>provide </a:t>
            </a:r>
            <a:r>
              <a:rPr lang="en-US" sz="2800" dirty="0"/>
              <a:t>the information required to post vacancies on the company’s website or the internet, draft advertisements, brief agencies or recruitment consultants and assess candidates by means of interviews and selection tests</a:t>
            </a:r>
          </a:p>
          <a:p>
            <a:pPr marL="0" indent="0">
              <a:buNone/>
            </a:pPr>
            <a:endParaRPr lang="en-US" sz="2800" dirty="0"/>
          </a:p>
          <a:p>
            <a:endParaRPr lang="en-US" sz="2800" dirty="0"/>
          </a:p>
        </p:txBody>
      </p:sp>
    </p:spTree>
    <p:extLst>
      <p:ext uri="{BB962C8B-B14F-4D97-AF65-F5344CB8AC3E}">
        <p14:creationId xmlns:p14="http://schemas.microsoft.com/office/powerpoint/2010/main" val="2003204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792031" y="216946"/>
            <a:ext cx="10584180" cy="5966461"/>
          </a:xfrm>
        </p:spPr>
        <p:txBody>
          <a:bodyPr>
            <a:normAutofit/>
          </a:bodyPr>
          <a:lstStyle/>
          <a:p>
            <a:pPr marL="0" indent="0">
              <a:buNone/>
            </a:pPr>
            <a:endParaRPr lang="cs-CZ" sz="2800" b="1" dirty="0" smtClean="0"/>
          </a:p>
          <a:p>
            <a:pPr marL="0" indent="0">
              <a:buNone/>
            </a:pPr>
            <a:r>
              <a:rPr lang="en-US" sz="2800" b="1" dirty="0" smtClean="0"/>
              <a:t>Attracting </a:t>
            </a:r>
            <a:r>
              <a:rPr lang="en-US" sz="2800" b="1" dirty="0"/>
              <a:t>candidates</a:t>
            </a:r>
          </a:p>
          <a:p>
            <a:pPr marL="0" indent="0">
              <a:buNone/>
            </a:pPr>
            <a:endParaRPr lang="en-US" sz="2800" dirty="0" smtClean="0"/>
          </a:p>
          <a:p>
            <a:pPr marL="0" indent="0">
              <a:buNone/>
            </a:pPr>
            <a:r>
              <a:rPr lang="en-US" sz="2800" dirty="0" smtClean="0"/>
              <a:t>The </a:t>
            </a:r>
            <a:r>
              <a:rPr lang="en-US" sz="2800" dirty="0"/>
              <a:t>following steps are required when planning how to attract candidates:</a:t>
            </a:r>
          </a:p>
          <a:p>
            <a:endParaRPr lang="en-US" sz="2800" dirty="0" smtClean="0"/>
          </a:p>
          <a:p>
            <a:r>
              <a:rPr lang="en-US" sz="2800" dirty="0" smtClean="0"/>
              <a:t>Analyze </a:t>
            </a:r>
            <a:r>
              <a:rPr lang="en-US" sz="2800" dirty="0"/>
              <a:t>recruitment strengths and weaknesses to develop an employee value proposition and employer brand.</a:t>
            </a:r>
          </a:p>
          <a:p>
            <a:endParaRPr lang="en-US" sz="2800" dirty="0" smtClean="0"/>
          </a:p>
          <a:p>
            <a:r>
              <a:rPr lang="en-US" sz="2800" dirty="0" smtClean="0"/>
              <a:t>Analyze </a:t>
            </a:r>
            <a:r>
              <a:rPr lang="en-US" sz="2800" dirty="0"/>
              <a:t>the requirement to establish what sort of person is needed</a:t>
            </a:r>
            <a:r>
              <a:rPr lang="en-US" sz="2800" dirty="0" smtClean="0"/>
              <a:t>.</a:t>
            </a:r>
            <a:endParaRPr lang="en-US" sz="2800" dirty="0" smtClean="0"/>
          </a:p>
          <a:p>
            <a:r>
              <a:rPr lang="en-US" sz="2800" dirty="0" smtClean="0"/>
              <a:t>Identify </a:t>
            </a:r>
            <a:r>
              <a:rPr lang="en-US" sz="2800" dirty="0"/>
              <a:t>potential sources of candidates.</a:t>
            </a:r>
          </a:p>
          <a:p>
            <a:endParaRPr lang="en-US" sz="2800" dirty="0"/>
          </a:p>
        </p:txBody>
      </p:sp>
    </p:spTree>
    <p:extLst>
      <p:ext uri="{BB962C8B-B14F-4D97-AF65-F5344CB8AC3E}">
        <p14:creationId xmlns:p14="http://schemas.microsoft.com/office/powerpoint/2010/main" val="19642397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674595" y="357244"/>
            <a:ext cx="10629900" cy="5943601"/>
          </a:xfrm>
        </p:spPr>
        <p:txBody>
          <a:bodyPr>
            <a:normAutofit/>
          </a:bodyPr>
          <a:lstStyle/>
          <a:p>
            <a:pPr marL="0" indent="0">
              <a:buNone/>
            </a:pPr>
            <a:endParaRPr lang="cs-CZ" sz="2000" b="1" dirty="0" smtClean="0"/>
          </a:p>
          <a:p>
            <a:pPr marL="0" indent="0">
              <a:buNone/>
            </a:pPr>
            <a:r>
              <a:rPr lang="en-US" sz="2000" b="1" dirty="0" smtClean="0"/>
              <a:t>Sifting </a:t>
            </a:r>
            <a:r>
              <a:rPr lang="en-US" sz="2000" b="1" dirty="0"/>
              <a:t>A</a:t>
            </a:r>
            <a:r>
              <a:rPr lang="en-US" sz="2000" b="1" dirty="0" smtClean="0"/>
              <a:t>pplications</a:t>
            </a:r>
          </a:p>
          <a:p>
            <a:pPr marL="0" indent="0" algn="just">
              <a:buNone/>
            </a:pPr>
            <a:endParaRPr lang="en-US" sz="2000" dirty="0"/>
          </a:p>
          <a:p>
            <a:pPr marL="0" indent="0" algn="just">
              <a:buNone/>
            </a:pPr>
            <a:r>
              <a:rPr lang="en-US" sz="2000" dirty="0"/>
              <a:t>Applications are sifted by comparing the information available about them with the </a:t>
            </a:r>
            <a:r>
              <a:rPr lang="en-US" sz="2000" b="1" dirty="0">
                <a:solidFill>
                  <a:srgbClr val="FF0000"/>
                </a:solidFill>
              </a:rPr>
              <a:t>key criteria </a:t>
            </a:r>
            <a:r>
              <a:rPr lang="en-US" sz="2000" dirty="0"/>
              <a:t>in the person specification. </a:t>
            </a:r>
            <a:endParaRPr lang="cs-CZ" sz="2000" dirty="0" smtClean="0"/>
          </a:p>
          <a:p>
            <a:pPr marL="0" indent="0" algn="just">
              <a:buNone/>
            </a:pPr>
            <a:endParaRPr lang="cs-CZ" sz="2000" dirty="0"/>
          </a:p>
          <a:p>
            <a:pPr marL="0" indent="0" algn="just">
              <a:buNone/>
            </a:pPr>
            <a:r>
              <a:rPr lang="en-US" sz="2000" dirty="0" smtClean="0"/>
              <a:t>The </a:t>
            </a:r>
            <a:r>
              <a:rPr lang="en-US" sz="2000" dirty="0"/>
              <a:t>criteria should be </a:t>
            </a:r>
            <a:r>
              <a:rPr lang="en-US" sz="2000" dirty="0" err="1"/>
              <a:t>analysed</a:t>
            </a:r>
            <a:r>
              <a:rPr lang="en-US" sz="2000" dirty="0"/>
              <a:t> with care so that they are fully understood. The criteria can be classified under the following three headings so that they can be applied consistently to guide sifting decisions: </a:t>
            </a:r>
          </a:p>
          <a:p>
            <a:pPr algn="just"/>
            <a:endParaRPr lang="en-US" sz="2000" dirty="0" smtClean="0"/>
          </a:p>
          <a:p>
            <a:pPr algn="just"/>
            <a:r>
              <a:rPr lang="en-US" sz="2000" b="1" dirty="0" smtClean="0">
                <a:solidFill>
                  <a:schemeClr val="accent1">
                    <a:lumMod val="75000"/>
                  </a:schemeClr>
                </a:solidFill>
              </a:rPr>
              <a:t>Essential</a:t>
            </a:r>
            <a:r>
              <a:rPr lang="en-US" sz="2000" dirty="0" smtClean="0"/>
              <a:t> </a:t>
            </a:r>
            <a:r>
              <a:rPr lang="en-US" sz="2000" dirty="0"/>
              <a:t>– applicants will not be considered unless this criterion is satisfied.</a:t>
            </a:r>
          </a:p>
          <a:p>
            <a:pPr algn="just"/>
            <a:r>
              <a:rPr lang="en-US" sz="2000" dirty="0" smtClean="0"/>
              <a:t> </a:t>
            </a:r>
            <a:r>
              <a:rPr lang="en-US" sz="2000" b="1" dirty="0">
                <a:solidFill>
                  <a:schemeClr val="accent1">
                    <a:lumMod val="75000"/>
                  </a:schemeClr>
                </a:solidFill>
              </a:rPr>
              <a:t>Very desirable </a:t>
            </a:r>
            <a:r>
              <a:rPr lang="en-US" sz="2000" dirty="0"/>
              <a:t>– preference will be given to applicants who meet this criterion.</a:t>
            </a:r>
          </a:p>
          <a:p>
            <a:pPr algn="just"/>
            <a:r>
              <a:rPr lang="en-US" sz="2000" b="1" dirty="0" smtClean="0">
                <a:solidFill>
                  <a:schemeClr val="accent1"/>
                </a:solidFill>
              </a:rPr>
              <a:t> </a:t>
            </a:r>
            <a:r>
              <a:rPr lang="en-US" sz="2000" b="1" dirty="0">
                <a:solidFill>
                  <a:schemeClr val="accent1"/>
                </a:solidFill>
              </a:rPr>
              <a:t>Desirable </a:t>
            </a:r>
            <a:r>
              <a:rPr lang="en-US" sz="2000" dirty="0"/>
              <a:t>– applicants who meet this criterion will be given </a:t>
            </a:r>
            <a:r>
              <a:rPr lang="en-US" sz="2000" dirty="0" smtClean="0"/>
              <a:t>favorable </a:t>
            </a:r>
            <a:r>
              <a:rPr lang="en-US" sz="2000" dirty="0"/>
              <a:t>consideration but it is not an essential requirement. However, if a number of applicants meet the first two criteria, satisfying desirable criteria would be a factor in making a choice. </a:t>
            </a:r>
          </a:p>
          <a:p>
            <a:pPr marL="0" indent="0">
              <a:buNone/>
            </a:pPr>
            <a:endParaRPr lang="en-US" sz="2000" dirty="0"/>
          </a:p>
          <a:p>
            <a:endParaRPr lang="en-US" sz="2000" dirty="0"/>
          </a:p>
        </p:txBody>
      </p:sp>
    </p:spTree>
    <p:extLst>
      <p:ext uri="{BB962C8B-B14F-4D97-AF65-F5344CB8AC3E}">
        <p14:creationId xmlns:p14="http://schemas.microsoft.com/office/powerpoint/2010/main" val="3034647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809065" y="932329"/>
            <a:ext cx="10629900" cy="4194139"/>
          </a:xfrm>
        </p:spPr>
        <p:txBody>
          <a:bodyPr>
            <a:normAutofit/>
          </a:bodyPr>
          <a:lstStyle/>
          <a:p>
            <a:pPr marL="0" indent="0">
              <a:buNone/>
            </a:pPr>
            <a:r>
              <a:rPr lang="en-US" sz="2800" b="1" dirty="0" smtClean="0"/>
              <a:t>Interviewing</a:t>
            </a:r>
          </a:p>
          <a:p>
            <a:pPr marL="0" indent="0" algn="just">
              <a:buNone/>
            </a:pPr>
            <a:endParaRPr lang="en-US" sz="2800" dirty="0" smtClean="0"/>
          </a:p>
          <a:p>
            <a:pPr algn="just"/>
            <a:r>
              <a:rPr lang="en-US" sz="2800" dirty="0" smtClean="0"/>
              <a:t>The </a:t>
            </a:r>
            <a:r>
              <a:rPr lang="en-US" sz="2800" dirty="0"/>
              <a:t>interview is the most familiar method of selection. </a:t>
            </a:r>
            <a:endParaRPr lang="en-US" sz="2800" dirty="0" smtClean="0"/>
          </a:p>
          <a:p>
            <a:pPr algn="just"/>
            <a:endParaRPr lang="en-US" sz="2800" dirty="0" smtClean="0"/>
          </a:p>
          <a:p>
            <a:pPr algn="just"/>
            <a:r>
              <a:rPr lang="en-US" sz="2800" dirty="0" smtClean="0"/>
              <a:t>The </a:t>
            </a:r>
            <a:r>
              <a:rPr lang="en-US" sz="2800" dirty="0"/>
              <a:t>aim is to </a:t>
            </a:r>
            <a:r>
              <a:rPr lang="en-US" sz="2800" b="1" dirty="0">
                <a:solidFill>
                  <a:schemeClr val="accent1"/>
                </a:solidFill>
              </a:rPr>
              <a:t>elicit information about candidates </a:t>
            </a:r>
            <a:r>
              <a:rPr lang="en-US" sz="2800" dirty="0"/>
              <a:t>that will enable a prediction to be made about how well they will do the job and thus lead to a selection decision.</a:t>
            </a:r>
          </a:p>
          <a:p>
            <a:endParaRPr lang="en-US" sz="2800" dirty="0"/>
          </a:p>
        </p:txBody>
      </p:sp>
    </p:spTree>
    <p:extLst>
      <p:ext uri="{BB962C8B-B14F-4D97-AF65-F5344CB8AC3E}">
        <p14:creationId xmlns:p14="http://schemas.microsoft.com/office/powerpoint/2010/main" val="34122491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732417" y="887507"/>
            <a:ext cx="10500360" cy="3692115"/>
          </a:xfrm>
        </p:spPr>
        <p:txBody>
          <a:bodyPr>
            <a:normAutofit/>
          </a:bodyPr>
          <a:lstStyle/>
          <a:p>
            <a:pPr marL="0" indent="0">
              <a:buNone/>
            </a:pPr>
            <a:endParaRPr lang="cs-CZ" sz="2000" b="1" dirty="0" smtClean="0"/>
          </a:p>
          <a:p>
            <a:pPr marL="0" indent="0">
              <a:buNone/>
            </a:pPr>
            <a:r>
              <a:rPr lang="en-US" sz="2000" b="1" dirty="0" smtClean="0"/>
              <a:t>The </a:t>
            </a:r>
            <a:r>
              <a:rPr lang="en-US" sz="2000" b="1" dirty="0"/>
              <a:t>advantages </a:t>
            </a:r>
            <a:r>
              <a:rPr lang="en-US" sz="2000" b="1" dirty="0" smtClean="0"/>
              <a:t>of interviews</a:t>
            </a:r>
            <a:endParaRPr lang="en-US" sz="2000" b="1" dirty="0"/>
          </a:p>
          <a:p>
            <a:pPr marL="0" indent="0" algn="just">
              <a:buNone/>
            </a:pPr>
            <a:endParaRPr lang="en-US" sz="2000" dirty="0" smtClean="0"/>
          </a:p>
          <a:p>
            <a:r>
              <a:rPr lang="en-US" sz="2000" dirty="0" smtClean="0"/>
              <a:t> </a:t>
            </a:r>
            <a:r>
              <a:rPr lang="en-US" sz="2000" dirty="0"/>
              <a:t>Enable interviewers to describe the job (a ‘realistic job preview’) and the organization in more detail, providing some indication of the terms of the psychological contract.</a:t>
            </a:r>
          </a:p>
          <a:p>
            <a:r>
              <a:rPr lang="en-US" sz="2000" dirty="0" smtClean="0"/>
              <a:t> </a:t>
            </a:r>
            <a:r>
              <a:rPr lang="en-US" sz="2000" dirty="0"/>
              <a:t>Provide opportunities for candidates to ask questions about the job and to clarify issues concerning training, career prospects, the organization and terms and conditions of employment.</a:t>
            </a:r>
          </a:p>
          <a:p>
            <a:r>
              <a:rPr lang="en-US" sz="2000" dirty="0" smtClean="0"/>
              <a:t> </a:t>
            </a:r>
            <a:r>
              <a:rPr lang="en-US" sz="2000" dirty="0"/>
              <a:t>Enable a face-to-face encounter to take place so that the interviewer can make an assessment of how the candidate would fit into the organization and what he or she would be like to work with.</a:t>
            </a:r>
          </a:p>
          <a:p>
            <a:r>
              <a:rPr lang="en-US" sz="2000" dirty="0" smtClean="0"/>
              <a:t>Give </a:t>
            </a:r>
            <a:r>
              <a:rPr lang="en-US" sz="2000" dirty="0"/>
              <a:t>the candidate the same opportunity to assess the organization, the interviewer and the job. </a:t>
            </a:r>
          </a:p>
          <a:p>
            <a:endParaRPr lang="en-US" sz="2000" dirty="0"/>
          </a:p>
        </p:txBody>
      </p:sp>
    </p:spTree>
    <p:extLst>
      <p:ext uri="{BB962C8B-B14F-4D97-AF65-F5344CB8AC3E}">
        <p14:creationId xmlns:p14="http://schemas.microsoft.com/office/powerpoint/2010/main" val="4277346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691640" y="297180"/>
            <a:ext cx="10500360" cy="6263641"/>
          </a:xfrm>
        </p:spPr>
        <p:txBody>
          <a:bodyPr>
            <a:normAutofit/>
          </a:bodyPr>
          <a:lstStyle/>
          <a:p>
            <a:pPr marL="0" indent="0">
              <a:buNone/>
            </a:pPr>
            <a:r>
              <a:rPr lang="en-US" sz="2800" b="1" dirty="0"/>
              <a:t>The </a:t>
            </a:r>
            <a:r>
              <a:rPr lang="en-US" sz="2800" b="1" dirty="0" smtClean="0"/>
              <a:t>disadvantages of interviews</a:t>
            </a:r>
            <a:endParaRPr lang="en-US" sz="2800" b="1" dirty="0"/>
          </a:p>
          <a:p>
            <a:pPr marL="0" indent="0" algn="just">
              <a:buNone/>
            </a:pPr>
            <a:endParaRPr lang="en-US" sz="2800" dirty="0" smtClean="0"/>
          </a:p>
          <a:p>
            <a:r>
              <a:rPr lang="en-US" sz="2800" dirty="0"/>
              <a:t>Can lack validity as a means of making sound predictions of performance, and lack  reliability in the sense of measuring the same things for different candidates.</a:t>
            </a:r>
          </a:p>
          <a:p>
            <a:endParaRPr lang="en-US" sz="2800" dirty="0"/>
          </a:p>
          <a:p>
            <a:r>
              <a:rPr lang="en-US" sz="2800" dirty="0" smtClean="0"/>
              <a:t>Rely </a:t>
            </a:r>
            <a:r>
              <a:rPr lang="en-US" sz="2800" dirty="0"/>
              <a:t>on the skill of the interviewer – many people are poor at interviewing, although most think that they are good at it. </a:t>
            </a:r>
          </a:p>
          <a:p>
            <a:endParaRPr lang="en-US" sz="2800" dirty="0"/>
          </a:p>
          <a:p>
            <a:r>
              <a:rPr lang="en-US" sz="2800" dirty="0" smtClean="0"/>
              <a:t> </a:t>
            </a:r>
            <a:r>
              <a:rPr lang="en-US" sz="2800" dirty="0"/>
              <a:t>Can lead to biased and subjective judgements by interviewers</a:t>
            </a:r>
            <a:r>
              <a:rPr lang="en-US" sz="2800" dirty="0" smtClean="0"/>
              <a:t>. </a:t>
            </a:r>
            <a:endParaRPr lang="en-US" sz="2800" dirty="0"/>
          </a:p>
          <a:p>
            <a:endParaRPr lang="en-US" sz="2800" dirty="0"/>
          </a:p>
        </p:txBody>
      </p:sp>
    </p:spTree>
    <p:extLst>
      <p:ext uri="{BB962C8B-B14F-4D97-AF65-F5344CB8AC3E}">
        <p14:creationId xmlns:p14="http://schemas.microsoft.com/office/powerpoint/2010/main" val="3152999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548640"/>
            <a:ext cx="10629900" cy="5943601"/>
          </a:xfrm>
        </p:spPr>
        <p:txBody>
          <a:bodyPr>
            <a:normAutofit/>
          </a:bodyPr>
          <a:lstStyle/>
          <a:p>
            <a:pPr marL="0" indent="0">
              <a:buNone/>
            </a:pPr>
            <a:r>
              <a:rPr lang="en-US" sz="3000" b="1" dirty="0"/>
              <a:t>Talent </a:t>
            </a:r>
            <a:r>
              <a:rPr lang="en-US" sz="3000" b="1" dirty="0" smtClean="0"/>
              <a:t>Management</a:t>
            </a:r>
          </a:p>
          <a:p>
            <a:pPr marL="0" indent="0">
              <a:buNone/>
            </a:pPr>
            <a:r>
              <a:rPr lang="en-US" sz="3000" b="1" dirty="0" smtClean="0"/>
              <a:t> Definition</a:t>
            </a:r>
            <a:endParaRPr lang="en-US" sz="3000" b="1" dirty="0"/>
          </a:p>
          <a:p>
            <a:pPr marL="0" indent="0" algn="just">
              <a:buNone/>
            </a:pPr>
            <a:r>
              <a:rPr lang="en-US" sz="2800" dirty="0"/>
              <a:t>Talent management is the process of ensuring that the organization has the talented people it needs to attain its business goals. It involves the strategic management of the flow of talent through an organization by creating and maintaining a talent pipeline</a:t>
            </a:r>
          </a:p>
          <a:p>
            <a:endParaRPr lang="en-US" sz="2800" dirty="0"/>
          </a:p>
        </p:txBody>
      </p:sp>
    </p:spTree>
    <p:extLst>
      <p:ext uri="{BB962C8B-B14F-4D97-AF65-F5344CB8AC3E}">
        <p14:creationId xmlns:p14="http://schemas.microsoft.com/office/powerpoint/2010/main" val="23528326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548640"/>
            <a:ext cx="10629900" cy="5943601"/>
          </a:xfrm>
        </p:spPr>
        <p:txBody>
          <a:bodyPr>
            <a:normAutofit/>
          </a:bodyPr>
          <a:lstStyle/>
          <a:p>
            <a:pPr marL="0" indent="0">
              <a:buNone/>
            </a:pPr>
            <a:r>
              <a:rPr lang="en-US" sz="3200" b="1" dirty="0" smtClean="0"/>
              <a:t>Process </a:t>
            </a:r>
            <a:r>
              <a:rPr lang="en-US" sz="3200" b="1" dirty="0"/>
              <a:t>of </a:t>
            </a:r>
            <a:r>
              <a:rPr lang="en-US" sz="3200" b="1" dirty="0" smtClean="0"/>
              <a:t>TM</a:t>
            </a:r>
          </a:p>
          <a:p>
            <a:endParaRPr lang="en-US" sz="2800" dirty="0" smtClean="0"/>
          </a:p>
          <a:p>
            <a:r>
              <a:rPr lang="en-US" sz="2800" dirty="0" smtClean="0"/>
              <a:t>Talent </a:t>
            </a:r>
            <a:r>
              <a:rPr lang="en-US" sz="2800" dirty="0"/>
              <a:t>management starts with the business strategy and what it signifies in terms of the future demand for talented people. Ultimately, the aim is to develop and maintain a pool of talented people through the talent pipeline, which consists of the processes of resourcing, career planning and talent </a:t>
            </a:r>
          </a:p>
          <a:p>
            <a:pPr marL="0" indent="0">
              <a:buNone/>
            </a:pPr>
            <a:endParaRPr lang="en-US" sz="2800" dirty="0" smtClean="0"/>
          </a:p>
          <a:p>
            <a:pPr marL="0" indent="0">
              <a:buNone/>
            </a:pPr>
            <a:r>
              <a:rPr lang="en-US" sz="2800" dirty="0" smtClean="0"/>
              <a:t>Its </a:t>
            </a:r>
            <a:r>
              <a:rPr lang="en-US" sz="2800" dirty="0"/>
              <a:t>elements are talent planning, resourcing strategies, retention </a:t>
            </a:r>
            <a:r>
              <a:rPr lang="en-US" sz="2800" dirty="0" err="1"/>
              <a:t>programmes</a:t>
            </a:r>
            <a:r>
              <a:rPr lang="en-US" sz="2800" dirty="0"/>
              <a:t>, talent development, career management and management succession planning.</a:t>
            </a:r>
          </a:p>
          <a:p>
            <a:endParaRPr lang="en-US" sz="2800" dirty="0"/>
          </a:p>
        </p:txBody>
      </p:sp>
    </p:spTree>
    <p:extLst>
      <p:ext uri="{BB962C8B-B14F-4D97-AF65-F5344CB8AC3E}">
        <p14:creationId xmlns:p14="http://schemas.microsoft.com/office/powerpoint/2010/main" val="21381815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548640"/>
            <a:ext cx="10629900" cy="5943601"/>
          </a:xfrm>
        </p:spPr>
        <p:txBody>
          <a:bodyPr>
            <a:normAutofit/>
          </a:bodyPr>
          <a:lstStyle/>
          <a:p>
            <a:pPr marL="0" indent="0">
              <a:buNone/>
            </a:pPr>
            <a:r>
              <a:rPr lang="en-US" sz="2000" b="1" dirty="0"/>
              <a:t>C</a:t>
            </a:r>
            <a:r>
              <a:rPr lang="en-US" sz="2000" b="1" dirty="0" smtClean="0"/>
              <a:t>areer </a:t>
            </a:r>
            <a:r>
              <a:rPr lang="en-US" sz="2000" b="1" dirty="0"/>
              <a:t>M</a:t>
            </a:r>
            <a:r>
              <a:rPr lang="en-US" sz="2000" b="1" dirty="0" smtClean="0"/>
              <a:t>anagement</a:t>
            </a:r>
          </a:p>
          <a:p>
            <a:pPr marL="0" indent="0">
              <a:buNone/>
            </a:pPr>
            <a:endParaRPr lang="en-US" sz="2000" dirty="0" smtClean="0"/>
          </a:p>
          <a:p>
            <a:pPr marL="0" indent="0" algn="just">
              <a:buNone/>
            </a:pPr>
            <a:r>
              <a:rPr lang="en-US" sz="2000" dirty="0" smtClean="0"/>
              <a:t>The routes people can take to advance their careers within an organization. </a:t>
            </a:r>
            <a:endParaRPr lang="cs-CZ" sz="2000" dirty="0" smtClean="0"/>
          </a:p>
          <a:p>
            <a:pPr marL="0" indent="0" algn="just">
              <a:buNone/>
            </a:pPr>
            <a:endParaRPr lang="cs-CZ" sz="2000" dirty="0"/>
          </a:p>
          <a:p>
            <a:pPr marL="0" indent="0" algn="just">
              <a:buNone/>
            </a:pPr>
            <a:r>
              <a:rPr lang="en-US" sz="2000" dirty="0" smtClean="0"/>
              <a:t>It </a:t>
            </a:r>
            <a:r>
              <a:rPr lang="en-US" sz="2000" dirty="0" smtClean="0"/>
              <a:t>uses all the information provided by the organization’s assessments of requirements, the assessments of performance and potential and management succession plans, and translates it into the form of individual career development </a:t>
            </a:r>
            <a:r>
              <a:rPr lang="en-US" sz="2000" dirty="0" err="1" smtClean="0"/>
              <a:t>programmes</a:t>
            </a:r>
            <a:r>
              <a:rPr lang="en-US" sz="2000" dirty="0" smtClean="0"/>
              <a:t> and general arrangements for management development, career counselling and mentoring.</a:t>
            </a:r>
          </a:p>
          <a:p>
            <a:endParaRPr lang="en-US" sz="2000" dirty="0"/>
          </a:p>
        </p:txBody>
      </p:sp>
    </p:spTree>
    <p:extLst>
      <p:ext uri="{BB962C8B-B14F-4D97-AF65-F5344CB8AC3E}">
        <p14:creationId xmlns:p14="http://schemas.microsoft.com/office/powerpoint/2010/main" val="2674567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331707" y="1048870"/>
            <a:ext cx="11323319" cy="6176235"/>
          </a:xfrm>
        </p:spPr>
        <p:txBody>
          <a:bodyPr>
            <a:normAutofit/>
          </a:bodyPr>
          <a:lstStyle/>
          <a:p>
            <a:pPr marL="0" indent="0">
              <a:buNone/>
            </a:pPr>
            <a:r>
              <a:rPr lang="en-US" sz="1800" b="1" dirty="0" smtClean="0"/>
              <a:t>Introduction to HRM</a:t>
            </a:r>
          </a:p>
          <a:p>
            <a:r>
              <a:rPr lang="en-US" sz="1800" dirty="0" smtClean="0"/>
              <a:t>The essence of HRM</a:t>
            </a:r>
          </a:p>
          <a:p>
            <a:r>
              <a:rPr lang="en-US" sz="1800" dirty="0" smtClean="0"/>
              <a:t>The international HRM framework</a:t>
            </a:r>
          </a:p>
          <a:p>
            <a:r>
              <a:rPr lang="en-US" sz="1800" dirty="0" smtClean="0"/>
              <a:t>HRM and Performance</a:t>
            </a:r>
          </a:p>
          <a:p>
            <a:r>
              <a:rPr lang="en-US" sz="1800" dirty="0" smtClean="0"/>
              <a:t>Concept of Corporate Social Responsibility</a:t>
            </a:r>
          </a:p>
          <a:p>
            <a:endParaRPr lang="en-US" sz="1800" dirty="0"/>
          </a:p>
          <a:p>
            <a:pPr marL="0" indent="0">
              <a:buNone/>
            </a:pPr>
            <a:r>
              <a:rPr lang="en-US" sz="1800" b="1" dirty="0" smtClean="0"/>
              <a:t>Strategic Resourcing and Workforce Planning</a:t>
            </a:r>
          </a:p>
          <a:p>
            <a:r>
              <a:rPr lang="en-US" sz="1800" dirty="0" smtClean="0"/>
              <a:t>The objective of strategic resourcing and strategic HRM approach</a:t>
            </a:r>
          </a:p>
          <a:p>
            <a:r>
              <a:rPr lang="en-US" sz="1800" dirty="0" smtClean="0"/>
              <a:t>The components of strategic employee resourcing</a:t>
            </a:r>
          </a:p>
          <a:p>
            <a:r>
              <a:rPr lang="en-US" sz="1800" dirty="0" smtClean="0"/>
              <a:t>Workforce planning</a:t>
            </a:r>
          </a:p>
          <a:p>
            <a:r>
              <a:rPr lang="en-US" sz="1800" dirty="0" smtClean="0"/>
              <a:t>Competency-based HRM</a:t>
            </a:r>
          </a:p>
          <a:p>
            <a:endParaRPr lang="en-US" sz="1800" dirty="0"/>
          </a:p>
          <a:p>
            <a:pPr marL="0" indent="0">
              <a:buNone/>
            </a:pPr>
            <a:endParaRPr lang="en-US" sz="1800" dirty="0" smtClean="0"/>
          </a:p>
          <a:p>
            <a:endParaRPr lang="en-US" sz="1800" dirty="0" smtClean="0"/>
          </a:p>
          <a:p>
            <a:endParaRPr lang="en-US" sz="1800" dirty="0"/>
          </a:p>
        </p:txBody>
      </p:sp>
    </p:spTree>
    <p:extLst>
      <p:ext uri="{BB962C8B-B14F-4D97-AF65-F5344CB8AC3E}">
        <p14:creationId xmlns:p14="http://schemas.microsoft.com/office/powerpoint/2010/main" val="3905305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91714" y="564777"/>
            <a:ext cx="10629900" cy="4084769"/>
          </a:xfrm>
        </p:spPr>
        <p:txBody>
          <a:bodyPr>
            <a:normAutofit/>
          </a:bodyPr>
          <a:lstStyle/>
          <a:p>
            <a:pPr marL="0" indent="0">
              <a:buNone/>
            </a:pPr>
            <a:r>
              <a:rPr lang="en-US" sz="2000" b="1" dirty="0"/>
              <a:t>C</a:t>
            </a:r>
            <a:r>
              <a:rPr lang="en-US" sz="2000" b="1" dirty="0" smtClean="0"/>
              <a:t>areer </a:t>
            </a:r>
            <a:r>
              <a:rPr lang="en-US" sz="2000" b="1" dirty="0"/>
              <a:t>M</a:t>
            </a:r>
            <a:r>
              <a:rPr lang="en-US" sz="2000" b="1" dirty="0" smtClean="0"/>
              <a:t>anagement</a:t>
            </a:r>
          </a:p>
          <a:p>
            <a:pPr marL="0" indent="0">
              <a:buNone/>
            </a:pPr>
            <a:endParaRPr lang="en-US" sz="2000" dirty="0" smtClean="0"/>
          </a:p>
          <a:p>
            <a:pPr marL="0" indent="0" algn="just">
              <a:buNone/>
            </a:pPr>
            <a:r>
              <a:rPr lang="en-US" sz="2000" dirty="0"/>
              <a:t>There are a number of factors that discourage SMEs from participating in skills development: </a:t>
            </a:r>
            <a:endParaRPr lang="cs-CZ" sz="2000" dirty="0" smtClean="0"/>
          </a:p>
          <a:p>
            <a:pPr marL="0" indent="0" algn="just">
              <a:buNone/>
            </a:pPr>
            <a:r>
              <a:rPr lang="en-US" sz="2000" dirty="0" smtClean="0"/>
              <a:t>lack </a:t>
            </a:r>
            <a:r>
              <a:rPr lang="en-US" sz="2000" dirty="0"/>
              <a:t>of financial resources, </a:t>
            </a:r>
            <a:endParaRPr lang="cs-CZ" sz="2000" dirty="0" smtClean="0"/>
          </a:p>
          <a:p>
            <a:pPr marL="0" indent="0" algn="just">
              <a:buNone/>
            </a:pPr>
            <a:r>
              <a:rPr lang="en-US" sz="2000" dirty="0" smtClean="0"/>
              <a:t>fear </a:t>
            </a:r>
            <a:r>
              <a:rPr lang="en-US" sz="2000" dirty="0"/>
              <a:t>of seeing their employees leave after the training is over, </a:t>
            </a:r>
            <a:endParaRPr lang="cs-CZ" sz="2000" dirty="0" smtClean="0"/>
          </a:p>
          <a:p>
            <a:pPr marL="0" indent="0" algn="just">
              <a:buNone/>
            </a:pPr>
            <a:r>
              <a:rPr lang="en-US" sz="2000" dirty="0" smtClean="0"/>
              <a:t>lack </a:t>
            </a:r>
            <a:r>
              <a:rPr lang="en-US" sz="2000" dirty="0"/>
              <a:t>of time, </a:t>
            </a:r>
            <a:endParaRPr lang="cs-CZ" sz="2000" dirty="0" smtClean="0"/>
          </a:p>
          <a:p>
            <a:pPr marL="0" indent="0" algn="just">
              <a:buNone/>
            </a:pPr>
            <a:r>
              <a:rPr lang="en-US" sz="2000" dirty="0" smtClean="0"/>
              <a:t>lack </a:t>
            </a:r>
            <a:r>
              <a:rPr lang="en-US" sz="2000" dirty="0"/>
              <a:t>of knowledge of training opportunities, </a:t>
            </a:r>
            <a:endParaRPr lang="cs-CZ" sz="2000" dirty="0" smtClean="0"/>
          </a:p>
          <a:p>
            <a:pPr marL="0" indent="0" algn="just">
              <a:buNone/>
            </a:pPr>
            <a:r>
              <a:rPr lang="en-US" sz="2000" dirty="0" err="1" smtClean="0"/>
              <a:t>scepticism</a:t>
            </a:r>
            <a:r>
              <a:rPr lang="en-US" sz="2000" dirty="0" smtClean="0"/>
              <a:t> </a:t>
            </a:r>
            <a:r>
              <a:rPr lang="en-US" sz="2000" dirty="0"/>
              <a:t>about the positive effects of training, </a:t>
            </a:r>
            <a:endParaRPr lang="cs-CZ" sz="2000" dirty="0" smtClean="0"/>
          </a:p>
          <a:p>
            <a:pPr marL="0" indent="0" algn="just">
              <a:buNone/>
            </a:pPr>
            <a:r>
              <a:rPr lang="en-US" sz="2000" dirty="0" smtClean="0"/>
              <a:t>lack </a:t>
            </a:r>
            <a:r>
              <a:rPr lang="en-US" sz="2000" dirty="0"/>
              <a:t>of succession planning, </a:t>
            </a:r>
            <a:endParaRPr lang="cs-CZ" sz="2000" dirty="0" smtClean="0"/>
          </a:p>
          <a:p>
            <a:pPr marL="0" indent="0" algn="just">
              <a:buNone/>
            </a:pPr>
            <a:r>
              <a:rPr lang="en-US" sz="2000" dirty="0" smtClean="0"/>
              <a:t>lack </a:t>
            </a:r>
            <a:r>
              <a:rPr lang="en-US" sz="2000" dirty="0"/>
              <a:t>of relevant </a:t>
            </a:r>
            <a:r>
              <a:rPr lang="en-US" sz="2000" dirty="0" smtClean="0"/>
              <a:t>courses </a:t>
            </a:r>
            <a:r>
              <a:rPr lang="en-US" sz="2000" dirty="0"/>
              <a:t>and lack of motivation (employees and management</a:t>
            </a:r>
          </a:p>
        </p:txBody>
      </p:sp>
    </p:spTree>
    <p:extLst>
      <p:ext uri="{BB962C8B-B14F-4D97-AF65-F5344CB8AC3E}">
        <p14:creationId xmlns:p14="http://schemas.microsoft.com/office/powerpoint/2010/main" val="2109546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83676" y="1295401"/>
            <a:ext cx="10018713" cy="1062318"/>
          </a:xfrm>
        </p:spPr>
        <p:txBody>
          <a:bodyPr>
            <a:normAutofit fontScale="90000"/>
          </a:bodyPr>
          <a:lstStyle/>
          <a:p>
            <a:pPr algn="ctr"/>
            <a:r>
              <a:rPr lang="cs-CZ" b="1" dirty="0" err="1" smtClean="0"/>
              <a:t>Practical</a:t>
            </a:r>
            <a:r>
              <a:rPr lang="cs-CZ" b="1" dirty="0" smtClean="0"/>
              <a:t> </a:t>
            </a:r>
            <a:r>
              <a:rPr lang="cs-CZ" b="1" dirty="0" err="1" smtClean="0"/>
              <a:t>application</a:t>
            </a:r>
            <a:r>
              <a:rPr lang="cs-CZ" b="1" dirty="0" smtClean="0"/>
              <a:t> </a:t>
            </a:r>
            <a:r>
              <a:rPr lang="cs-CZ" b="1" dirty="0" err="1" smtClean="0"/>
              <a:t>of</a:t>
            </a:r>
            <a:r>
              <a:rPr lang="cs-CZ" b="1" dirty="0" smtClean="0"/>
              <a:t> HRM in </a:t>
            </a:r>
            <a:r>
              <a:rPr lang="cs-CZ" b="1" dirty="0" err="1" smtClean="0"/>
              <a:t>SMEs</a:t>
            </a:r>
            <a:r>
              <a:rPr lang="cs-CZ" b="1" dirty="0" smtClean="0"/>
              <a:t> – case </a:t>
            </a:r>
            <a:r>
              <a:rPr lang="cs-CZ" b="1" dirty="0" err="1" smtClean="0"/>
              <a:t>of</a:t>
            </a:r>
            <a:r>
              <a:rPr lang="cs-CZ" b="1" dirty="0" smtClean="0"/>
              <a:t> </a:t>
            </a:r>
            <a:r>
              <a:rPr lang="cs-CZ" b="1" dirty="0" err="1" smtClean="0"/>
              <a:t>the</a:t>
            </a:r>
            <a:r>
              <a:rPr lang="cs-CZ" b="1" dirty="0" smtClean="0"/>
              <a:t> Czech Republic</a:t>
            </a:r>
            <a:endParaRPr lang="cs-CZ" b="1" dirty="0"/>
          </a:p>
        </p:txBody>
      </p:sp>
      <p:sp>
        <p:nvSpPr>
          <p:cNvPr id="3" name="Zástupný symbol pro obsah 2"/>
          <p:cNvSpPr>
            <a:spLocks noGrp="1"/>
          </p:cNvSpPr>
          <p:nvPr>
            <p:ph idx="1"/>
          </p:nvPr>
        </p:nvSpPr>
        <p:spPr>
          <a:xfrm>
            <a:off x="1484311" y="2034989"/>
            <a:ext cx="10018713" cy="3738282"/>
          </a:xfrm>
        </p:spPr>
        <p:txBody>
          <a:bodyPr/>
          <a:lstStyle/>
          <a:p>
            <a:pPr marL="0" indent="0">
              <a:buNone/>
            </a:pPr>
            <a:r>
              <a:rPr lang="cs-CZ" dirty="0" smtClean="0"/>
              <a:t>2 </a:t>
            </a:r>
            <a:r>
              <a:rPr lang="cs-CZ" dirty="0" err="1" smtClean="0"/>
              <a:t>surveys</a:t>
            </a:r>
            <a:r>
              <a:rPr lang="cs-CZ" dirty="0" smtClean="0"/>
              <a:t> </a:t>
            </a:r>
            <a:r>
              <a:rPr lang="cs-CZ" dirty="0" err="1" smtClean="0"/>
              <a:t>were</a:t>
            </a:r>
            <a:r>
              <a:rPr lang="cs-CZ" dirty="0" smtClean="0"/>
              <a:t> done so far on </a:t>
            </a:r>
            <a:r>
              <a:rPr lang="cs-CZ" dirty="0" err="1" smtClean="0"/>
              <a:t>this</a:t>
            </a:r>
            <a:r>
              <a:rPr lang="cs-CZ" dirty="0" smtClean="0"/>
              <a:t> </a:t>
            </a:r>
            <a:r>
              <a:rPr lang="cs-CZ" dirty="0" err="1" smtClean="0"/>
              <a:t>topic</a:t>
            </a:r>
            <a:r>
              <a:rPr lang="cs-CZ" dirty="0" smtClean="0"/>
              <a:t> </a:t>
            </a:r>
            <a:r>
              <a:rPr lang="cs-CZ" dirty="0" err="1" smtClean="0"/>
              <a:t>at</a:t>
            </a:r>
            <a:r>
              <a:rPr lang="cs-CZ" dirty="0" smtClean="0"/>
              <a:t> EF </a:t>
            </a:r>
            <a:r>
              <a:rPr lang="cs-CZ" dirty="0" smtClean="0"/>
              <a:t>TUL – data </a:t>
            </a:r>
            <a:r>
              <a:rPr lang="cs-CZ" dirty="0" err="1" smtClean="0"/>
              <a:t>of</a:t>
            </a:r>
            <a:r>
              <a:rPr lang="cs-CZ" dirty="0" smtClean="0"/>
              <a:t> Czech </a:t>
            </a:r>
            <a:r>
              <a:rPr lang="cs-CZ" dirty="0" err="1" smtClean="0"/>
              <a:t>SMEs</a:t>
            </a:r>
            <a:r>
              <a:rPr lang="cs-CZ" dirty="0" smtClean="0"/>
              <a:t> in 2015 and 2016</a:t>
            </a:r>
            <a:endParaRPr lang="cs-CZ" dirty="0"/>
          </a:p>
        </p:txBody>
      </p:sp>
    </p:spTree>
    <p:extLst>
      <p:ext uri="{BB962C8B-B14F-4D97-AF65-F5344CB8AC3E}">
        <p14:creationId xmlns:p14="http://schemas.microsoft.com/office/powerpoint/2010/main" val="889973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484311" y="685801"/>
            <a:ext cx="10018713" cy="614082"/>
          </a:xfrm>
        </p:spPr>
        <p:txBody>
          <a:bodyPr>
            <a:normAutofit fontScale="90000"/>
          </a:bodyPr>
          <a:lstStyle/>
          <a:p>
            <a:r>
              <a:rPr lang="cs-CZ" dirty="0" err="1" smtClean="0"/>
              <a:t>Difference</a:t>
            </a:r>
            <a:r>
              <a:rPr lang="cs-CZ" dirty="0" smtClean="0"/>
              <a:t> </a:t>
            </a:r>
            <a:r>
              <a:rPr lang="cs-CZ" dirty="0" err="1" smtClean="0"/>
              <a:t>of</a:t>
            </a:r>
            <a:r>
              <a:rPr lang="cs-CZ" dirty="0" smtClean="0"/>
              <a:t> </a:t>
            </a:r>
            <a:r>
              <a:rPr lang="cs-CZ" dirty="0" err="1" smtClean="0"/>
              <a:t>opinion</a:t>
            </a:r>
            <a:r>
              <a:rPr lang="cs-CZ" dirty="0" smtClean="0"/>
              <a:t> </a:t>
            </a:r>
            <a:r>
              <a:rPr lang="cs-CZ" dirty="0" err="1" smtClean="0"/>
              <a:t>of</a:t>
            </a:r>
            <a:r>
              <a:rPr lang="cs-CZ" dirty="0" smtClean="0"/>
              <a:t> CEO and HR </a:t>
            </a:r>
            <a:r>
              <a:rPr lang="cs-CZ" dirty="0" err="1" smtClean="0"/>
              <a:t>manager</a:t>
            </a:r>
            <a:endParaRPr lang="cs-CZ" dirty="0"/>
          </a:p>
        </p:txBody>
      </p:sp>
      <p:graphicFrame>
        <p:nvGraphicFramePr>
          <p:cNvPr id="4" name="Espaço Reservado para Conteúdo 3"/>
          <p:cNvGraphicFramePr>
            <a:graphicFrameLocks noGrp="1"/>
          </p:cNvGraphicFramePr>
          <p:nvPr>
            <p:ph idx="1"/>
            <p:extLst>
              <p:ext uri="{D42A27DB-BD31-4B8C-83A1-F6EECF244321}">
                <p14:modId xmlns:p14="http://schemas.microsoft.com/office/powerpoint/2010/main" val="1127369964"/>
              </p:ext>
            </p:extLst>
          </p:nvPr>
        </p:nvGraphicFramePr>
        <p:xfrm>
          <a:off x="2318195" y="2093034"/>
          <a:ext cx="7624294" cy="2227381"/>
        </p:xfrm>
        <a:graphic>
          <a:graphicData uri="http://schemas.openxmlformats.org/drawingml/2006/table">
            <a:tbl>
              <a:tblPr firstRow="1" firstCol="1" bandRow="1">
                <a:tableStyleId>{5C22544A-7EE6-4342-B048-85BDC9FD1C3A}</a:tableStyleId>
              </a:tblPr>
              <a:tblGrid>
                <a:gridCol w="1217145"/>
                <a:gridCol w="1049059"/>
                <a:gridCol w="1196503"/>
                <a:gridCol w="1196503"/>
                <a:gridCol w="1049059"/>
                <a:gridCol w="1049059"/>
                <a:gridCol w="866966"/>
              </a:tblGrid>
              <a:tr h="433676">
                <a:tc rowSpan="2">
                  <a:txBody>
                    <a:bodyPr/>
                    <a:lstStyle/>
                    <a:p>
                      <a:pPr algn="ctr">
                        <a:lnSpc>
                          <a:spcPct val="107000"/>
                        </a:lnSpc>
                        <a:spcAft>
                          <a:spcPts val="0"/>
                        </a:spcAft>
                      </a:pPr>
                      <a:r>
                        <a:rPr lang="en-US" sz="1600" dirty="0">
                          <a:effectLst/>
                        </a:rPr>
                        <a:t>Job title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lnSpc>
                          <a:spcPct val="107000"/>
                        </a:lnSpc>
                        <a:spcAft>
                          <a:spcPts val="0"/>
                        </a:spcAft>
                      </a:pPr>
                      <a:r>
                        <a:rPr lang="en-US" sz="1600">
                          <a:effectLst/>
                        </a:rPr>
                        <a:t>Medium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gridSpan="2">
                  <a:txBody>
                    <a:bodyPr/>
                    <a:lstStyle/>
                    <a:p>
                      <a:pPr algn="ctr">
                        <a:lnSpc>
                          <a:spcPct val="107000"/>
                        </a:lnSpc>
                        <a:spcAft>
                          <a:spcPts val="0"/>
                        </a:spcAft>
                      </a:pPr>
                      <a:r>
                        <a:rPr lang="en-US" sz="1600">
                          <a:effectLst/>
                        </a:rPr>
                        <a:t>Small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gridSpan="2">
                  <a:txBody>
                    <a:bodyPr/>
                    <a:lstStyle/>
                    <a:p>
                      <a:pPr algn="ctr">
                        <a:lnSpc>
                          <a:spcPct val="107000"/>
                        </a:lnSpc>
                        <a:spcAft>
                          <a:spcPts val="0"/>
                        </a:spcAft>
                      </a:pPr>
                      <a:r>
                        <a:rPr lang="en-US" sz="1600">
                          <a:effectLst/>
                        </a:rPr>
                        <a:t>Large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r>
              <a:tr h="470758">
                <a:tc vMerge="1">
                  <a:txBody>
                    <a:bodyPr/>
                    <a:lstStyle/>
                    <a:p>
                      <a:endParaRPr lang="en-US"/>
                    </a:p>
                  </a:txBody>
                  <a:tcPr/>
                </a:tc>
                <a:tc>
                  <a:txBody>
                    <a:bodyPr/>
                    <a:lstStyle/>
                    <a:p>
                      <a:pPr algn="ctr">
                        <a:lnSpc>
                          <a:spcPct val="107000"/>
                        </a:lnSpc>
                        <a:spcAft>
                          <a:spcPts val="0"/>
                        </a:spcAft>
                      </a:pPr>
                      <a:r>
                        <a:rPr lang="en-US" sz="1600" dirty="0">
                          <a:effectLst/>
                        </a:rPr>
                        <a:t>Total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Total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Total</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33676">
                <a:tc>
                  <a:txBody>
                    <a:bodyPr/>
                    <a:lstStyle/>
                    <a:p>
                      <a:pPr algn="ctr">
                        <a:lnSpc>
                          <a:spcPct val="107000"/>
                        </a:lnSpc>
                        <a:spcAft>
                          <a:spcPts val="0"/>
                        </a:spcAft>
                      </a:pPr>
                      <a:r>
                        <a:rPr lang="en-US" sz="1600">
                          <a:effectLst/>
                        </a:rPr>
                        <a:t>HR manager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1%</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50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62%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33676">
                <a:tc>
                  <a:txBody>
                    <a:bodyPr/>
                    <a:lstStyle/>
                    <a:p>
                      <a:pPr algn="ctr">
                        <a:lnSpc>
                          <a:spcPct val="107000"/>
                        </a:lnSpc>
                        <a:spcAft>
                          <a:spcPts val="0"/>
                        </a:spcAft>
                      </a:pPr>
                      <a:r>
                        <a:rPr lang="en-US" sz="1600">
                          <a:effectLst/>
                        </a:rPr>
                        <a:t>CEO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3</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4%</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455595">
                <a:tc>
                  <a:txBody>
                    <a:bodyPr/>
                    <a:lstStyle/>
                    <a:p>
                      <a:pPr algn="ctr">
                        <a:lnSpc>
                          <a:spcPct val="107000"/>
                        </a:lnSpc>
                        <a:spcAft>
                          <a:spcPts val="0"/>
                        </a:spcAft>
                      </a:pPr>
                      <a:r>
                        <a:rPr lang="en-US" sz="1600" dirty="0">
                          <a:effectLst/>
                        </a:rPr>
                        <a:t>Other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2%</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a:effectLst/>
                        </a:rPr>
                        <a:t>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1600" dirty="0">
                          <a:effectLst/>
                        </a:rPr>
                        <a:t>7%</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
        <p:nvSpPr>
          <p:cNvPr id="5" name="Rectangle 1"/>
          <p:cNvSpPr>
            <a:spLocks noChangeArrowheads="1"/>
          </p:cNvSpPr>
          <p:nvPr/>
        </p:nvSpPr>
        <p:spPr bwMode="auto">
          <a:xfrm>
            <a:off x="1315790" y="1637778"/>
            <a:ext cx="9629104"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Table 1 – Overview of the role positions that answered the questionnaire</a:t>
            </a:r>
            <a:endParaRPr kumimoji="0" lang="en-US" altLang="en-US" sz="1600" b="0" i="0" u="none" strike="noStrike" cap="none" normalizeH="0" baseline="0" dirty="0" smtClean="0">
              <a:ln>
                <a:noFill/>
              </a:ln>
              <a:solidFill>
                <a:schemeClr val="tx1"/>
              </a:solidFill>
              <a:effectLst/>
              <a:latin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smtClean="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lang="en-US" altLang="en-US" sz="1600" i="1" dirty="0">
              <a:latin typeface="Arial" panose="020B0604020202020204" pitchFamily="34" charset="0"/>
              <a:ea typeface="Calibri" panose="020F0502020204030204" pitchFamily="34" charset="0"/>
              <a:cs typeface="Arial" panose="020B060402020202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6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Source: authors’ survey</a:t>
            </a:r>
            <a:endParaRPr kumimoji="0" lang="en-US" altLang="en-US" sz="2800" b="0" i="0" u="none" strike="noStrike" cap="none" normalizeH="0" baseline="0" dirty="0" smtClean="0">
              <a:ln>
                <a:noFill/>
              </a:ln>
              <a:solidFill>
                <a:schemeClr val="tx1"/>
              </a:solidFill>
              <a:effectLst/>
              <a:latin typeface="Arial" panose="020B0604020202020204" pitchFamily="34" charset="0"/>
            </a:endParaRPr>
          </a:p>
        </p:txBody>
      </p:sp>
      <p:sp>
        <p:nvSpPr>
          <p:cNvPr id="3" name="TextovéPole 2"/>
          <p:cNvSpPr txBox="1"/>
          <p:nvPr/>
        </p:nvSpPr>
        <p:spPr>
          <a:xfrm>
            <a:off x="2447365" y="4563035"/>
            <a:ext cx="2626659" cy="307777"/>
          </a:xfrm>
          <a:prstGeom prst="rect">
            <a:avLst/>
          </a:prstGeom>
          <a:noFill/>
        </p:spPr>
        <p:txBody>
          <a:bodyPr wrap="square" rtlCol="0">
            <a:spAutoFit/>
          </a:bodyPr>
          <a:lstStyle/>
          <a:p>
            <a:r>
              <a:rPr lang="cs-CZ" sz="1400" dirty="0" smtClean="0"/>
              <a:t>Source: </a:t>
            </a:r>
            <a:r>
              <a:rPr lang="cs-CZ" sz="1400" dirty="0" err="1" smtClean="0"/>
              <a:t>own</a:t>
            </a:r>
            <a:r>
              <a:rPr lang="cs-CZ" sz="1400" dirty="0" smtClean="0"/>
              <a:t> </a:t>
            </a:r>
            <a:r>
              <a:rPr lang="cs-CZ" sz="1400" dirty="0" err="1" smtClean="0"/>
              <a:t>elaboration</a:t>
            </a:r>
            <a:endParaRPr lang="cs-CZ" sz="1400" dirty="0"/>
          </a:p>
        </p:txBody>
      </p:sp>
    </p:spTree>
    <p:extLst>
      <p:ext uri="{BB962C8B-B14F-4D97-AF65-F5344CB8AC3E}">
        <p14:creationId xmlns:p14="http://schemas.microsoft.com/office/powerpoint/2010/main" val="40105783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ela 9"/>
          <p:cNvGraphicFramePr>
            <a:graphicFrameLocks noGrp="1"/>
          </p:cNvGraphicFramePr>
          <p:nvPr>
            <p:extLst>
              <p:ext uri="{D42A27DB-BD31-4B8C-83A1-F6EECF244321}">
                <p14:modId xmlns:p14="http://schemas.microsoft.com/office/powerpoint/2010/main" val="994259579"/>
              </p:ext>
            </p:extLst>
          </p:nvPr>
        </p:nvGraphicFramePr>
        <p:xfrm>
          <a:off x="871913" y="991574"/>
          <a:ext cx="10628382" cy="4605792"/>
        </p:xfrm>
        <a:graphic>
          <a:graphicData uri="http://schemas.openxmlformats.org/drawingml/2006/table">
            <a:tbl>
              <a:tblPr firstRow="1" firstCol="1" bandRow="1">
                <a:tableStyleId>{5C22544A-7EE6-4342-B048-85BDC9FD1C3A}</a:tableStyleId>
              </a:tblPr>
              <a:tblGrid>
                <a:gridCol w="7864450"/>
                <a:gridCol w="818549"/>
                <a:gridCol w="1131086"/>
                <a:gridCol w="814297"/>
              </a:tblGrid>
              <a:tr h="383816">
                <a:tc>
                  <a:txBody>
                    <a:bodyPr/>
                    <a:lstStyle/>
                    <a:p>
                      <a:pPr algn="ctr">
                        <a:lnSpc>
                          <a:spcPct val="107000"/>
                        </a:lnSpc>
                        <a:spcAft>
                          <a:spcPts val="0"/>
                        </a:spcAft>
                      </a:pPr>
                      <a:r>
                        <a:rPr lang="en-US" sz="1600" dirty="0">
                          <a:effectLst/>
                          <a:latin typeface="Arial" panose="020B0604020202020204" pitchFamily="34" charset="0"/>
                          <a:cs typeface="Arial" panose="020B0604020202020204" pitchFamily="34" charset="0"/>
                        </a:rPr>
                        <a:t>Topic</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pPr>
                      <a:r>
                        <a:rPr lang="en-US" sz="1600">
                          <a:effectLst/>
                          <a:latin typeface="Arial" panose="020B0604020202020204" pitchFamily="34" charset="0"/>
                          <a:cs typeface="Arial" panose="020B0604020202020204" pitchFamily="34" charset="0"/>
                        </a:rPr>
                        <a:t>Small</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pPr>
                      <a:r>
                        <a:rPr lang="en-US" sz="1600">
                          <a:effectLst/>
                          <a:latin typeface="Arial" panose="020B0604020202020204" pitchFamily="34" charset="0"/>
                          <a:cs typeface="Arial" panose="020B0604020202020204" pitchFamily="34" charset="0"/>
                        </a:rPr>
                        <a:t>Medium</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ctr">
                        <a:lnSpc>
                          <a:spcPct val="107000"/>
                        </a:lnSpc>
                        <a:spcAft>
                          <a:spcPts val="0"/>
                        </a:spcAft>
                      </a:pPr>
                      <a:r>
                        <a:rPr lang="en-US" sz="1600">
                          <a:effectLst/>
                          <a:latin typeface="Arial" panose="020B0604020202020204" pitchFamily="34" charset="0"/>
                          <a:cs typeface="Arial" panose="020B0604020202020204" pitchFamily="34" charset="0"/>
                        </a:rPr>
                        <a:t>Large</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Recruitment of new employees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2.4</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1.7</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2.2</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Identification and management of talents</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2.1</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2.0</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2.2</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Outsourcing of selected HR processes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4.0</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4.0</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4.3</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Flexible working hours and  "work-life balance"</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2.0</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2.9</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3.2</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Using of social media</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3.3</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3.2</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3.5</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Connection of  HR strategy with objectives and needs of a company</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1.7</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1.7</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2.0</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dirty="0">
                          <a:effectLst/>
                          <a:latin typeface="Arial" panose="020B0604020202020204" pitchFamily="34" charset="0"/>
                          <a:cs typeface="Arial" panose="020B0604020202020204" pitchFamily="34" charset="0"/>
                        </a:rPr>
                        <a:t>Employer branding management</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dirty="0">
                          <a:effectLst/>
                          <a:latin typeface="Arial" panose="020B0604020202020204" pitchFamily="34" charset="0"/>
                          <a:cs typeface="Arial" panose="020B0604020202020204" pitchFamily="34" charset="0"/>
                        </a:rPr>
                        <a:t>1.7</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2.0</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2.4</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a:effectLst/>
                          <a:latin typeface="Arial" panose="020B0604020202020204" pitchFamily="34" charset="0"/>
                          <a:cs typeface="Arial" panose="020B0604020202020204" pitchFamily="34" charset="0"/>
                        </a:rPr>
                        <a:t>Retention of key employees</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dirty="0">
                          <a:effectLst/>
                          <a:latin typeface="Arial" panose="020B0604020202020204" pitchFamily="34" charset="0"/>
                          <a:cs typeface="Arial" panose="020B0604020202020204" pitchFamily="34" charset="0"/>
                        </a:rPr>
                        <a:t>1.7</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1.5</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1.9</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a:effectLst/>
                          <a:latin typeface="Arial" panose="020B0604020202020204" pitchFamily="34" charset="0"/>
                          <a:cs typeface="Arial" panose="020B0604020202020204" pitchFamily="34" charset="0"/>
                        </a:rPr>
                        <a:t>HR business partnering</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2.6</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dirty="0">
                          <a:effectLst/>
                          <a:latin typeface="Arial" panose="020B0604020202020204" pitchFamily="34" charset="0"/>
                          <a:cs typeface="Arial" panose="020B0604020202020204" pitchFamily="34" charset="0"/>
                        </a:rPr>
                        <a:t>2.0</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2.7</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a:effectLst/>
                          <a:latin typeface="Arial" panose="020B0604020202020204" pitchFamily="34" charset="0"/>
                          <a:cs typeface="Arial" panose="020B0604020202020204" pitchFamily="34" charset="0"/>
                        </a:rPr>
                        <a:t>Planning and cost management in HR</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2.6</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dirty="0">
                          <a:effectLst/>
                          <a:latin typeface="Arial" panose="020B0604020202020204" pitchFamily="34" charset="0"/>
                          <a:cs typeface="Arial" panose="020B0604020202020204" pitchFamily="34" charset="0"/>
                        </a:rPr>
                        <a:t>1.9</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dirty="0">
                          <a:effectLst/>
                          <a:latin typeface="Arial" panose="020B0604020202020204" pitchFamily="34" charset="0"/>
                          <a:cs typeface="Arial" panose="020B0604020202020204" pitchFamily="34" charset="0"/>
                        </a:rPr>
                        <a:t>2.6</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83816">
                <a:tc>
                  <a:txBody>
                    <a:bodyPr/>
                    <a:lstStyle/>
                    <a:p>
                      <a:pPr>
                        <a:lnSpc>
                          <a:spcPct val="107000"/>
                        </a:lnSpc>
                        <a:spcAft>
                          <a:spcPts val="0"/>
                        </a:spcAft>
                      </a:pPr>
                      <a:r>
                        <a:rPr lang="en-US" sz="1600">
                          <a:effectLst/>
                          <a:latin typeface="Arial" panose="020B0604020202020204" pitchFamily="34" charset="0"/>
                          <a:cs typeface="Arial" panose="020B0604020202020204" pitchFamily="34" charset="0"/>
                        </a:rPr>
                        <a:t>Active implementation of current trends in HR</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2.9</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a:effectLst/>
                          <a:latin typeface="Arial" panose="020B0604020202020204" pitchFamily="34" charset="0"/>
                          <a:cs typeface="Arial" panose="020B0604020202020204" pitchFamily="34" charset="0"/>
                        </a:rPr>
                        <a:t>3.5</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r">
                        <a:lnSpc>
                          <a:spcPct val="107000"/>
                        </a:lnSpc>
                        <a:spcAft>
                          <a:spcPts val="0"/>
                        </a:spcAft>
                      </a:pPr>
                      <a:r>
                        <a:rPr lang="en-US" sz="1600" dirty="0">
                          <a:effectLst/>
                          <a:latin typeface="Arial" panose="020B0604020202020204" pitchFamily="34" charset="0"/>
                          <a:cs typeface="Arial" panose="020B0604020202020204" pitchFamily="34" charset="0"/>
                        </a:rPr>
                        <a:t>3.0</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11" name="Rectangle 2"/>
          <p:cNvSpPr>
            <a:spLocks noChangeArrowheads="1"/>
          </p:cNvSpPr>
          <p:nvPr/>
        </p:nvSpPr>
        <p:spPr bwMode="auto">
          <a:xfrm>
            <a:off x="2014330" y="449882"/>
            <a:ext cx="9077808" cy="6309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28600" algn="ctr"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Table 2 - Opinion of the importance of key HR challenges for the success and development of the company in next 2 years</a:t>
            </a:r>
            <a:endParaRPr kumimoji="0" lang="en-US" altLang="en-US" sz="1600" b="0" i="0" u="none" strike="noStrike" cap="none" normalizeH="0" baseline="0" dirty="0" smtClean="0">
              <a:ln>
                <a:noFill/>
              </a:ln>
              <a:solidFill>
                <a:schemeClr val="tx1"/>
              </a:solidFill>
              <a:effectLst/>
              <a:latin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endParaRPr lang="en-US" altLang="en-US" sz="1200" i="1" dirty="0">
              <a:latin typeface="Arial" panose="020B0604020202020204" pitchFamily="34" charset="0"/>
              <a:ea typeface="Calibri" panose="020F0502020204030204" pitchFamily="34" charset="0"/>
              <a:cs typeface="Arial" panose="020B0604020202020204" pitchFamily="34" charset="0"/>
            </a:endParaRPr>
          </a:p>
          <a:p>
            <a:pPr marL="0" marR="0" lvl="0" indent="228600" algn="r" defTabSz="914400" rtl="0" eaLnBrk="0" fontAlgn="base" latinLnBrk="0" hangingPunct="0">
              <a:lnSpc>
                <a:spcPct val="100000"/>
              </a:lnSpc>
              <a:spcBef>
                <a:spcPct val="0"/>
              </a:spcBef>
              <a:spcAft>
                <a:spcPct val="0"/>
              </a:spcAft>
              <a:buClrTx/>
              <a:buSzTx/>
              <a:buFontTx/>
              <a:buNone/>
              <a:tabLst/>
            </a:pPr>
            <a:r>
              <a:rPr kumimoji="0" lang="en-US" altLang="en-US" sz="1200" b="0" i="1"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Source: authors’ survey</a:t>
            </a:r>
            <a:endParaRPr kumimoji="0" lang="en-US" altLang="en-US" sz="2000" b="0" i="0" u="none" strike="noStrike" cap="none" normalizeH="0" baseline="0" dirty="0" smtClean="0">
              <a:ln>
                <a:noFill/>
              </a:ln>
              <a:solidFill>
                <a:schemeClr val="tx1"/>
              </a:solidFill>
              <a:effectLst/>
              <a:latin typeface="Arial" panose="020B0604020202020204" pitchFamily="34" charset="0"/>
            </a:endParaRPr>
          </a:p>
        </p:txBody>
      </p:sp>
      <p:sp>
        <p:nvSpPr>
          <p:cNvPr id="4" name="TextovéPole 3"/>
          <p:cNvSpPr txBox="1"/>
          <p:nvPr/>
        </p:nvSpPr>
        <p:spPr>
          <a:xfrm>
            <a:off x="292843" y="5531223"/>
            <a:ext cx="2626659" cy="307777"/>
          </a:xfrm>
          <a:prstGeom prst="rect">
            <a:avLst/>
          </a:prstGeom>
          <a:noFill/>
        </p:spPr>
        <p:txBody>
          <a:bodyPr wrap="square" rtlCol="0">
            <a:spAutoFit/>
          </a:bodyPr>
          <a:lstStyle/>
          <a:p>
            <a:r>
              <a:rPr lang="cs-CZ" sz="1400" dirty="0" smtClean="0"/>
              <a:t>Source: </a:t>
            </a:r>
            <a:r>
              <a:rPr lang="cs-CZ" sz="1400" dirty="0" err="1" smtClean="0"/>
              <a:t>own</a:t>
            </a:r>
            <a:r>
              <a:rPr lang="cs-CZ" sz="1400" dirty="0" smtClean="0"/>
              <a:t> </a:t>
            </a:r>
            <a:r>
              <a:rPr lang="cs-CZ" sz="1400" dirty="0" err="1" smtClean="0"/>
              <a:t>elaboration</a:t>
            </a:r>
            <a:endParaRPr lang="cs-CZ" sz="1400" dirty="0"/>
          </a:p>
        </p:txBody>
      </p:sp>
    </p:spTree>
    <p:extLst>
      <p:ext uri="{BB962C8B-B14F-4D97-AF65-F5344CB8AC3E}">
        <p14:creationId xmlns:p14="http://schemas.microsoft.com/office/powerpoint/2010/main" val="1838725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484311" y="685801"/>
            <a:ext cx="10018713" cy="766482"/>
          </a:xfrm>
        </p:spPr>
        <p:txBody>
          <a:bodyPr>
            <a:normAutofit/>
          </a:bodyPr>
          <a:lstStyle/>
          <a:p>
            <a:pPr algn="ctr"/>
            <a:r>
              <a:rPr lang="cs-CZ" sz="2400" b="1" dirty="0" err="1" smtClean="0">
                <a:solidFill>
                  <a:schemeClr val="accent1"/>
                </a:solidFill>
              </a:rPr>
              <a:t>Importance</a:t>
            </a:r>
            <a:r>
              <a:rPr lang="cs-CZ" sz="2400" b="1" dirty="0" smtClean="0">
                <a:solidFill>
                  <a:schemeClr val="accent1"/>
                </a:solidFill>
              </a:rPr>
              <a:t> and </a:t>
            </a:r>
            <a:r>
              <a:rPr lang="cs-CZ" sz="2400" b="1" dirty="0" err="1" smtClean="0">
                <a:solidFill>
                  <a:schemeClr val="accent1"/>
                </a:solidFill>
              </a:rPr>
              <a:t>frequency</a:t>
            </a:r>
            <a:r>
              <a:rPr lang="cs-CZ" sz="2400" b="1" dirty="0" smtClean="0">
                <a:solidFill>
                  <a:schemeClr val="accent1"/>
                </a:solidFill>
              </a:rPr>
              <a:t> </a:t>
            </a:r>
            <a:r>
              <a:rPr lang="cs-CZ" sz="2400" b="1" dirty="0" err="1" smtClean="0">
                <a:solidFill>
                  <a:schemeClr val="accent1"/>
                </a:solidFill>
              </a:rPr>
              <a:t>of</a:t>
            </a:r>
            <a:r>
              <a:rPr lang="cs-CZ" sz="2400" b="1" dirty="0" smtClean="0">
                <a:solidFill>
                  <a:schemeClr val="accent1"/>
                </a:solidFill>
              </a:rPr>
              <a:t> use </a:t>
            </a:r>
            <a:r>
              <a:rPr lang="cs-CZ" sz="2400" b="1" dirty="0" err="1" smtClean="0">
                <a:solidFill>
                  <a:schemeClr val="accent1"/>
                </a:solidFill>
              </a:rPr>
              <a:t>of</a:t>
            </a:r>
            <a:r>
              <a:rPr lang="cs-CZ" sz="2400" b="1" dirty="0" smtClean="0">
                <a:solidFill>
                  <a:schemeClr val="accent1"/>
                </a:solidFill>
              </a:rPr>
              <a:t> HRM </a:t>
            </a:r>
            <a:r>
              <a:rPr lang="cs-CZ" sz="2400" b="1" dirty="0" err="1" smtClean="0">
                <a:solidFill>
                  <a:schemeClr val="accent1"/>
                </a:solidFill>
              </a:rPr>
              <a:t>tools</a:t>
            </a:r>
            <a:r>
              <a:rPr lang="cs-CZ" sz="2400" b="1" dirty="0" smtClean="0">
                <a:solidFill>
                  <a:schemeClr val="accent1"/>
                </a:solidFill>
              </a:rPr>
              <a:t> in </a:t>
            </a:r>
            <a:r>
              <a:rPr lang="cs-CZ" sz="2400" b="1" dirty="0" err="1" smtClean="0">
                <a:solidFill>
                  <a:schemeClr val="accent1"/>
                </a:solidFill>
              </a:rPr>
              <a:t>SMEs</a:t>
            </a:r>
            <a:r>
              <a:rPr lang="cs-CZ" sz="2400" b="1" dirty="0" smtClean="0">
                <a:solidFill>
                  <a:schemeClr val="accent1"/>
                </a:solidFill>
              </a:rPr>
              <a:t> in </a:t>
            </a:r>
            <a:r>
              <a:rPr lang="cs-CZ" sz="2400" b="1" dirty="0" err="1" smtClean="0">
                <a:solidFill>
                  <a:schemeClr val="accent1"/>
                </a:solidFill>
              </a:rPr>
              <a:t>the</a:t>
            </a:r>
            <a:r>
              <a:rPr lang="cs-CZ" sz="2400" b="1" dirty="0" smtClean="0">
                <a:solidFill>
                  <a:schemeClr val="accent1"/>
                </a:solidFill>
              </a:rPr>
              <a:t> Liberec region</a:t>
            </a:r>
            <a:endParaRPr lang="cs-CZ" sz="2400" b="1" dirty="0">
              <a:solidFill>
                <a:schemeClr val="accent1"/>
              </a:solidFill>
            </a:endParaRPr>
          </a:p>
        </p:txBody>
      </p:sp>
      <p:graphicFrame>
        <p:nvGraphicFramePr>
          <p:cNvPr id="4" name="Gráfico 3"/>
          <p:cNvGraphicFramePr>
            <a:graphicFrameLocks/>
          </p:cNvGraphicFramePr>
          <p:nvPr>
            <p:extLst>
              <p:ext uri="{D42A27DB-BD31-4B8C-83A1-F6EECF244321}">
                <p14:modId xmlns:p14="http://schemas.microsoft.com/office/powerpoint/2010/main" val="427223940"/>
              </p:ext>
            </p:extLst>
          </p:nvPr>
        </p:nvGraphicFramePr>
        <p:xfrm>
          <a:off x="2396358" y="1311363"/>
          <a:ext cx="6246813" cy="390081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ovéPole 4"/>
          <p:cNvSpPr txBox="1"/>
          <p:nvPr/>
        </p:nvSpPr>
        <p:spPr>
          <a:xfrm>
            <a:off x="1201271" y="5260693"/>
            <a:ext cx="2626659" cy="307777"/>
          </a:xfrm>
          <a:prstGeom prst="rect">
            <a:avLst/>
          </a:prstGeom>
          <a:noFill/>
        </p:spPr>
        <p:txBody>
          <a:bodyPr wrap="square" rtlCol="0">
            <a:spAutoFit/>
          </a:bodyPr>
          <a:lstStyle/>
          <a:p>
            <a:r>
              <a:rPr lang="cs-CZ" sz="1400" dirty="0" smtClean="0"/>
              <a:t>Source: </a:t>
            </a:r>
            <a:r>
              <a:rPr lang="cs-CZ" sz="1400" dirty="0" err="1" smtClean="0"/>
              <a:t>own</a:t>
            </a:r>
            <a:r>
              <a:rPr lang="cs-CZ" sz="1400" dirty="0" smtClean="0"/>
              <a:t> </a:t>
            </a:r>
            <a:r>
              <a:rPr lang="cs-CZ" sz="1400" dirty="0" err="1" smtClean="0"/>
              <a:t>elaboration</a:t>
            </a:r>
            <a:endParaRPr lang="cs-CZ" sz="1400" dirty="0"/>
          </a:p>
        </p:txBody>
      </p:sp>
    </p:spTree>
    <p:extLst>
      <p:ext uri="{BB962C8B-B14F-4D97-AF65-F5344CB8AC3E}">
        <p14:creationId xmlns:p14="http://schemas.microsoft.com/office/powerpoint/2010/main" val="28154074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564994" y="645754"/>
            <a:ext cx="10018713" cy="766482"/>
          </a:xfrm>
        </p:spPr>
        <p:txBody>
          <a:bodyPr>
            <a:normAutofit fontScale="90000"/>
          </a:bodyPr>
          <a:lstStyle/>
          <a:p>
            <a:pPr algn="ctr"/>
            <a:r>
              <a:rPr lang="cs-CZ" sz="3100" b="1" dirty="0" smtClean="0">
                <a:solidFill>
                  <a:schemeClr val="accent1"/>
                </a:solidFill>
              </a:rPr>
              <a:t>Importance and frequency of use of HRM tools in SMEs in the Liberec region</a:t>
            </a:r>
            <a:r>
              <a:rPr lang="pt-BR" dirty="0" smtClean="0"/>
              <a:t/>
            </a:r>
            <a:br>
              <a:rPr lang="pt-BR" dirty="0" smtClean="0"/>
            </a:br>
            <a:r>
              <a:rPr lang="en-US" sz="2000" b="1" i="1" dirty="0" smtClean="0">
                <a:solidFill>
                  <a:srgbClr val="000000"/>
                </a:solidFill>
              </a:rPr>
              <a:t>Chart </a:t>
            </a:r>
            <a:r>
              <a:rPr lang="en-US" sz="2000" b="1" i="1" dirty="0">
                <a:solidFill>
                  <a:srgbClr val="000000"/>
                </a:solidFill>
              </a:rPr>
              <a:t>2. </a:t>
            </a:r>
            <a:r>
              <a:rPr lang="en-US" sz="2000" dirty="0"/>
              <a:t>Comparison of selected factors of HRM processes in SMEs in 2016</a:t>
            </a:r>
            <a:r>
              <a:rPr lang="en-US" dirty="0"/>
              <a:t/>
            </a:r>
            <a:br>
              <a:rPr lang="en-US" dirty="0"/>
            </a:br>
            <a:endParaRPr lang="cs-CZ" dirty="0"/>
          </a:p>
        </p:txBody>
      </p:sp>
      <p:pic>
        <p:nvPicPr>
          <p:cNvPr id="7" name="Imagem 6"/>
          <p:cNvPicPr/>
          <p:nvPr/>
        </p:nvPicPr>
        <p:blipFill>
          <a:blip r:embed="rId2">
            <a:extLst>
              <a:ext uri="{28A0092B-C50C-407E-A947-70E740481C1C}">
                <a14:useLocalDpi xmlns:a14="http://schemas.microsoft.com/office/drawing/2010/main" val="0"/>
              </a:ext>
            </a:extLst>
          </a:blip>
          <a:srcRect b="371"/>
          <a:stretch>
            <a:fillRect/>
          </a:stretch>
        </p:blipFill>
        <p:spPr bwMode="auto">
          <a:xfrm>
            <a:off x="3116687" y="1949527"/>
            <a:ext cx="6357938" cy="3829050"/>
          </a:xfrm>
          <a:prstGeom prst="rect">
            <a:avLst/>
          </a:prstGeom>
          <a:noFill/>
          <a:ln>
            <a:noFill/>
          </a:ln>
        </p:spPr>
      </p:pic>
      <p:sp>
        <p:nvSpPr>
          <p:cNvPr id="4" name="TextovéPole 3"/>
          <p:cNvSpPr txBox="1"/>
          <p:nvPr/>
        </p:nvSpPr>
        <p:spPr>
          <a:xfrm>
            <a:off x="726141" y="5235388"/>
            <a:ext cx="2626659" cy="307777"/>
          </a:xfrm>
          <a:prstGeom prst="rect">
            <a:avLst/>
          </a:prstGeom>
          <a:noFill/>
        </p:spPr>
        <p:txBody>
          <a:bodyPr wrap="square" rtlCol="0">
            <a:spAutoFit/>
          </a:bodyPr>
          <a:lstStyle/>
          <a:p>
            <a:r>
              <a:rPr lang="cs-CZ" sz="1400" dirty="0" smtClean="0"/>
              <a:t>Source: </a:t>
            </a:r>
            <a:r>
              <a:rPr lang="cs-CZ" sz="1400" dirty="0" err="1" smtClean="0"/>
              <a:t>own</a:t>
            </a:r>
            <a:r>
              <a:rPr lang="cs-CZ" sz="1400" dirty="0" smtClean="0"/>
              <a:t> </a:t>
            </a:r>
            <a:r>
              <a:rPr lang="cs-CZ" sz="1400" dirty="0" err="1" smtClean="0"/>
              <a:t>elaboration</a:t>
            </a:r>
            <a:endParaRPr lang="cs-CZ" sz="1400" dirty="0"/>
          </a:p>
        </p:txBody>
      </p:sp>
    </p:spTree>
    <p:extLst>
      <p:ext uri="{BB962C8B-B14F-4D97-AF65-F5344CB8AC3E}">
        <p14:creationId xmlns:p14="http://schemas.microsoft.com/office/powerpoint/2010/main" val="15945884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69609" y="733842"/>
            <a:ext cx="11460792" cy="800682"/>
          </a:xfrm>
        </p:spPr>
        <p:txBody>
          <a:bodyPr>
            <a:normAutofit fontScale="90000"/>
          </a:bodyPr>
          <a:lstStyle/>
          <a:p>
            <a:r>
              <a:rPr lang="cs-CZ" sz="3100" b="1" dirty="0" smtClean="0">
                <a:solidFill>
                  <a:schemeClr val="accent1"/>
                </a:solidFill>
              </a:rPr>
              <a:t>Importance and frequency of use of HRM tools in SMEs in the Liberec region</a:t>
            </a:r>
            <a:r>
              <a:rPr lang="pt-BR" dirty="0" smtClean="0"/>
              <a:t/>
            </a:r>
            <a:br>
              <a:rPr lang="pt-BR" dirty="0" smtClean="0"/>
            </a:br>
            <a:r>
              <a:rPr lang="pt-BR" dirty="0"/>
              <a:t/>
            </a:r>
            <a:br>
              <a:rPr lang="pt-BR" dirty="0"/>
            </a:br>
            <a:r>
              <a:rPr lang="en-US" sz="2000" b="1" i="1" dirty="0" smtClean="0">
                <a:solidFill>
                  <a:srgbClr val="000000"/>
                </a:solidFill>
              </a:rPr>
              <a:t>Chart 3 </a:t>
            </a:r>
            <a:r>
              <a:rPr lang="en-US" sz="2000" b="1" i="1" dirty="0">
                <a:solidFill>
                  <a:srgbClr val="000000"/>
                </a:solidFill>
              </a:rPr>
              <a:t>. </a:t>
            </a:r>
            <a:r>
              <a:rPr lang="en-US" sz="2000" dirty="0"/>
              <a:t>Comparison of the importance of the HR activities  between micro and medium-sized enterprises</a:t>
            </a:r>
            <a:br>
              <a:rPr lang="en-US" sz="2000" dirty="0"/>
            </a:br>
            <a:r>
              <a:rPr lang="en-US" dirty="0"/>
              <a:t/>
            </a:r>
            <a:br>
              <a:rPr lang="en-US" dirty="0"/>
            </a:br>
            <a:endParaRPr lang="cs-CZ" dirty="0"/>
          </a:p>
        </p:txBody>
      </p:sp>
      <p:pic>
        <p:nvPicPr>
          <p:cNvPr id="4" name="Imagem 3"/>
          <p:cNvPicPr/>
          <p:nvPr/>
        </p:nvPicPr>
        <p:blipFill>
          <a:blip r:embed="rId2">
            <a:extLst>
              <a:ext uri="{28A0092B-C50C-407E-A947-70E740481C1C}">
                <a14:useLocalDpi xmlns:a14="http://schemas.microsoft.com/office/drawing/2010/main" val="0"/>
              </a:ext>
            </a:extLst>
          </a:blip>
          <a:srcRect/>
          <a:stretch>
            <a:fillRect/>
          </a:stretch>
        </p:blipFill>
        <p:spPr bwMode="auto">
          <a:xfrm>
            <a:off x="2889459" y="2023976"/>
            <a:ext cx="6588011" cy="3396588"/>
          </a:xfrm>
          <a:prstGeom prst="rect">
            <a:avLst/>
          </a:prstGeom>
          <a:noFill/>
          <a:ln>
            <a:noFill/>
          </a:ln>
        </p:spPr>
      </p:pic>
      <p:sp>
        <p:nvSpPr>
          <p:cNvPr id="5" name="TextovéPole 4"/>
          <p:cNvSpPr txBox="1"/>
          <p:nvPr/>
        </p:nvSpPr>
        <p:spPr>
          <a:xfrm>
            <a:off x="744071" y="5266675"/>
            <a:ext cx="2626659" cy="307777"/>
          </a:xfrm>
          <a:prstGeom prst="rect">
            <a:avLst/>
          </a:prstGeom>
          <a:noFill/>
        </p:spPr>
        <p:txBody>
          <a:bodyPr wrap="square" rtlCol="0">
            <a:spAutoFit/>
          </a:bodyPr>
          <a:lstStyle/>
          <a:p>
            <a:r>
              <a:rPr lang="cs-CZ" sz="1400" dirty="0" smtClean="0"/>
              <a:t>Source: </a:t>
            </a:r>
            <a:r>
              <a:rPr lang="cs-CZ" sz="1400" dirty="0" err="1" smtClean="0"/>
              <a:t>own</a:t>
            </a:r>
            <a:r>
              <a:rPr lang="cs-CZ" sz="1400" dirty="0" smtClean="0"/>
              <a:t> </a:t>
            </a:r>
            <a:r>
              <a:rPr lang="cs-CZ" sz="1400" dirty="0" err="1" smtClean="0"/>
              <a:t>elaboration</a:t>
            </a:r>
            <a:endParaRPr lang="cs-CZ" sz="1400" dirty="0"/>
          </a:p>
        </p:txBody>
      </p:sp>
    </p:spTree>
    <p:extLst>
      <p:ext uri="{BB962C8B-B14F-4D97-AF65-F5344CB8AC3E}">
        <p14:creationId xmlns:p14="http://schemas.microsoft.com/office/powerpoint/2010/main" val="2531625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716754" y="1450829"/>
            <a:ext cx="10018713" cy="3124201"/>
          </a:xfrm>
        </p:spPr>
        <p:txBody>
          <a:bodyPr/>
          <a:lstStyle/>
          <a:p>
            <a:r>
              <a:rPr lang="en-US" dirty="0"/>
              <a:t>The results of this survey indicated that micro, small and medium-sized enterprises may do  not care </a:t>
            </a:r>
            <a:r>
              <a:rPr lang="cs-CZ" dirty="0"/>
              <a:t>about</a:t>
            </a:r>
            <a:r>
              <a:rPr lang="en-US" dirty="0"/>
              <a:t> the HR </a:t>
            </a:r>
            <a:r>
              <a:rPr lang="en-US" dirty="0" smtClean="0"/>
              <a:t>activities</a:t>
            </a:r>
            <a:r>
              <a:rPr lang="cs-CZ" dirty="0" smtClean="0"/>
              <a:t> so much as </a:t>
            </a:r>
            <a:r>
              <a:rPr lang="cs-CZ" dirty="0" err="1" smtClean="0"/>
              <a:t>large</a:t>
            </a:r>
            <a:r>
              <a:rPr lang="cs-CZ" dirty="0" smtClean="0"/>
              <a:t> </a:t>
            </a:r>
            <a:r>
              <a:rPr lang="cs-CZ" dirty="0" err="1" smtClean="0"/>
              <a:t>ones</a:t>
            </a:r>
            <a:r>
              <a:rPr lang="en-US" dirty="0" smtClean="0"/>
              <a:t>. </a:t>
            </a:r>
            <a:endParaRPr lang="cs-CZ" dirty="0" smtClean="0"/>
          </a:p>
          <a:p>
            <a:endParaRPr lang="cs-CZ" dirty="0"/>
          </a:p>
          <a:p>
            <a:endParaRPr lang="en-US" dirty="0" smtClean="0"/>
          </a:p>
          <a:p>
            <a:r>
              <a:rPr lang="en-US" dirty="0" smtClean="0"/>
              <a:t>However</a:t>
            </a:r>
            <a:r>
              <a:rPr lang="en-US" dirty="0"/>
              <a:t>, </a:t>
            </a:r>
            <a:r>
              <a:rPr lang="cs-CZ" dirty="0" smtClean="0"/>
              <a:t>t</a:t>
            </a:r>
            <a:r>
              <a:rPr lang="en-US" dirty="0" smtClean="0"/>
              <a:t>t’s </a:t>
            </a:r>
            <a:r>
              <a:rPr lang="en-US" dirty="0"/>
              <a:t>possible to see that medium enterprises start to see the and consider the importance of this activities</a:t>
            </a:r>
          </a:p>
        </p:txBody>
      </p:sp>
      <p:sp>
        <p:nvSpPr>
          <p:cNvPr id="2" name="CaixaDeTexto 1"/>
          <p:cNvSpPr txBox="1"/>
          <p:nvPr/>
        </p:nvSpPr>
        <p:spPr>
          <a:xfrm>
            <a:off x="1584101" y="412124"/>
            <a:ext cx="5808372" cy="523220"/>
          </a:xfrm>
          <a:prstGeom prst="rect">
            <a:avLst/>
          </a:prstGeom>
          <a:noFill/>
        </p:spPr>
        <p:txBody>
          <a:bodyPr wrap="square" rtlCol="0">
            <a:spAutoFit/>
          </a:bodyPr>
          <a:lstStyle/>
          <a:p>
            <a:pPr algn="ctr"/>
            <a:r>
              <a:rPr lang="en-US" sz="2800" b="1" dirty="0" smtClean="0">
                <a:effectLst>
                  <a:outerShdw blurRad="38100" dist="38100" dir="2700000" algn="tl">
                    <a:srgbClr val="000000">
                      <a:alpha val="43137"/>
                    </a:srgbClr>
                  </a:outerShdw>
                </a:effectLst>
              </a:rPr>
              <a:t>CONCLUSION</a:t>
            </a:r>
            <a:endParaRPr 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84133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2400300" y="1105748"/>
            <a:ext cx="9791700" cy="2963332"/>
          </a:xfrm>
        </p:spPr>
        <p:txBody>
          <a:bodyPr/>
          <a:lstStyle/>
          <a:p>
            <a:r>
              <a:rPr lang="en-US" dirty="0"/>
              <a:t>Employee Turnover and Retention Planning</a:t>
            </a:r>
          </a:p>
        </p:txBody>
      </p:sp>
    </p:spTree>
    <p:extLst>
      <p:ext uri="{BB962C8B-B14F-4D97-AF65-F5344CB8AC3E}">
        <p14:creationId xmlns:p14="http://schemas.microsoft.com/office/powerpoint/2010/main" val="31745657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463040" y="541971"/>
            <a:ext cx="10728960" cy="6476049"/>
          </a:xfrm>
        </p:spPr>
        <p:txBody>
          <a:bodyPr>
            <a:normAutofit lnSpcReduction="10000"/>
          </a:bodyPr>
          <a:lstStyle/>
          <a:p>
            <a:pPr marL="0" indent="0">
              <a:buNone/>
            </a:pPr>
            <a:endParaRPr lang="en-US" sz="3200" b="1" dirty="0" smtClean="0"/>
          </a:p>
          <a:p>
            <a:pPr marL="0" indent="0">
              <a:buNone/>
            </a:pPr>
            <a:r>
              <a:rPr lang="en-US" sz="3200" b="1" dirty="0" smtClean="0"/>
              <a:t>Risks </a:t>
            </a:r>
            <a:r>
              <a:rPr lang="en-US" sz="3200" b="1" dirty="0"/>
              <a:t>of Employee turnover </a:t>
            </a:r>
            <a:endParaRPr lang="en-US" sz="2800" b="1" dirty="0" smtClean="0"/>
          </a:p>
          <a:p>
            <a:pPr marL="0" indent="0" algn="just">
              <a:buNone/>
            </a:pPr>
            <a:endParaRPr lang="en-US" sz="2800" dirty="0" smtClean="0"/>
          </a:p>
          <a:p>
            <a:pPr marL="0" indent="0" algn="just">
              <a:buNone/>
            </a:pPr>
            <a:r>
              <a:rPr lang="en-US" sz="2800" dirty="0" smtClean="0"/>
              <a:t>Employee </a:t>
            </a:r>
            <a:r>
              <a:rPr lang="en-US" sz="2800" dirty="0"/>
              <a:t>turnover (sometimes known as ‘</a:t>
            </a:r>
            <a:r>
              <a:rPr lang="en-US" sz="2800" dirty="0" err="1"/>
              <a:t>labour</a:t>
            </a:r>
            <a:r>
              <a:rPr lang="en-US" sz="2800" dirty="0"/>
              <a:t> turnover’, ‘wastage’ or ‘attrition’) is the rate at which people leave an organization. It can be disruptive and </a:t>
            </a:r>
            <a:r>
              <a:rPr lang="en-US" sz="2800" dirty="0" smtClean="0"/>
              <a:t>costly</a:t>
            </a:r>
          </a:p>
          <a:p>
            <a:pPr marL="0" indent="0" algn="just">
              <a:buNone/>
            </a:pPr>
            <a:endParaRPr lang="en-US" sz="2800" dirty="0"/>
          </a:p>
          <a:p>
            <a:pPr marL="0" indent="0" algn="just">
              <a:buNone/>
            </a:pPr>
            <a:endParaRPr lang="en-US" sz="2800" dirty="0" smtClean="0"/>
          </a:p>
          <a:p>
            <a:pPr marL="0" indent="0" algn="just">
              <a:buNone/>
            </a:pPr>
            <a:endParaRPr lang="en-US" sz="2800" dirty="0"/>
          </a:p>
          <a:p>
            <a:pPr marL="0" indent="0" algn="just">
              <a:buNone/>
            </a:pPr>
            <a:endParaRPr lang="en-US" sz="2800" dirty="0" smtClean="0"/>
          </a:p>
          <a:p>
            <a:pPr marL="0" indent="0" algn="just">
              <a:buNone/>
            </a:pPr>
            <a:endParaRPr lang="en-US" sz="2800" dirty="0"/>
          </a:p>
          <a:p>
            <a:pPr marL="0" indent="0" algn="just">
              <a:buNone/>
            </a:pPr>
            <a:r>
              <a:rPr lang="en-US" sz="2800" dirty="0" smtClean="0"/>
              <a:t>High </a:t>
            </a:r>
            <a:r>
              <a:rPr lang="en-US" sz="2800" dirty="0"/>
              <a:t>turnover rates typically mean companies are doing a poor job selecting the right employees, failing to provide a motivating work environment or losing out to employers that offer better pay and benefits.</a:t>
            </a:r>
          </a:p>
          <a:p>
            <a:pPr marL="0" indent="0" algn="just">
              <a:buNone/>
            </a:pPr>
            <a:endParaRPr lang="en-US" sz="2800" dirty="0" smtClean="0"/>
          </a:p>
          <a:p>
            <a:pPr marL="0" indent="0" algn="just">
              <a:buNone/>
            </a:pPr>
            <a:endParaRPr lang="en-US" sz="2800" dirty="0"/>
          </a:p>
          <a:p>
            <a:pPr marL="0" indent="0" algn="just">
              <a:buNone/>
            </a:pPr>
            <a:endParaRPr lang="en-US" sz="2800" dirty="0" smtClean="0"/>
          </a:p>
          <a:p>
            <a:pPr marL="0" indent="0" algn="just">
              <a:buNone/>
            </a:pPr>
            <a:endParaRPr lang="en-US" sz="2800" dirty="0"/>
          </a:p>
        </p:txBody>
      </p:sp>
      <p:pic>
        <p:nvPicPr>
          <p:cNvPr id="6" name="Imagem 5"/>
          <p:cNvPicPr/>
          <p:nvPr/>
        </p:nvPicPr>
        <p:blipFill>
          <a:blip r:embed="rId2">
            <a:extLst>
              <a:ext uri="{28A0092B-C50C-407E-A947-70E740481C1C}">
                <a14:useLocalDpi xmlns:a14="http://schemas.microsoft.com/office/drawing/2010/main" val="0"/>
              </a:ext>
            </a:extLst>
          </a:blip>
          <a:stretch>
            <a:fillRect/>
          </a:stretch>
        </p:blipFill>
        <p:spPr>
          <a:xfrm>
            <a:off x="4418647" y="2638424"/>
            <a:ext cx="3811905" cy="1698308"/>
          </a:xfrm>
          <a:prstGeom prst="rect">
            <a:avLst/>
          </a:prstGeom>
        </p:spPr>
      </p:pic>
    </p:spTree>
    <p:extLst>
      <p:ext uri="{BB962C8B-B14F-4D97-AF65-F5344CB8AC3E}">
        <p14:creationId xmlns:p14="http://schemas.microsoft.com/office/powerpoint/2010/main" val="3317140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897380" y="480061"/>
            <a:ext cx="10294619" cy="6377939"/>
          </a:xfrm>
        </p:spPr>
        <p:txBody>
          <a:bodyPr>
            <a:normAutofit/>
          </a:bodyPr>
          <a:lstStyle/>
          <a:p>
            <a:pPr marL="0" indent="0">
              <a:buNone/>
            </a:pPr>
            <a:r>
              <a:rPr lang="en-US" sz="2000" b="1" dirty="0"/>
              <a:t>Recruitment and Selection</a:t>
            </a:r>
          </a:p>
          <a:p>
            <a:r>
              <a:rPr lang="en-US" sz="2000" dirty="0"/>
              <a:t>The recruitment and selection process</a:t>
            </a:r>
          </a:p>
          <a:p>
            <a:r>
              <a:rPr lang="en-US" sz="2000" dirty="0"/>
              <a:t>Creating an employees brand</a:t>
            </a:r>
          </a:p>
          <a:p>
            <a:r>
              <a:rPr lang="en-US" sz="2000" dirty="0"/>
              <a:t>Talent Management</a:t>
            </a:r>
          </a:p>
          <a:p>
            <a:pPr marL="0" indent="0">
              <a:buNone/>
            </a:pPr>
            <a:endParaRPr lang="cs-CZ" sz="2000" b="1" dirty="0" smtClean="0"/>
          </a:p>
          <a:p>
            <a:pPr marL="0" indent="0">
              <a:buNone/>
            </a:pPr>
            <a:r>
              <a:rPr lang="en-US" sz="2000" b="1" dirty="0" smtClean="0"/>
              <a:t>Employee </a:t>
            </a:r>
            <a:r>
              <a:rPr lang="en-US" sz="2000" b="1" dirty="0" smtClean="0"/>
              <a:t>Turnover and Retention Planning</a:t>
            </a:r>
          </a:p>
          <a:p>
            <a:r>
              <a:rPr lang="en-US" sz="2000" dirty="0" smtClean="0"/>
              <a:t>Risks of Employee turnover</a:t>
            </a:r>
          </a:p>
          <a:p>
            <a:r>
              <a:rPr lang="en-US" sz="2000" dirty="0" smtClean="0"/>
              <a:t>Retention Planning</a:t>
            </a:r>
          </a:p>
          <a:p>
            <a:r>
              <a:rPr lang="en-US" sz="2000" dirty="0" smtClean="0"/>
              <a:t>Motivation</a:t>
            </a:r>
          </a:p>
          <a:p>
            <a:r>
              <a:rPr lang="en-US" sz="2000" dirty="0" smtClean="0"/>
              <a:t>Commitment</a:t>
            </a:r>
          </a:p>
          <a:p>
            <a:r>
              <a:rPr lang="en-US" sz="2000" dirty="0" smtClean="0"/>
              <a:t>Enhancing Employee Engagement</a:t>
            </a:r>
          </a:p>
          <a:p>
            <a:pPr marL="0" indent="0">
              <a:buNone/>
            </a:pPr>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9428343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434340"/>
            <a:ext cx="10629900" cy="5943601"/>
          </a:xfrm>
        </p:spPr>
        <p:txBody>
          <a:bodyPr>
            <a:normAutofit/>
          </a:bodyPr>
          <a:lstStyle/>
          <a:p>
            <a:pPr marL="0" indent="0">
              <a:buNone/>
            </a:pPr>
            <a:r>
              <a:rPr lang="en-US" sz="3200" b="1" dirty="0"/>
              <a:t>Retention planning </a:t>
            </a:r>
            <a:endParaRPr lang="en-US" sz="3200" b="1" dirty="0" smtClean="0"/>
          </a:p>
          <a:p>
            <a:pPr marL="0" indent="0">
              <a:buNone/>
            </a:pPr>
            <a:r>
              <a:rPr lang="en-US" sz="2800" dirty="0"/>
              <a:t>Retention strategies should be based on an understanding of the factors that affect whether or not employees leave or </a:t>
            </a:r>
            <a:r>
              <a:rPr lang="en-US" sz="2800" dirty="0" smtClean="0"/>
              <a:t>stay</a:t>
            </a:r>
          </a:p>
          <a:p>
            <a:pPr marL="0" indent="0">
              <a:buNone/>
            </a:pPr>
            <a:endParaRPr lang="en-US" sz="2800" b="1" dirty="0"/>
          </a:p>
          <a:p>
            <a:r>
              <a:rPr lang="en-US" sz="2800" dirty="0"/>
              <a:t>For early-career employees (30 years old and under) career advancement is significant</a:t>
            </a:r>
            <a:r>
              <a:rPr lang="en-US" sz="2800" dirty="0" smtClean="0"/>
              <a:t>.</a:t>
            </a:r>
          </a:p>
          <a:p>
            <a:r>
              <a:rPr lang="en-US" sz="2800" dirty="0" smtClean="0"/>
              <a:t> </a:t>
            </a:r>
            <a:r>
              <a:rPr lang="en-US" sz="2800" dirty="0"/>
              <a:t>For mid-career employees (age 31–50) the ability to manage their careers and satisfaction from their work are important. </a:t>
            </a:r>
            <a:endParaRPr lang="en-US" sz="2800" dirty="0" smtClean="0"/>
          </a:p>
          <a:p>
            <a:r>
              <a:rPr lang="en-US" sz="2800" dirty="0" smtClean="0"/>
              <a:t>Late-career </a:t>
            </a:r>
            <a:r>
              <a:rPr lang="en-US" sz="2800" dirty="0"/>
              <a:t>employees (aged over 50) will be more interested in security</a:t>
            </a:r>
            <a:endParaRPr lang="en-US" sz="2800" b="1" dirty="0" smtClean="0"/>
          </a:p>
        </p:txBody>
      </p:sp>
    </p:spTree>
    <p:extLst>
      <p:ext uri="{BB962C8B-B14F-4D97-AF65-F5344CB8AC3E}">
        <p14:creationId xmlns:p14="http://schemas.microsoft.com/office/powerpoint/2010/main" val="33788916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434340"/>
            <a:ext cx="10629900" cy="5943601"/>
          </a:xfrm>
        </p:spPr>
        <p:txBody>
          <a:bodyPr>
            <a:normAutofit/>
          </a:bodyPr>
          <a:lstStyle/>
          <a:p>
            <a:pPr marL="0" indent="0">
              <a:buNone/>
            </a:pPr>
            <a:r>
              <a:rPr lang="en-US" sz="3200" b="1" dirty="0" smtClean="0">
                <a:effectLst>
                  <a:outerShdw blurRad="38100" dist="38100" dir="2700000" algn="tl">
                    <a:srgbClr val="000000">
                      <a:alpha val="43137"/>
                    </a:srgbClr>
                  </a:outerShdw>
                </a:effectLst>
              </a:rPr>
              <a:t>Motivation</a:t>
            </a:r>
          </a:p>
          <a:p>
            <a:pPr marL="0" indent="0">
              <a:buNone/>
            </a:pPr>
            <a:r>
              <a:rPr lang="en-US" sz="3200" dirty="0"/>
              <a:t>Motivation is the strength and direction of </a:t>
            </a:r>
            <a:r>
              <a:rPr lang="en-US" sz="3200" dirty="0" err="1"/>
              <a:t>behaviour</a:t>
            </a:r>
            <a:r>
              <a:rPr lang="en-US" sz="3200" dirty="0"/>
              <a:t> and the factors that influence people to behave in certain ways</a:t>
            </a:r>
            <a:endParaRPr lang="en-US" sz="3200" b="1" dirty="0" smtClean="0">
              <a:effectLst>
                <a:outerShdw blurRad="38100" dist="38100" dir="2700000" algn="tl">
                  <a:srgbClr val="000000">
                    <a:alpha val="43137"/>
                  </a:srgbClr>
                </a:outerShdw>
              </a:effectLst>
            </a:endParaRPr>
          </a:p>
          <a:p>
            <a:pPr marL="0" indent="0">
              <a:buNone/>
            </a:pPr>
            <a:endParaRPr lang="en-US" sz="3200" dirty="0" smtClean="0"/>
          </a:p>
          <a:p>
            <a:pPr marL="0" indent="0">
              <a:buNone/>
            </a:pPr>
            <a:r>
              <a:rPr lang="en-US" sz="3200" dirty="0" smtClean="0"/>
              <a:t>Types </a:t>
            </a:r>
            <a:r>
              <a:rPr lang="en-US" sz="3200" dirty="0"/>
              <a:t>of motivation</a:t>
            </a:r>
          </a:p>
          <a:p>
            <a:r>
              <a:rPr lang="en-US" sz="3200" dirty="0"/>
              <a:t>The two basic types are intrinsic and extrinsic motivation</a:t>
            </a:r>
            <a:endParaRPr lang="en-US" sz="3200" b="1" dirty="0" smtClean="0">
              <a:effectLst>
                <a:outerShdw blurRad="38100" dist="38100" dir="2700000" algn="tl">
                  <a:srgbClr val="000000">
                    <a:alpha val="43137"/>
                  </a:srgbClr>
                </a:outerShdw>
              </a:effectLst>
            </a:endParaRPr>
          </a:p>
          <a:p>
            <a:pPr marL="0" indent="0">
              <a:buNone/>
            </a:pPr>
            <a:endParaRPr lang="en-US" sz="3200" dirty="0"/>
          </a:p>
        </p:txBody>
      </p:sp>
    </p:spTree>
    <p:extLst>
      <p:ext uri="{BB962C8B-B14F-4D97-AF65-F5344CB8AC3E}">
        <p14:creationId xmlns:p14="http://schemas.microsoft.com/office/powerpoint/2010/main" val="33150078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434340"/>
            <a:ext cx="10629900" cy="5943601"/>
          </a:xfrm>
        </p:spPr>
        <p:txBody>
          <a:bodyPr>
            <a:normAutofit/>
          </a:bodyPr>
          <a:lstStyle/>
          <a:p>
            <a:pPr marL="0" indent="0">
              <a:buNone/>
            </a:pPr>
            <a:r>
              <a:rPr lang="en-US" sz="3200" b="1" dirty="0">
                <a:effectLst>
                  <a:outerShdw blurRad="38100" dist="38100" dir="2700000" algn="tl">
                    <a:srgbClr val="000000">
                      <a:alpha val="43137"/>
                    </a:srgbClr>
                  </a:outerShdw>
                </a:effectLst>
              </a:rPr>
              <a:t>O</a:t>
            </a:r>
            <a:r>
              <a:rPr lang="en-US" sz="3200" b="1" dirty="0" smtClean="0">
                <a:effectLst>
                  <a:outerShdw blurRad="38100" dist="38100" dir="2700000" algn="tl">
                    <a:srgbClr val="000000">
                      <a:alpha val="43137"/>
                    </a:srgbClr>
                  </a:outerShdw>
                </a:effectLst>
              </a:rPr>
              <a:t>verview </a:t>
            </a:r>
            <a:r>
              <a:rPr lang="en-US" sz="3200" b="1" dirty="0">
                <a:effectLst>
                  <a:outerShdw blurRad="38100" dist="38100" dir="2700000" algn="tl">
                    <a:srgbClr val="000000">
                      <a:alpha val="43137"/>
                    </a:srgbClr>
                  </a:outerShdw>
                </a:effectLst>
              </a:rPr>
              <a:t>of motivation </a:t>
            </a:r>
            <a:r>
              <a:rPr lang="en-US" sz="3200" b="1" dirty="0" smtClean="0">
                <a:effectLst>
                  <a:outerShdw blurRad="38100" dist="38100" dir="2700000" algn="tl">
                    <a:srgbClr val="000000">
                      <a:alpha val="43137"/>
                    </a:srgbClr>
                  </a:outerShdw>
                </a:effectLst>
              </a:rPr>
              <a:t>theories</a:t>
            </a:r>
          </a:p>
          <a:p>
            <a:pPr marL="0" indent="0">
              <a:buNone/>
            </a:pPr>
            <a:endParaRPr lang="en-US" sz="3200" dirty="0" smtClean="0"/>
          </a:p>
          <a:p>
            <a:pPr marL="0" indent="0">
              <a:buNone/>
            </a:pPr>
            <a:r>
              <a:rPr lang="en-US" sz="3200" dirty="0" smtClean="0"/>
              <a:t>Motivation </a:t>
            </a:r>
            <a:r>
              <a:rPr lang="en-US" sz="3200" dirty="0"/>
              <a:t>most significant theories are those concerned with expectancy, goal setting, equity and cognitive evaluation, which are classified as process or cognitive theories.</a:t>
            </a:r>
          </a:p>
          <a:p>
            <a:pPr marL="0" indent="0">
              <a:buNone/>
            </a:pPr>
            <a:endParaRPr lang="en-US" sz="3200" dirty="0" smtClean="0"/>
          </a:p>
          <a:p>
            <a:pPr marL="0" indent="0">
              <a:buNone/>
            </a:pPr>
            <a:r>
              <a:rPr lang="en-US" sz="3200" dirty="0" smtClean="0"/>
              <a:t>Taylor</a:t>
            </a:r>
            <a:endParaRPr lang="en-US" sz="3200" dirty="0"/>
          </a:p>
        </p:txBody>
      </p:sp>
    </p:spTree>
    <p:extLst>
      <p:ext uri="{BB962C8B-B14F-4D97-AF65-F5344CB8AC3E}">
        <p14:creationId xmlns:p14="http://schemas.microsoft.com/office/powerpoint/2010/main" val="30915990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62100" y="434340"/>
            <a:ext cx="10629900" cy="5943601"/>
          </a:xfrm>
        </p:spPr>
        <p:txBody>
          <a:bodyPr>
            <a:normAutofit/>
          </a:bodyPr>
          <a:lstStyle/>
          <a:p>
            <a:pPr marL="0" indent="0">
              <a:buNone/>
            </a:pPr>
            <a:r>
              <a:rPr lang="en-US" sz="3200" b="1" dirty="0"/>
              <a:t>M</a:t>
            </a:r>
            <a:r>
              <a:rPr lang="en-US" sz="3200" b="1" dirty="0" smtClean="0"/>
              <a:t>otivation Model</a:t>
            </a:r>
          </a:p>
          <a:p>
            <a:pPr marL="0" indent="0">
              <a:buNone/>
            </a:pPr>
            <a:endParaRPr lang="en-US" sz="3200" b="1" dirty="0"/>
          </a:p>
          <a:p>
            <a:pPr marL="0" indent="0">
              <a:buNone/>
            </a:pPr>
            <a:endParaRPr lang="en-US" sz="3200" b="1" dirty="0" smtClean="0"/>
          </a:p>
          <a:p>
            <a:pPr marL="0" indent="0">
              <a:buNone/>
            </a:pPr>
            <a:endParaRPr lang="en-US" sz="3200" b="1" dirty="0"/>
          </a:p>
          <a:p>
            <a:pPr marL="0" indent="0">
              <a:buNone/>
            </a:pPr>
            <a:endParaRPr lang="en-US" sz="3200" b="1" dirty="0" smtClean="0"/>
          </a:p>
          <a:p>
            <a:pPr marL="0" indent="0">
              <a:buNone/>
            </a:pPr>
            <a:endParaRPr lang="en-US" sz="3200" b="1" dirty="0"/>
          </a:p>
          <a:p>
            <a:pPr marL="0" indent="0">
              <a:buNone/>
            </a:pPr>
            <a:endParaRPr lang="en-US" sz="3200" b="1" dirty="0" smtClean="0"/>
          </a:p>
          <a:p>
            <a:pPr marL="0" indent="0">
              <a:buNone/>
            </a:pPr>
            <a:endParaRPr lang="en-US" sz="3200" b="1" dirty="0" smtClean="0"/>
          </a:p>
          <a:p>
            <a:pPr marL="0" indent="0">
              <a:buNone/>
            </a:pPr>
            <a:endParaRPr lang="en-US" sz="3200" b="1" dirty="0" smtClean="0"/>
          </a:p>
          <a:p>
            <a:pPr marL="0" indent="0" algn="r">
              <a:buNone/>
            </a:pPr>
            <a:r>
              <a:rPr lang="en-US" sz="3200" i="1" dirty="0" smtClean="0"/>
              <a:t>Source: ARMSTRONG’S HANDBOOK</a:t>
            </a:r>
            <a:endParaRPr lang="en-US" sz="3200" i="1" dirty="0"/>
          </a:p>
          <a:p>
            <a:pPr marL="0" indent="0">
              <a:buNone/>
            </a:pPr>
            <a:endParaRPr lang="en-US" sz="3200" b="1" dirty="0"/>
          </a:p>
        </p:txBody>
      </p:sp>
      <p:pic>
        <p:nvPicPr>
          <p:cNvPr id="4" name="Imagem 3"/>
          <p:cNvPicPr/>
          <p:nvPr/>
        </p:nvPicPr>
        <p:blipFill>
          <a:blip r:embed="rId2">
            <a:extLst>
              <a:ext uri="{28A0092B-C50C-407E-A947-70E740481C1C}">
                <a14:useLocalDpi xmlns:a14="http://schemas.microsoft.com/office/drawing/2010/main" val="0"/>
              </a:ext>
            </a:extLst>
          </a:blip>
          <a:stretch>
            <a:fillRect/>
          </a:stretch>
        </p:blipFill>
        <p:spPr>
          <a:xfrm>
            <a:off x="2560320" y="1280160"/>
            <a:ext cx="8156257" cy="4185286"/>
          </a:xfrm>
          <a:prstGeom prst="rect">
            <a:avLst/>
          </a:prstGeom>
        </p:spPr>
      </p:pic>
    </p:spTree>
    <p:extLst>
      <p:ext uri="{BB962C8B-B14F-4D97-AF65-F5344CB8AC3E}">
        <p14:creationId xmlns:p14="http://schemas.microsoft.com/office/powerpoint/2010/main" val="1169183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417320" y="228600"/>
            <a:ext cx="10774680" cy="6629400"/>
          </a:xfrm>
        </p:spPr>
        <p:txBody>
          <a:bodyPr>
            <a:normAutofit/>
          </a:bodyPr>
          <a:lstStyle/>
          <a:p>
            <a:pPr marL="0" indent="0" algn="just">
              <a:buNone/>
            </a:pPr>
            <a:r>
              <a:rPr lang="en-US" sz="3200" b="1" dirty="0"/>
              <a:t>Commitment</a:t>
            </a:r>
            <a:r>
              <a:rPr lang="en-US" sz="3200" dirty="0"/>
              <a:t> </a:t>
            </a:r>
            <a:endParaRPr lang="en-US" sz="3200" dirty="0" smtClean="0"/>
          </a:p>
          <a:p>
            <a:pPr marL="0" indent="0" algn="just">
              <a:buNone/>
            </a:pPr>
            <a:endParaRPr lang="en-US" sz="3200" dirty="0" smtClean="0"/>
          </a:p>
          <a:p>
            <a:pPr marL="0" indent="0" algn="just">
              <a:buNone/>
            </a:pPr>
            <a:r>
              <a:rPr lang="en-US" sz="3200" dirty="0" smtClean="0"/>
              <a:t>Commitment </a:t>
            </a:r>
            <a:r>
              <a:rPr lang="en-US" sz="3200" dirty="0"/>
              <a:t>refers to attachment and loyalty. It is associated with the feelings of individuals about their </a:t>
            </a:r>
            <a:r>
              <a:rPr lang="en-US" sz="3200" dirty="0" smtClean="0"/>
              <a:t>organization</a:t>
            </a:r>
          </a:p>
          <a:p>
            <a:endParaRPr lang="en-US" sz="3200" dirty="0"/>
          </a:p>
        </p:txBody>
      </p:sp>
    </p:spTree>
    <p:extLst>
      <p:ext uri="{BB962C8B-B14F-4D97-AF65-F5344CB8AC3E}">
        <p14:creationId xmlns:p14="http://schemas.microsoft.com/office/powerpoint/2010/main" val="31797230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417320" y="228600"/>
            <a:ext cx="10774680" cy="6629400"/>
          </a:xfrm>
        </p:spPr>
        <p:txBody>
          <a:bodyPr>
            <a:normAutofit fontScale="92500" lnSpcReduction="20000"/>
          </a:bodyPr>
          <a:lstStyle/>
          <a:p>
            <a:pPr marL="0" indent="0" algn="just">
              <a:buNone/>
            </a:pPr>
            <a:endParaRPr lang="en-US" sz="3200" dirty="0"/>
          </a:p>
          <a:p>
            <a:pPr marL="0" indent="0" algn="just">
              <a:buNone/>
            </a:pPr>
            <a:r>
              <a:rPr lang="en-US" sz="3200" dirty="0"/>
              <a:t>I</a:t>
            </a:r>
            <a:r>
              <a:rPr lang="en-US" sz="3200" b="1" dirty="0"/>
              <a:t>mportance in SMEs</a:t>
            </a:r>
          </a:p>
          <a:p>
            <a:pPr marL="0" indent="0" algn="just">
              <a:buNone/>
            </a:pPr>
            <a:endParaRPr lang="en-US" sz="3200" dirty="0"/>
          </a:p>
          <a:p>
            <a:pPr algn="just"/>
            <a:r>
              <a:rPr lang="en-US" sz="3200" dirty="0"/>
              <a:t>Employee </a:t>
            </a:r>
            <a:r>
              <a:rPr lang="en-US" sz="3200" dirty="0" err="1"/>
              <a:t>organisational</a:t>
            </a:r>
            <a:r>
              <a:rPr lang="en-US" sz="3200" dirty="0"/>
              <a:t> commitment is highly valuable. Commitment is vital to the productivity, quality and good performance of an </a:t>
            </a:r>
            <a:r>
              <a:rPr lang="en-US" sz="3200" dirty="0" err="1"/>
              <a:t>organisation</a:t>
            </a:r>
            <a:r>
              <a:rPr lang="en-US" sz="3200" dirty="0"/>
              <a:t>. </a:t>
            </a:r>
          </a:p>
          <a:p>
            <a:pPr algn="just"/>
            <a:endParaRPr lang="en-US" sz="3200" dirty="0"/>
          </a:p>
          <a:p>
            <a:pPr algn="just"/>
            <a:r>
              <a:rPr lang="en-US" sz="3200" dirty="0"/>
              <a:t>The level of job commitment can also be influenced by various factors such as demography, pay, co-workers, work, supervision, company’s background and employees’ job satisfaction level. Nevertheless, similar study as far as commitment and relation with job satisfaction in Small and Medium enterprises (SMEs) is concerned is scarce.</a:t>
            </a:r>
          </a:p>
          <a:p>
            <a:pPr algn="just"/>
            <a:endParaRPr lang="en-US" sz="3200" dirty="0"/>
          </a:p>
          <a:p>
            <a:pPr algn="just"/>
            <a:r>
              <a:rPr lang="en-US" sz="2800" dirty="0"/>
              <a:t>SMEs usually are used as a stepping- stone for unskilled or semi-skilled employees to gain experience or additional experience before moving on to bigger and better firms. As a result, SMEs suffer due to the loss of the human assets who are skilled and can contribute to improve the firms‟ productivity</a:t>
            </a:r>
            <a:endParaRPr lang="en-US" sz="3200" dirty="0"/>
          </a:p>
          <a:p>
            <a:endParaRPr lang="en-US" sz="3200" dirty="0"/>
          </a:p>
        </p:txBody>
      </p:sp>
    </p:spTree>
    <p:extLst>
      <p:ext uri="{BB962C8B-B14F-4D97-AF65-F5344CB8AC3E}">
        <p14:creationId xmlns:p14="http://schemas.microsoft.com/office/powerpoint/2010/main" val="34558749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417320" y="228600"/>
            <a:ext cx="10774680" cy="6629400"/>
          </a:xfrm>
        </p:spPr>
        <p:txBody>
          <a:bodyPr>
            <a:normAutofit/>
          </a:bodyPr>
          <a:lstStyle/>
          <a:p>
            <a:pPr marL="0" indent="0" algn="just">
              <a:buNone/>
            </a:pPr>
            <a:endParaRPr lang="en-US" sz="3200" dirty="0"/>
          </a:p>
          <a:p>
            <a:pPr marL="0" indent="0" algn="just">
              <a:buNone/>
            </a:pPr>
            <a:r>
              <a:rPr lang="en-US" sz="3300" b="1" dirty="0">
                <a:effectLst>
                  <a:outerShdw blurRad="38100" dist="38100" dir="2700000" algn="tl">
                    <a:srgbClr val="000000">
                      <a:alpha val="43137"/>
                    </a:srgbClr>
                  </a:outerShdw>
                </a:effectLst>
              </a:rPr>
              <a:t>Factors affecting </a:t>
            </a:r>
            <a:r>
              <a:rPr lang="en-US" sz="3300" b="1" dirty="0" smtClean="0">
                <a:effectLst>
                  <a:outerShdw blurRad="38100" dist="38100" dir="2700000" algn="tl">
                    <a:srgbClr val="000000">
                      <a:alpha val="43137"/>
                    </a:srgbClr>
                  </a:outerShdw>
                </a:effectLst>
              </a:rPr>
              <a:t>commitment</a:t>
            </a:r>
          </a:p>
          <a:p>
            <a:pPr marL="0" indent="0" algn="just">
              <a:buNone/>
            </a:pPr>
            <a:endParaRPr lang="en-US" sz="3300" b="1" dirty="0">
              <a:effectLst>
                <a:outerShdw blurRad="38100" dist="38100" dir="2700000" algn="tl">
                  <a:srgbClr val="000000">
                    <a:alpha val="43137"/>
                  </a:srgbClr>
                </a:outerShdw>
              </a:effectLst>
            </a:endParaRPr>
          </a:p>
          <a:p>
            <a:r>
              <a:rPr lang="en-US" sz="3200" dirty="0"/>
              <a:t>Strategic level: supportive business strategies, top management value commitment and effective voice for HR in strategy making and governance.</a:t>
            </a:r>
          </a:p>
          <a:p>
            <a:r>
              <a:rPr lang="en-US" sz="3200" dirty="0" smtClean="0"/>
              <a:t>Functional </a:t>
            </a:r>
            <a:r>
              <a:rPr lang="en-US" sz="3200" dirty="0"/>
              <a:t>(human resource policy) level : staffing based on employment stabilization, investment in training and development and contingent compensation that reinforces cooperation, participation and contribution.</a:t>
            </a:r>
          </a:p>
          <a:p>
            <a:r>
              <a:rPr lang="en-US" sz="3200" dirty="0" smtClean="0"/>
              <a:t>Workplace </a:t>
            </a:r>
            <a:r>
              <a:rPr lang="en-US" sz="3200" dirty="0"/>
              <a:t>level : selection based on high standards, broad task design and teamwork, employee involvement in problem solving and a climate of cooperation and trust.</a:t>
            </a:r>
          </a:p>
          <a:p>
            <a:endParaRPr lang="en-US" sz="3200" dirty="0"/>
          </a:p>
        </p:txBody>
      </p:sp>
    </p:spTree>
    <p:extLst>
      <p:ext uri="{BB962C8B-B14F-4D97-AF65-F5344CB8AC3E}">
        <p14:creationId xmlns:p14="http://schemas.microsoft.com/office/powerpoint/2010/main" val="36587166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417320" y="0"/>
            <a:ext cx="10774680" cy="6629400"/>
          </a:xfrm>
        </p:spPr>
        <p:txBody>
          <a:bodyPr>
            <a:normAutofit/>
          </a:bodyPr>
          <a:lstStyle/>
          <a:p>
            <a:pPr marL="0" indent="0" algn="just">
              <a:buNone/>
            </a:pPr>
            <a:r>
              <a:rPr lang="en-US" sz="3600" b="1" dirty="0" smtClean="0"/>
              <a:t>Enhancing </a:t>
            </a:r>
            <a:r>
              <a:rPr lang="en-US" sz="3600" b="1" dirty="0"/>
              <a:t>Employee engagement </a:t>
            </a:r>
            <a:endParaRPr lang="en-US" sz="3600" b="1" dirty="0" smtClean="0"/>
          </a:p>
          <a:p>
            <a:pPr marL="0" indent="0" algn="just">
              <a:buNone/>
            </a:pPr>
            <a:endParaRPr lang="en-US" sz="3300" b="1" dirty="0">
              <a:effectLst>
                <a:outerShdw blurRad="38100" dist="38100" dir="2700000" algn="tl">
                  <a:srgbClr val="000000">
                    <a:alpha val="43137"/>
                  </a:srgbClr>
                </a:outerShdw>
              </a:effectLst>
            </a:endParaRPr>
          </a:p>
          <a:p>
            <a:pPr algn="just"/>
            <a:r>
              <a:rPr lang="en-US" sz="3200" dirty="0"/>
              <a:t>Kahn (1990: 894) defined employee engagement </a:t>
            </a:r>
            <a:r>
              <a:rPr lang="en-US" sz="3200" i="1" dirty="0"/>
              <a:t>as ‘the harnessing of organization members’ selves to their work roles; in engagement, people employ and express themselves physically, cognitively, and emotionally during role performances</a:t>
            </a:r>
            <a:r>
              <a:rPr lang="en-US" sz="3200" i="1" dirty="0" smtClean="0"/>
              <a:t>’</a:t>
            </a:r>
          </a:p>
          <a:p>
            <a:pPr algn="just"/>
            <a:endParaRPr lang="en-US" sz="3200" i="1" dirty="0"/>
          </a:p>
          <a:p>
            <a:pPr algn="just"/>
            <a:r>
              <a:rPr lang="en-US" sz="3200" dirty="0"/>
              <a:t>E</a:t>
            </a:r>
            <a:r>
              <a:rPr lang="en-US" sz="3200" dirty="0" smtClean="0"/>
              <a:t>mployees </a:t>
            </a:r>
            <a:r>
              <a:rPr lang="en-US" sz="3200" dirty="0"/>
              <a:t>will choose to engage themselves to varying degrees and in response to the resources they receive from their organization. This is consistent with the description of engagement</a:t>
            </a:r>
            <a:endParaRPr lang="en-US" sz="3200" i="1" dirty="0"/>
          </a:p>
        </p:txBody>
      </p:sp>
    </p:spTree>
    <p:extLst>
      <p:ext uri="{BB962C8B-B14F-4D97-AF65-F5344CB8AC3E}">
        <p14:creationId xmlns:p14="http://schemas.microsoft.com/office/powerpoint/2010/main" val="31554693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600200" y="502920"/>
            <a:ext cx="10774680" cy="6629400"/>
          </a:xfrm>
        </p:spPr>
        <p:txBody>
          <a:bodyPr>
            <a:normAutofit/>
          </a:bodyPr>
          <a:lstStyle/>
          <a:p>
            <a:pPr marL="0" indent="0" algn="just">
              <a:buNone/>
            </a:pPr>
            <a:r>
              <a:rPr lang="en-US" sz="3600" b="1" dirty="0" smtClean="0"/>
              <a:t>IES model</a:t>
            </a:r>
          </a:p>
          <a:p>
            <a:pPr marL="0" indent="0" algn="just">
              <a:buNone/>
            </a:pPr>
            <a:endParaRPr lang="en-US" sz="3600" b="1" dirty="0"/>
          </a:p>
          <a:p>
            <a:pPr marL="0" indent="0" algn="just">
              <a:buNone/>
            </a:pPr>
            <a:endParaRPr lang="en-US" sz="3600" b="1" dirty="0" smtClean="0"/>
          </a:p>
          <a:p>
            <a:pPr marL="0" indent="0" algn="just">
              <a:buNone/>
            </a:pPr>
            <a:endParaRPr lang="en-US" sz="3600" b="1" dirty="0"/>
          </a:p>
          <a:p>
            <a:pPr marL="0" indent="0" algn="just">
              <a:buNone/>
            </a:pPr>
            <a:endParaRPr lang="en-US" sz="3600" b="1" dirty="0" smtClean="0"/>
          </a:p>
          <a:p>
            <a:pPr marL="0" indent="0" algn="just">
              <a:buNone/>
            </a:pPr>
            <a:endParaRPr lang="en-US" sz="3600" b="1" dirty="0"/>
          </a:p>
          <a:p>
            <a:pPr marL="0" indent="0" algn="just">
              <a:buNone/>
            </a:pPr>
            <a:endParaRPr lang="en-US" sz="3600" b="1" dirty="0" smtClean="0"/>
          </a:p>
          <a:p>
            <a:pPr marL="0" indent="0" algn="just">
              <a:buNone/>
            </a:pPr>
            <a:endParaRPr lang="en-US" sz="3600" b="1" dirty="0"/>
          </a:p>
          <a:p>
            <a:pPr marL="0" indent="0" algn="r">
              <a:buNone/>
            </a:pPr>
            <a:r>
              <a:rPr lang="en-US" i="1" dirty="0"/>
              <a:t>Source: ARMSTRONG’S HANDBOOK</a:t>
            </a:r>
          </a:p>
          <a:p>
            <a:pPr marL="0" indent="0" algn="just">
              <a:buNone/>
            </a:pPr>
            <a:endParaRPr lang="en-US" sz="3600" b="1" dirty="0" smtClean="0"/>
          </a:p>
          <a:p>
            <a:pPr marL="0" indent="0" algn="just">
              <a:buNone/>
            </a:pPr>
            <a:endParaRPr lang="en-US" sz="3300" b="1" dirty="0">
              <a:effectLst>
                <a:outerShdw blurRad="38100" dist="38100" dir="2700000" algn="tl">
                  <a:srgbClr val="000000">
                    <a:alpha val="43137"/>
                  </a:srgbClr>
                </a:outerShdw>
              </a:effectLst>
            </a:endParaRPr>
          </a:p>
        </p:txBody>
      </p:sp>
      <p:pic>
        <p:nvPicPr>
          <p:cNvPr id="4" name="Imagem 3"/>
          <p:cNvPicPr/>
          <p:nvPr/>
        </p:nvPicPr>
        <p:blipFill>
          <a:blip r:embed="rId2">
            <a:extLst>
              <a:ext uri="{28A0092B-C50C-407E-A947-70E740481C1C}">
                <a14:useLocalDpi xmlns:a14="http://schemas.microsoft.com/office/drawing/2010/main" val="0"/>
              </a:ext>
            </a:extLst>
          </a:blip>
          <a:stretch>
            <a:fillRect/>
          </a:stretch>
        </p:blipFill>
        <p:spPr>
          <a:xfrm>
            <a:off x="3599497" y="719137"/>
            <a:ext cx="5887403" cy="4812983"/>
          </a:xfrm>
          <a:prstGeom prst="rect">
            <a:avLst/>
          </a:prstGeom>
        </p:spPr>
      </p:pic>
    </p:spTree>
    <p:extLst>
      <p:ext uri="{BB962C8B-B14F-4D97-AF65-F5344CB8AC3E}">
        <p14:creationId xmlns:p14="http://schemas.microsoft.com/office/powerpoint/2010/main" val="18743955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1577340" y="1554480"/>
            <a:ext cx="10774680" cy="6629400"/>
          </a:xfrm>
        </p:spPr>
        <p:txBody>
          <a:bodyPr>
            <a:normAutofit fontScale="92500" lnSpcReduction="10000"/>
          </a:bodyPr>
          <a:lstStyle/>
          <a:p>
            <a:pPr marL="0" indent="0" algn="just">
              <a:buNone/>
            </a:pPr>
            <a:r>
              <a:rPr lang="en-US" sz="3600" b="1" dirty="0"/>
              <a:t>O</a:t>
            </a:r>
            <a:r>
              <a:rPr lang="en-US" sz="3600" b="1" dirty="0" smtClean="0"/>
              <a:t>utcomes </a:t>
            </a:r>
            <a:r>
              <a:rPr lang="en-US" sz="3600" b="1" dirty="0"/>
              <a:t>of engagement</a:t>
            </a:r>
          </a:p>
          <a:p>
            <a:pPr marL="0" indent="0" algn="just">
              <a:buNone/>
            </a:pPr>
            <a:r>
              <a:rPr lang="en-US" sz="3600" dirty="0"/>
              <a:t>Stairs and </a:t>
            </a:r>
            <a:r>
              <a:rPr lang="en-US" sz="3600" dirty="0" err="1"/>
              <a:t>Galpin</a:t>
            </a:r>
            <a:r>
              <a:rPr lang="en-US" sz="3600" dirty="0"/>
              <a:t> (2010) claimed that high levels of </a:t>
            </a:r>
            <a:r>
              <a:rPr lang="en-US" sz="3600" dirty="0" smtClean="0"/>
              <a:t>engagement </a:t>
            </a:r>
            <a:r>
              <a:rPr lang="en-US" sz="3600" dirty="0"/>
              <a:t>have been shown to relate to:</a:t>
            </a:r>
          </a:p>
          <a:p>
            <a:pPr algn="just"/>
            <a:endParaRPr lang="en-US" sz="3600" dirty="0" smtClean="0"/>
          </a:p>
          <a:p>
            <a:pPr algn="just"/>
            <a:r>
              <a:rPr lang="en-US" sz="3600" dirty="0" smtClean="0"/>
              <a:t>lower </a:t>
            </a:r>
            <a:r>
              <a:rPr lang="en-US" sz="3600" dirty="0"/>
              <a:t>absenteeism and higher employee retention;</a:t>
            </a:r>
          </a:p>
          <a:p>
            <a:pPr algn="just"/>
            <a:r>
              <a:rPr lang="en-US" sz="3600" dirty="0" smtClean="0"/>
              <a:t>increased </a:t>
            </a:r>
            <a:r>
              <a:rPr lang="en-US" sz="3600" dirty="0"/>
              <a:t>employee effort and productivity;</a:t>
            </a:r>
          </a:p>
          <a:p>
            <a:pPr algn="just"/>
            <a:r>
              <a:rPr lang="en-US" sz="3600" dirty="0" smtClean="0"/>
              <a:t>improved </a:t>
            </a:r>
            <a:r>
              <a:rPr lang="en-US" sz="3600" dirty="0"/>
              <a:t>quality and reduced error rates;</a:t>
            </a:r>
          </a:p>
          <a:p>
            <a:pPr algn="just"/>
            <a:r>
              <a:rPr lang="en-US" sz="3600" dirty="0" smtClean="0"/>
              <a:t>increased </a:t>
            </a:r>
            <a:r>
              <a:rPr lang="en-US" sz="3600" dirty="0"/>
              <a:t>sales;</a:t>
            </a:r>
          </a:p>
          <a:p>
            <a:pPr algn="just"/>
            <a:r>
              <a:rPr lang="en-US" sz="3600" dirty="0" smtClean="0"/>
              <a:t>higher </a:t>
            </a:r>
            <a:r>
              <a:rPr lang="en-US" sz="3600" dirty="0"/>
              <a:t>profitability, earnings per share and shareholder returns;</a:t>
            </a:r>
          </a:p>
          <a:p>
            <a:pPr algn="just"/>
            <a:r>
              <a:rPr lang="en-US" sz="3600" dirty="0" smtClean="0"/>
              <a:t>enhanced </a:t>
            </a:r>
            <a:r>
              <a:rPr lang="en-US" sz="3600" dirty="0"/>
              <a:t>customer satisfaction and loyalty;</a:t>
            </a:r>
          </a:p>
          <a:p>
            <a:pPr algn="just"/>
            <a:r>
              <a:rPr lang="en-US" sz="3600" dirty="0" smtClean="0"/>
              <a:t>faster </a:t>
            </a:r>
            <a:r>
              <a:rPr lang="en-US" sz="3600" dirty="0"/>
              <a:t>business growth; and</a:t>
            </a:r>
          </a:p>
          <a:p>
            <a:pPr algn="just"/>
            <a:r>
              <a:rPr lang="en-US" sz="3600" dirty="0" smtClean="0"/>
              <a:t> </a:t>
            </a:r>
            <a:r>
              <a:rPr lang="en-US" sz="3600" dirty="0"/>
              <a:t>higher likelihood of business success.</a:t>
            </a:r>
          </a:p>
          <a:p>
            <a:pPr marL="0" indent="0" algn="just">
              <a:buNone/>
            </a:pPr>
            <a:endParaRPr lang="en-US" sz="3600" b="1" dirty="0" smtClean="0"/>
          </a:p>
          <a:p>
            <a:pPr marL="0" indent="0" algn="just">
              <a:buNone/>
            </a:pPr>
            <a:endParaRPr lang="en-US" sz="3600" b="1" dirty="0"/>
          </a:p>
          <a:p>
            <a:pPr marL="0" indent="0" algn="just">
              <a:buNone/>
            </a:pPr>
            <a:endParaRPr lang="en-US" sz="3600" b="1" dirty="0" smtClean="0"/>
          </a:p>
          <a:p>
            <a:pPr marL="0" indent="0" algn="just">
              <a:buNone/>
            </a:pPr>
            <a:endParaRPr lang="en-US" sz="3600" b="1" dirty="0"/>
          </a:p>
          <a:p>
            <a:pPr marL="0" indent="0" algn="just">
              <a:buNone/>
            </a:pPr>
            <a:endParaRPr lang="en-US" sz="3600" b="1" dirty="0" smtClean="0"/>
          </a:p>
          <a:p>
            <a:pPr marL="0" indent="0" algn="just">
              <a:buNone/>
            </a:pPr>
            <a:endParaRPr lang="en-US" sz="3600" b="1" dirty="0"/>
          </a:p>
        </p:txBody>
      </p:sp>
    </p:spTree>
    <p:extLst>
      <p:ext uri="{BB962C8B-B14F-4D97-AF65-F5344CB8AC3E}">
        <p14:creationId xmlns:p14="http://schemas.microsoft.com/office/powerpoint/2010/main" val="36935690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06287" y="120127"/>
            <a:ext cx="6630990" cy="1051560"/>
          </a:xfrm>
        </p:spPr>
        <p:txBody>
          <a:bodyPr>
            <a:normAutofit/>
          </a:bodyPr>
          <a:lstStyle/>
          <a:p>
            <a:pPr algn="ctr"/>
            <a:r>
              <a:rPr lang="en-US" sz="2000" b="1" dirty="0" smtClean="0">
                <a:effectLst>
                  <a:outerShdw blurRad="38100" dist="38100" dir="2700000" algn="tl">
                    <a:srgbClr val="000000">
                      <a:alpha val="43137"/>
                    </a:srgbClr>
                  </a:outerShdw>
                </a:effectLst>
              </a:rPr>
              <a:t>Introduction to HRM</a:t>
            </a:r>
            <a:br>
              <a:rPr lang="en-US" sz="2000" b="1" dirty="0" smtClean="0">
                <a:effectLst>
                  <a:outerShdw blurRad="38100" dist="38100" dir="2700000" algn="tl">
                    <a:srgbClr val="000000">
                      <a:alpha val="43137"/>
                    </a:srgbClr>
                  </a:outerShdw>
                </a:effectLst>
              </a:rPr>
            </a:br>
            <a:r>
              <a:rPr lang="en-US" sz="2000" b="1" dirty="0" smtClean="0">
                <a:effectLst>
                  <a:outerShdw blurRad="38100" dist="38100" dir="2700000" algn="tl">
                    <a:srgbClr val="000000">
                      <a:alpha val="43137"/>
                    </a:srgbClr>
                  </a:outerShdw>
                </a:effectLst>
              </a:rPr>
              <a:t> </a:t>
            </a:r>
            <a:r>
              <a:rPr lang="en-US" sz="2000" dirty="0" smtClean="0"/>
              <a:t>The </a:t>
            </a:r>
            <a:r>
              <a:rPr lang="en-US" sz="2000" dirty="0"/>
              <a:t>essence of HRM </a:t>
            </a:r>
            <a:endParaRPr lang="en-US" sz="2000" b="1" dirty="0">
              <a:effectLst>
                <a:outerShdw blurRad="38100" dist="38100" dir="2700000" algn="tl">
                  <a:srgbClr val="000000">
                    <a:alpha val="43137"/>
                  </a:srgbClr>
                </a:outerShdw>
              </a:effectLst>
            </a:endParaRPr>
          </a:p>
        </p:txBody>
      </p:sp>
      <p:sp>
        <p:nvSpPr>
          <p:cNvPr id="3" name="Espaço Reservado para Conteúdo 2"/>
          <p:cNvSpPr>
            <a:spLocks noGrp="1"/>
          </p:cNvSpPr>
          <p:nvPr>
            <p:ph idx="1"/>
          </p:nvPr>
        </p:nvSpPr>
        <p:spPr>
          <a:xfrm>
            <a:off x="812425" y="1673712"/>
            <a:ext cx="10018713" cy="3124201"/>
          </a:xfrm>
        </p:spPr>
        <p:txBody>
          <a:bodyPr>
            <a:noAutofit/>
          </a:bodyPr>
          <a:lstStyle/>
          <a:p>
            <a:pPr algn="ctr"/>
            <a:r>
              <a:rPr lang="en-US" sz="2800" dirty="0">
                <a:solidFill>
                  <a:schemeClr val="accent1">
                    <a:lumMod val="75000"/>
                  </a:schemeClr>
                </a:solidFill>
              </a:rPr>
              <a:t>H</a:t>
            </a:r>
            <a:r>
              <a:rPr lang="en-US" sz="2800" dirty="0" smtClean="0">
                <a:solidFill>
                  <a:schemeClr val="accent1">
                    <a:lumMod val="75000"/>
                  </a:schemeClr>
                </a:solidFill>
              </a:rPr>
              <a:t>ow </a:t>
            </a:r>
            <a:r>
              <a:rPr lang="en-US" sz="2800" dirty="0">
                <a:solidFill>
                  <a:schemeClr val="accent1">
                    <a:lumMod val="75000"/>
                  </a:schemeClr>
                </a:solidFill>
              </a:rPr>
              <a:t>people are employed and managed in </a:t>
            </a:r>
            <a:r>
              <a:rPr lang="en-US" sz="2800" dirty="0" smtClean="0">
                <a:solidFill>
                  <a:schemeClr val="accent1">
                    <a:lumMod val="75000"/>
                  </a:schemeClr>
                </a:solidFill>
              </a:rPr>
              <a:t>organizations</a:t>
            </a:r>
            <a:r>
              <a:rPr lang="cs-CZ" sz="2800" dirty="0" smtClean="0">
                <a:solidFill>
                  <a:schemeClr val="accent1">
                    <a:lumMod val="75000"/>
                  </a:schemeClr>
                </a:solidFill>
              </a:rPr>
              <a:t>.</a:t>
            </a:r>
            <a:endParaRPr lang="en-US" sz="2800" b="1" dirty="0">
              <a:solidFill>
                <a:schemeClr val="accent1">
                  <a:lumMod val="75000"/>
                </a:schemeClr>
              </a:solidFill>
            </a:endParaRPr>
          </a:p>
          <a:p>
            <a:r>
              <a:rPr lang="cs-CZ" sz="2000" dirty="0"/>
              <a:t>s</a:t>
            </a:r>
            <a:r>
              <a:rPr lang="en-US" sz="2000" dirty="0" err="1" smtClean="0"/>
              <a:t>trategic</a:t>
            </a:r>
            <a:r>
              <a:rPr lang="en-US" sz="2000" dirty="0" smtClean="0"/>
              <a:t> </a:t>
            </a:r>
            <a:r>
              <a:rPr lang="en-US" sz="2000" dirty="0"/>
              <a:t>HRM, </a:t>
            </a:r>
            <a:endParaRPr lang="cs-CZ" sz="2000" dirty="0" smtClean="0"/>
          </a:p>
          <a:p>
            <a:r>
              <a:rPr lang="en-US" sz="2000" dirty="0" smtClean="0"/>
              <a:t>human </a:t>
            </a:r>
            <a:r>
              <a:rPr lang="en-US" sz="2000" dirty="0"/>
              <a:t>capital management, </a:t>
            </a:r>
            <a:endParaRPr lang="cs-CZ" sz="2000" dirty="0" smtClean="0"/>
          </a:p>
          <a:p>
            <a:r>
              <a:rPr lang="en-US" sz="2000" dirty="0" smtClean="0"/>
              <a:t>knowledge </a:t>
            </a:r>
            <a:r>
              <a:rPr lang="en-US" sz="2000" dirty="0"/>
              <a:t>management, </a:t>
            </a:r>
            <a:endParaRPr lang="cs-CZ" sz="2000" dirty="0" smtClean="0"/>
          </a:p>
          <a:p>
            <a:r>
              <a:rPr lang="en-US" sz="2000" dirty="0" smtClean="0"/>
              <a:t>corporate </a:t>
            </a:r>
            <a:r>
              <a:rPr lang="en-US" sz="2000" dirty="0"/>
              <a:t>social responsibility, </a:t>
            </a:r>
            <a:endParaRPr lang="cs-CZ" sz="2000" dirty="0" smtClean="0"/>
          </a:p>
          <a:p>
            <a:r>
              <a:rPr lang="en-US" sz="2000" dirty="0" smtClean="0"/>
              <a:t>organization </a:t>
            </a:r>
            <a:r>
              <a:rPr lang="en-US" sz="2000" dirty="0"/>
              <a:t>development, </a:t>
            </a:r>
            <a:endParaRPr lang="cs-CZ" sz="2000" dirty="0" smtClean="0"/>
          </a:p>
          <a:p>
            <a:r>
              <a:rPr lang="en-US" sz="2000" dirty="0" smtClean="0"/>
              <a:t>resourcing </a:t>
            </a:r>
            <a:r>
              <a:rPr lang="en-US" sz="2000" dirty="0"/>
              <a:t>(workforce planning, recruitment and selection and talent management), </a:t>
            </a:r>
            <a:endParaRPr lang="cs-CZ" sz="2000" dirty="0" smtClean="0"/>
          </a:p>
          <a:p>
            <a:r>
              <a:rPr lang="en-US" sz="2000" dirty="0" smtClean="0"/>
              <a:t>learning </a:t>
            </a:r>
            <a:r>
              <a:rPr lang="en-US" sz="2000" dirty="0"/>
              <a:t>and development, </a:t>
            </a:r>
            <a:endParaRPr lang="cs-CZ" sz="2000" dirty="0" smtClean="0"/>
          </a:p>
          <a:p>
            <a:r>
              <a:rPr lang="en-US" sz="2000" dirty="0" smtClean="0"/>
              <a:t>performance </a:t>
            </a:r>
            <a:r>
              <a:rPr lang="en-US" sz="2000" dirty="0"/>
              <a:t>and reward management, </a:t>
            </a:r>
            <a:endParaRPr lang="cs-CZ" sz="2000" dirty="0" smtClean="0"/>
          </a:p>
          <a:p>
            <a:r>
              <a:rPr lang="en-US" sz="2000" dirty="0" smtClean="0"/>
              <a:t>employee </a:t>
            </a:r>
            <a:r>
              <a:rPr lang="en-US" sz="2000" dirty="0"/>
              <a:t>relations, </a:t>
            </a:r>
            <a:endParaRPr lang="cs-CZ" sz="2000" dirty="0" smtClean="0"/>
          </a:p>
          <a:p>
            <a:r>
              <a:rPr lang="en-US" sz="2000" dirty="0" smtClean="0"/>
              <a:t>employee </a:t>
            </a:r>
            <a:r>
              <a:rPr lang="en-US" sz="2000" dirty="0"/>
              <a:t>well-being and the provision of employee services</a:t>
            </a:r>
            <a:endParaRPr lang="en-US" sz="2000" b="1" dirty="0"/>
          </a:p>
        </p:txBody>
      </p:sp>
    </p:spTree>
    <p:extLst>
      <p:ext uri="{BB962C8B-B14F-4D97-AF65-F5344CB8AC3E}">
        <p14:creationId xmlns:p14="http://schemas.microsoft.com/office/powerpoint/2010/main" val="327816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54250" y="482526"/>
            <a:ext cx="11544300" cy="1577339"/>
          </a:xfrm>
        </p:spPr>
        <p:txBody>
          <a:bodyPr>
            <a:normAutofit/>
          </a:bodyPr>
          <a:lstStyle/>
          <a:p>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         </a:t>
            </a:r>
            <a:r>
              <a:rPr lang="en-US" dirty="0" smtClean="0"/>
              <a:t>The </a:t>
            </a:r>
            <a:r>
              <a:rPr lang="en-US" dirty="0"/>
              <a:t>international HRM framework </a:t>
            </a:r>
          </a:p>
        </p:txBody>
      </p:sp>
      <p:sp>
        <p:nvSpPr>
          <p:cNvPr id="3" name="Espaço Reservado para Conteúdo 2"/>
          <p:cNvSpPr>
            <a:spLocks noGrp="1"/>
          </p:cNvSpPr>
          <p:nvPr>
            <p:ph idx="1"/>
          </p:nvPr>
        </p:nvSpPr>
        <p:spPr>
          <a:xfrm>
            <a:off x="1140759" y="2277035"/>
            <a:ext cx="10934700" cy="3770108"/>
          </a:xfrm>
        </p:spPr>
        <p:txBody>
          <a:bodyPr>
            <a:normAutofit fontScale="92500" lnSpcReduction="20000"/>
          </a:bodyPr>
          <a:lstStyle/>
          <a:p>
            <a:r>
              <a:rPr lang="cs-CZ" dirty="0"/>
              <a:t>I</a:t>
            </a:r>
            <a:r>
              <a:rPr lang="en-US" sz="2800" dirty="0" err="1" smtClean="0"/>
              <a:t>nternational</a:t>
            </a:r>
            <a:r>
              <a:rPr lang="en-US" sz="2800" dirty="0" smtClean="0"/>
              <a:t> </a:t>
            </a:r>
            <a:r>
              <a:rPr lang="en-US" sz="2800" dirty="0"/>
              <a:t>HRM is concerned with human resource management policies and practices in multinational </a:t>
            </a:r>
            <a:r>
              <a:rPr lang="en-US" sz="2800" dirty="0" smtClean="0"/>
              <a:t>enterprises</a:t>
            </a:r>
            <a:r>
              <a:rPr lang="cs-CZ" sz="2800" dirty="0" smtClean="0"/>
              <a:t>.</a:t>
            </a:r>
            <a:endParaRPr lang="en-US" sz="2800" dirty="0" smtClean="0"/>
          </a:p>
          <a:p>
            <a:endParaRPr lang="en-US" sz="2800" dirty="0"/>
          </a:p>
          <a:p>
            <a:r>
              <a:rPr lang="en-US" sz="2800" dirty="0" smtClean="0"/>
              <a:t>Function </a:t>
            </a:r>
            <a:r>
              <a:rPr lang="en-US" sz="2800" dirty="0"/>
              <a:t>strategically in order to support the achievement of   international business </a:t>
            </a:r>
            <a:r>
              <a:rPr lang="en-US" sz="2800" dirty="0" smtClean="0"/>
              <a:t>strategies</a:t>
            </a:r>
            <a:r>
              <a:rPr lang="cs-CZ" sz="2800" dirty="0" smtClean="0"/>
              <a:t>.</a:t>
            </a:r>
          </a:p>
          <a:p>
            <a:endParaRPr lang="cs-CZ" sz="2800" dirty="0" smtClean="0"/>
          </a:p>
          <a:p>
            <a:r>
              <a:rPr lang="en-US" b="1" dirty="0"/>
              <a:t>Institutional differences</a:t>
            </a:r>
          </a:p>
          <a:p>
            <a:pPr marL="0" indent="0" algn="just">
              <a:buNone/>
            </a:pPr>
            <a:r>
              <a:rPr lang="en-US" dirty="0"/>
              <a:t>Institutional differences include the role of the state and financial sectors, employment law, national systems of education and training, and employment expectations.</a:t>
            </a:r>
          </a:p>
          <a:p>
            <a:endParaRPr lang="en-US" sz="2800" dirty="0"/>
          </a:p>
          <a:p>
            <a:endParaRPr lang="en-US" sz="2800" dirty="0"/>
          </a:p>
        </p:txBody>
      </p:sp>
    </p:spTree>
    <p:extLst>
      <p:ext uri="{BB962C8B-B14F-4D97-AF65-F5344CB8AC3E}">
        <p14:creationId xmlns:p14="http://schemas.microsoft.com/office/powerpoint/2010/main" val="3673726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11680" y="0"/>
            <a:ext cx="11544300" cy="1577339"/>
          </a:xfrm>
        </p:spPr>
        <p:txBody>
          <a:bodyPr>
            <a:normAutofit/>
          </a:bodyPr>
          <a:lstStyle/>
          <a:p>
            <a:r>
              <a:rPr lang="en-US" sz="3600" dirty="0"/>
              <a:t>Introduction to HRM</a:t>
            </a:r>
            <a:br>
              <a:rPr lang="en-US" sz="3600" dirty="0"/>
            </a:br>
            <a:r>
              <a:rPr lang="en-US" sz="3600" dirty="0"/>
              <a:t>               </a:t>
            </a:r>
            <a:r>
              <a:rPr lang="en-US" sz="3600" dirty="0" smtClean="0"/>
              <a:t>                                </a:t>
            </a:r>
            <a:r>
              <a:rPr lang="en-US" sz="3600" b="1" dirty="0" err="1">
                <a:effectLst>
                  <a:outerShdw blurRad="38100" dist="38100" dir="2700000" algn="tl">
                    <a:srgbClr val="000000">
                      <a:alpha val="43137"/>
                    </a:srgbClr>
                  </a:outerShdw>
                </a:effectLst>
              </a:rPr>
              <a:t>HRM</a:t>
            </a:r>
            <a:r>
              <a:rPr lang="en-US" sz="3600" b="1" dirty="0">
                <a:effectLst>
                  <a:outerShdw blurRad="38100" dist="38100" dir="2700000" algn="tl">
                    <a:srgbClr val="000000">
                      <a:alpha val="43137"/>
                    </a:srgbClr>
                  </a:outerShdw>
                </a:effectLst>
              </a:rPr>
              <a:t> and Performance </a:t>
            </a:r>
          </a:p>
        </p:txBody>
      </p:sp>
      <p:sp>
        <p:nvSpPr>
          <p:cNvPr id="3" name="Espaço Reservado para Conteúdo 2"/>
          <p:cNvSpPr>
            <a:spLocks noGrp="1"/>
          </p:cNvSpPr>
          <p:nvPr>
            <p:ph idx="1"/>
          </p:nvPr>
        </p:nvSpPr>
        <p:spPr>
          <a:xfrm>
            <a:off x="553123" y="1103105"/>
            <a:ext cx="10652760" cy="5052062"/>
          </a:xfrm>
        </p:spPr>
        <p:txBody>
          <a:bodyPr>
            <a:normAutofit/>
          </a:bodyPr>
          <a:lstStyle/>
          <a:p>
            <a:pPr algn="just"/>
            <a:r>
              <a:rPr lang="en-US" sz="2800" b="1" dirty="0"/>
              <a:t>The impact of HRM</a:t>
            </a:r>
          </a:p>
          <a:p>
            <a:pPr marL="0" indent="0" algn="just">
              <a:buNone/>
            </a:pPr>
            <a:r>
              <a:rPr lang="en-US" sz="2800" dirty="0"/>
              <a:t>Much research has been carried out showing that good </a:t>
            </a:r>
            <a:r>
              <a:rPr lang="cs-CZ" sz="2800" dirty="0" smtClean="0"/>
              <a:t/>
            </a:r>
            <a:br>
              <a:rPr lang="cs-CZ" sz="2800" dirty="0" smtClean="0"/>
            </a:br>
            <a:r>
              <a:rPr lang="en-US" sz="2800" dirty="0" smtClean="0"/>
              <a:t>HRM </a:t>
            </a:r>
            <a:r>
              <a:rPr lang="en-US" sz="2800" dirty="0"/>
              <a:t>practice and firm performance are </a:t>
            </a:r>
            <a:r>
              <a:rPr lang="en-US" sz="2800" dirty="0" smtClean="0"/>
              <a:t>correlated</a:t>
            </a:r>
            <a:r>
              <a:rPr lang="cs-CZ" sz="2800" dirty="0" smtClean="0"/>
              <a:t>.</a:t>
            </a:r>
            <a:endParaRPr lang="en-US" sz="2800" dirty="0" smtClean="0"/>
          </a:p>
          <a:p>
            <a:pPr marL="0" indent="0" algn="just">
              <a:buNone/>
            </a:pPr>
            <a:endParaRPr lang="en-US" sz="2800" dirty="0" smtClean="0"/>
          </a:p>
          <a:p>
            <a:pPr marL="0" indent="0" algn="just">
              <a:buNone/>
            </a:pPr>
            <a:r>
              <a:rPr lang="en-US" sz="2800" b="1" dirty="0" smtClean="0">
                <a:solidFill>
                  <a:srgbClr val="FF0000"/>
                </a:solidFill>
              </a:rPr>
              <a:t>HR </a:t>
            </a:r>
            <a:r>
              <a:rPr lang="en-US" sz="2800" b="1" dirty="0">
                <a:solidFill>
                  <a:srgbClr val="FF0000"/>
                </a:solidFill>
              </a:rPr>
              <a:t>can contribute to enhancing organizational performance by providing insight on the performance issues affecting the organization and its employees</a:t>
            </a:r>
          </a:p>
          <a:p>
            <a:endParaRPr lang="en-US" sz="2800" dirty="0"/>
          </a:p>
        </p:txBody>
      </p:sp>
    </p:spTree>
    <p:extLst>
      <p:ext uri="{BB962C8B-B14F-4D97-AF65-F5344CB8AC3E}">
        <p14:creationId xmlns:p14="http://schemas.microsoft.com/office/powerpoint/2010/main" val="12127315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990165" y="1074869"/>
            <a:ext cx="9704742" cy="682214"/>
          </a:xfrm>
        </p:spPr>
        <p:txBody>
          <a:bodyPr>
            <a:normAutofit fontScale="90000"/>
          </a:bodyPr>
          <a:lstStyle/>
          <a:p>
            <a:r>
              <a:rPr lang="en-US" b="1" dirty="0" smtClean="0">
                <a:effectLst>
                  <a:outerShdw blurRad="38100" dist="38100" dir="2700000" algn="tl">
                    <a:srgbClr val="000000">
                      <a:alpha val="43137"/>
                    </a:srgbClr>
                  </a:outerShdw>
                </a:effectLst>
              </a:rPr>
              <a:t>Concept </a:t>
            </a:r>
            <a:r>
              <a:rPr lang="en-US" b="1" dirty="0">
                <a:effectLst>
                  <a:outerShdw blurRad="38100" dist="38100" dir="2700000" algn="tl">
                    <a:srgbClr val="000000">
                      <a:alpha val="43137"/>
                    </a:srgbClr>
                  </a:outerShdw>
                </a:effectLst>
              </a:rPr>
              <a:t>of Corporate Social Responsibility </a:t>
            </a:r>
          </a:p>
        </p:txBody>
      </p:sp>
      <p:sp>
        <p:nvSpPr>
          <p:cNvPr id="3" name="Espaço Reservado para Conteúdo 2"/>
          <p:cNvSpPr>
            <a:spLocks noGrp="1"/>
          </p:cNvSpPr>
          <p:nvPr>
            <p:ph idx="1"/>
          </p:nvPr>
        </p:nvSpPr>
        <p:spPr>
          <a:xfrm>
            <a:off x="1325880" y="1577339"/>
            <a:ext cx="10652760" cy="5052062"/>
          </a:xfrm>
        </p:spPr>
        <p:txBody>
          <a:bodyPr>
            <a:normAutofit/>
          </a:bodyPr>
          <a:lstStyle/>
          <a:p>
            <a:r>
              <a:rPr lang="en-US" sz="2800" dirty="0"/>
              <a:t>Corporate social responsibility (CSR) is exercised by organizations </a:t>
            </a:r>
            <a:endParaRPr lang="cs-CZ" sz="2800" dirty="0" smtClean="0"/>
          </a:p>
          <a:p>
            <a:pPr marL="0" indent="0">
              <a:buNone/>
            </a:pPr>
            <a:r>
              <a:rPr lang="en-US" sz="2800" dirty="0" smtClean="0"/>
              <a:t>conduct </a:t>
            </a:r>
            <a:r>
              <a:rPr lang="en-US" sz="2800" dirty="0"/>
              <a:t>their business in an ethical way, </a:t>
            </a:r>
            <a:endParaRPr lang="cs-CZ" sz="2800" dirty="0" smtClean="0"/>
          </a:p>
          <a:p>
            <a:pPr marL="0" indent="0">
              <a:buNone/>
            </a:pPr>
            <a:endParaRPr lang="cs-CZ" sz="2800" dirty="0" smtClean="0"/>
          </a:p>
          <a:p>
            <a:pPr marL="0" indent="0">
              <a:buNone/>
            </a:pPr>
            <a:r>
              <a:rPr lang="en-US" sz="2800" dirty="0" smtClean="0"/>
              <a:t>taking </a:t>
            </a:r>
            <a:r>
              <a:rPr lang="en-US" sz="2800" dirty="0"/>
              <a:t>account of the social, environmental and economic impact of how they </a:t>
            </a:r>
            <a:r>
              <a:rPr lang="en-US" sz="2800" dirty="0" smtClean="0"/>
              <a:t>operate</a:t>
            </a:r>
            <a:r>
              <a:rPr lang="cs-CZ" sz="2800" dirty="0" smtClean="0"/>
              <a:t>.</a:t>
            </a:r>
            <a:endParaRPr lang="en-US" sz="2800" dirty="0" smtClean="0"/>
          </a:p>
          <a:p>
            <a:pPr marL="0" indent="0">
              <a:buNone/>
            </a:pPr>
            <a:endParaRPr lang="en-US" sz="2800" dirty="0"/>
          </a:p>
        </p:txBody>
      </p:sp>
    </p:spTree>
    <p:extLst>
      <p:ext uri="{BB962C8B-B14F-4D97-AF65-F5344CB8AC3E}">
        <p14:creationId xmlns:p14="http://schemas.microsoft.com/office/powerpoint/2010/main" val="435162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40380" y="-45720"/>
            <a:ext cx="13578840" cy="1577339"/>
          </a:xfrm>
        </p:spPr>
        <p:txBody>
          <a:bodyPr>
            <a:normAutofit fontScale="90000"/>
          </a:bodyPr>
          <a:lstStyle/>
          <a:p>
            <a:r>
              <a:rPr lang="en-US" dirty="0"/>
              <a:t>Introduction to HRM</a:t>
            </a:r>
            <a:br>
              <a:rPr lang="en-US" dirty="0"/>
            </a:br>
            <a:r>
              <a:rPr lang="en-US" dirty="0" smtClean="0"/>
              <a:t>                                               </a:t>
            </a:r>
            <a:r>
              <a:rPr lang="en-US" b="1" dirty="0">
                <a:effectLst>
                  <a:outerShdw blurRad="38100" dist="38100" dir="2700000" algn="tl">
                    <a:srgbClr val="000000">
                      <a:alpha val="43137"/>
                    </a:srgbClr>
                  </a:outerShdw>
                </a:effectLst>
              </a:rPr>
              <a:t>Concept of Corporate Social Responsibility </a:t>
            </a:r>
          </a:p>
        </p:txBody>
      </p:sp>
      <p:sp>
        <p:nvSpPr>
          <p:cNvPr id="3" name="Espaço Reservado para Conteúdo 2"/>
          <p:cNvSpPr>
            <a:spLocks noGrp="1"/>
          </p:cNvSpPr>
          <p:nvPr>
            <p:ph idx="1"/>
          </p:nvPr>
        </p:nvSpPr>
        <p:spPr>
          <a:xfrm>
            <a:off x="1325880" y="1577339"/>
            <a:ext cx="10652760" cy="5052062"/>
          </a:xfrm>
        </p:spPr>
        <p:txBody>
          <a:bodyPr>
            <a:normAutofit/>
          </a:bodyPr>
          <a:lstStyle/>
          <a:p>
            <a:pPr marL="0" indent="0">
              <a:buNone/>
            </a:pPr>
            <a:r>
              <a:rPr lang="en-US" sz="2800" b="1" dirty="0"/>
              <a:t>Developing a CSR </a:t>
            </a:r>
            <a:r>
              <a:rPr lang="en-US" sz="2800" b="1" dirty="0" smtClean="0"/>
              <a:t>strategy</a:t>
            </a:r>
          </a:p>
          <a:p>
            <a:r>
              <a:rPr lang="en-US" sz="2800" dirty="0"/>
              <a:t>Identify the areas in which CSR activities might take place by reference to their relevance in the business context of the organization </a:t>
            </a:r>
            <a:r>
              <a:rPr lang="cs-CZ" sz="2800" dirty="0" smtClean="0"/>
              <a:t/>
            </a:r>
            <a:br>
              <a:rPr lang="cs-CZ" sz="2800" dirty="0" smtClean="0"/>
            </a:br>
            <a:r>
              <a:rPr lang="en-US" sz="2800" dirty="0" smtClean="0"/>
              <a:t>and </a:t>
            </a:r>
            <a:r>
              <a:rPr lang="en-US" sz="2800" dirty="0"/>
              <a:t>an evaluation of their significance to stakeholders.</a:t>
            </a:r>
          </a:p>
          <a:p>
            <a:endParaRPr lang="en-US" sz="2800" dirty="0" smtClean="0"/>
          </a:p>
          <a:p>
            <a:r>
              <a:rPr lang="en-US" sz="2800" dirty="0" smtClean="0"/>
              <a:t>Prioritize </a:t>
            </a:r>
            <a:r>
              <a:rPr lang="en-US" sz="2800" dirty="0"/>
              <a:t>as necessary on the basis of an assessment of the relevance and significance of CSR to the organization and its stakeholders and the practicalities of introducing the activity or practice.</a:t>
            </a:r>
          </a:p>
          <a:p>
            <a:pPr marL="0" indent="0">
              <a:buNone/>
            </a:pPr>
            <a:endParaRPr lang="en-US" sz="2800" dirty="0"/>
          </a:p>
          <a:p>
            <a:endParaRPr lang="en-US" sz="2800" dirty="0"/>
          </a:p>
        </p:txBody>
      </p:sp>
    </p:spTree>
    <p:extLst>
      <p:ext uri="{BB962C8B-B14F-4D97-AF65-F5344CB8AC3E}">
        <p14:creationId xmlns:p14="http://schemas.microsoft.com/office/powerpoint/2010/main" val="1011188775"/>
      </p:ext>
    </p:extLst>
  </p:cSld>
  <p:clrMapOvr>
    <a:masterClrMapping/>
  </p:clrMapOvr>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664C85E7-5C97-4225-9842-5D143B3A9A90}" vid="{D8EDB165-6152-424D-965E-785B0715B0C3}"/>
    </a:ext>
  </a:extLst>
</a:theme>
</file>

<file path=ppt/theme/theme2.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Template KA2 SHARPEN Powerpoint</Template>
  <TotalTime>31</TotalTime>
  <Words>2724</Words>
  <Application>Microsoft Office PowerPoint</Application>
  <PresentationFormat>Širokoúhlá obrazovka</PresentationFormat>
  <Paragraphs>433</Paragraphs>
  <Slides>49</Slides>
  <Notes>0</Notes>
  <HiddenSlides>0</HiddenSlides>
  <MMClips>0</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49</vt:i4>
      </vt:variant>
    </vt:vector>
  </HeadingPairs>
  <TitlesOfParts>
    <vt:vector size="55" baseType="lpstr">
      <vt:lpstr>Arial</vt:lpstr>
      <vt:lpstr>Calibri</vt:lpstr>
      <vt:lpstr>Calibri Light</vt:lpstr>
      <vt:lpstr>Century Gothic</vt:lpstr>
      <vt:lpstr>Times New Roman</vt:lpstr>
      <vt:lpstr>Motiv Office</vt:lpstr>
      <vt:lpstr>Prezentace aplikace PowerPoint</vt:lpstr>
      <vt:lpstr>Introduction to HRM topics </vt:lpstr>
      <vt:lpstr>Prezentace aplikace PowerPoint</vt:lpstr>
      <vt:lpstr>Prezentace aplikace PowerPoint</vt:lpstr>
      <vt:lpstr>Introduction to HRM  The essence of HRM </vt:lpstr>
      <vt:lpstr>          The international HRM framework </vt:lpstr>
      <vt:lpstr>Introduction to HRM                                                HRM and Performance </vt:lpstr>
      <vt:lpstr>Concept of Corporate Social Responsibility </vt:lpstr>
      <vt:lpstr>Introduction to HRM                                                Concept of Corporate Social Responsibility </vt:lpstr>
      <vt:lpstr>Introduction to HRM                                                Concept of Corporate Social Responsibility </vt:lpstr>
      <vt:lpstr>Strategic Resourcing and Workforce Planning</vt:lpstr>
      <vt:lpstr>Prezentace aplikace PowerPoint</vt:lpstr>
      <vt:lpstr>                                    The components of strategic employee resourcing </vt:lpstr>
      <vt:lpstr>                                  Creating an Employer Brand </vt:lpstr>
      <vt:lpstr>                                  Creating an Employer Brand </vt:lpstr>
      <vt:lpstr>Prezentace aplikace PowerPoint</vt:lpstr>
      <vt:lpstr>Workforce planning </vt:lpstr>
      <vt:lpstr>                                  Competency-based HRM </vt:lpstr>
      <vt:lpstr>                                  Competency-based HRM </vt:lpstr>
      <vt:lpstr>Recruitment and Selection</vt:lpstr>
      <vt:lpstr>                                  The recruitment and selection process </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Practical application of HRM in SMEs – case of the Czech Republic</vt:lpstr>
      <vt:lpstr>Difference of opinion of CEO and HR manager</vt:lpstr>
      <vt:lpstr>Prezentace aplikace PowerPoint</vt:lpstr>
      <vt:lpstr>Importance and frequency of use of HRM tools in SMEs in the Liberec region</vt:lpstr>
      <vt:lpstr>Importance and frequency of use of HRM tools in SMEs in the Liberec region Chart 2. Comparison of selected factors of HRM processes in SMEs in 2016 </vt:lpstr>
      <vt:lpstr>Importance and frequency of use of HRM tools in SMEs in the Liberec region  Chart 3 . Comparison of the importance of the HR activities  between micro and medium-sized enterprises  </vt:lpstr>
      <vt:lpstr>Prezentace aplikace PowerPoint</vt:lpstr>
      <vt:lpstr>Employee Turnover and Retention Planning</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Komulainen Ruey</dc:creator>
  <cp:lastModifiedBy>katerina.marsikova</cp:lastModifiedBy>
  <cp:revision>8</cp:revision>
  <dcterms:created xsi:type="dcterms:W3CDTF">2017-02-08T11:20:00Z</dcterms:created>
  <dcterms:modified xsi:type="dcterms:W3CDTF">2017-02-28T09:27:52Z</dcterms:modified>
</cp:coreProperties>
</file>