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media/image51.jpeg" ContentType="image/jpeg"/>
  <Override PartName="/ppt/media/image9.png" ContentType="image/png"/>
  <Override PartName="/ppt/media/image57.png" ContentType="image/png"/>
  <Override PartName="/ppt/media/image1.png" ContentType="image/png"/>
  <Override PartName="/ppt/media/image2.png" ContentType="image/png"/>
  <Override PartName="/ppt/media/image4.jpeg" ContentType="image/jpeg"/>
  <Override PartName="/ppt/media/image5.png" ContentType="image/png"/>
  <Override PartName="/ppt/media/image48.png" ContentType="image/png"/>
  <Override PartName="/ppt/media/image3.jpeg" ContentType="image/jpeg"/>
  <Override PartName="/ppt/media/image34.jpeg" ContentType="image/jpeg"/>
  <Override PartName="/ppt/media/image6.png" ContentType="image/png"/>
  <Override PartName="/ppt/media/image7.png" ContentType="image/png"/>
  <Override PartName="/ppt/media/image8.png" ContentType="image/png"/>
  <Override PartName="/ppt/media/image56.png" ContentType="image/png"/>
  <Override PartName="/ppt/media/image10.jpeg" ContentType="image/jpeg"/>
  <Override PartName="/ppt/media/image11.jpeg" ContentType="image/jpeg"/>
  <Override PartName="/ppt/media/image18.jpeg" ContentType="image/jpeg"/>
  <Override PartName="/ppt/media/image12.png" ContentType="image/png"/>
  <Override PartName="/ppt/media/image13.png" ContentType="image/png"/>
  <Override PartName="/ppt/media/image14.png" ContentType="image/png"/>
  <Override PartName="/ppt/media/image35.jpeg" ContentType="image/jpeg"/>
  <Override PartName="/ppt/media/image15.png" ContentType="image/png"/>
  <Override PartName="/ppt/media/image16.png" ContentType="image/png"/>
  <Override PartName="/ppt/media/image17.jpeg" ContentType="image/jpeg"/>
  <Override PartName="/ppt/media/image22.png" ContentType="image/png"/>
  <Override PartName="/ppt/media/image19.jpeg" ContentType="image/jpeg"/>
  <Override PartName="/ppt/media/image20.png" ContentType="image/png"/>
  <Override PartName="/ppt/media/image58.jpeg" ContentType="image/jpeg"/>
  <Override PartName="/ppt/media/image21.png" ContentType="image/png"/>
  <Override PartName="/ppt/media/image23.png" ContentType="image/png"/>
  <Override PartName="/ppt/media/image24.png" ContentType="image/png"/>
  <Override PartName="/ppt/media/image25.png" ContentType="image/png"/>
  <Override PartName="/ppt/media/image37.png" ContentType="image/png"/>
  <Override PartName="/ppt/media/image26.jpeg" ContentType="image/jpeg"/>
  <Override PartName="/ppt/media/image47.png" ContentType="image/png"/>
  <Override PartName="/ppt/media/image27.jpeg" ContentType="image/jpeg"/>
  <Override PartName="/ppt/media/image28.png" ContentType="image/png"/>
  <Override PartName="/ppt/media/image29.png" ContentType="image/png"/>
  <Override PartName="/ppt/media/image41.jpeg" ContentType="image/jpeg"/>
  <Override PartName="/ppt/media/image30.png" ContentType="image/png"/>
  <Override PartName="/ppt/media/image59.jpeg" ContentType="image/jpeg"/>
  <Override PartName="/ppt/media/image31.png" ContentType="image/png"/>
  <Override PartName="/ppt/media/image32.png" ContentType="image/png"/>
  <Override PartName="/ppt/media/image62.png" ContentType="image/png"/>
  <Override PartName="/ppt/media/image33.jpeg" ContentType="image/jpeg"/>
  <Override PartName="/ppt/media/image36.png" ContentType="image/png"/>
  <Override PartName="/ppt/media/image38.png" ContentType="image/png"/>
  <Override PartName="/ppt/media/image39.png" ContentType="image/png"/>
  <Override PartName="/ppt/media/image42.jpeg" ContentType="image/jpeg"/>
  <Override PartName="/ppt/media/image40.png" ContentType="image/png"/>
  <Override PartName="/ppt/media/image50.png" ContentType="image/png"/>
  <Override PartName="/ppt/media/image43.jpeg" ContentType="image/jpeg"/>
  <Override PartName="/ppt/media/image44.png" ContentType="image/png"/>
  <Override PartName="/ppt/media/image45.png" ContentType="image/png"/>
  <Override PartName="/ppt/media/image46.png" ContentType="image/png"/>
  <Override PartName="/ppt/media/image49.jpeg" ContentType="image/jpeg"/>
  <Override PartName="/ppt/media/image52.jpeg" ContentType="image/jpeg"/>
  <Override PartName="/ppt/media/image53.png" ContentType="image/png"/>
  <Override PartName="/ppt/media/image54.png" ContentType="image/png"/>
  <Override PartName="/ppt/media/image55.png" ContentType="image/png"/>
  <Override PartName="/ppt/media/image60.png" ContentType="image/png"/>
  <Override PartName="/ppt/media/image61.png" ContentType="image/png"/>
  <Override PartName="/ppt/media/image63.png" ContentType="image/png"/>
  <Override PartName="/ppt/media/image64.png" ContentType="image/png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2920" cy="238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cs-CZ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1896840"/>
          </a:xfrm>
          <a:prstGeom prst="rect">
            <a:avLst/>
          </a:prstGeom>
        </p:spPr>
        <p:txBody>
          <a:bodyPr lIns="0" rIns="0" tIns="0" bIns="0"/>
          <a:p>
            <a:endParaRPr b="0" lang="cs-CZ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080" cy="1896840"/>
          </a:xfrm>
          <a:prstGeom prst="rect">
            <a:avLst/>
          </a:prstGeom>
        </p:spPr>
        <p:txBody>
          <a:bodyPr lIns="0" rIns="0" tIns="0" bIns="0"/>
          <a:p>
            <a:endParaRPr b="0" lang="cs-CZ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2920" cy="238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cs-CZ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cs-CZ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cs-CZ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cs-CZ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cs-CZ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2920" cy="238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cs-CZ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rIns="0" tIns="0" bIns="0"/>
          <a:p>
            <a:endParaRPr b="0" lang="cs-CZ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rIns="0" tIns="0" bIns="0"/>
          <a:p>
            <a:endParaRPr b="0" lang="cs-CZ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4" name="" descr=""/>
          <p:cNvPicPr/>
          <p:nvPr/>
        </p:nvPicPr>
        <p:blipFill>
          <a:blip r:embed="rId2"/>
          <a:stretch/>
        </p:blipFill>
        <p:spPr>
          <a:xfrm>
            <a:off x="3603240" y="1604160"/>
            <a:ext cx="4984200" cy="3976920"/>
          </a:xfrm>
          <a:prstGeom prst="rect">
            <a:avLst/>
          </a:prstGeom>
          <a:ln>
            <a:noFill/>
          </a:ln>
        </p:spPr>
      </p:pic>
      <p:pic>
        <p:nvPicPr>
          <p:cNvPr id="35" name="" descr=""/>
          <p:cNvPicPr/>
          <p:nvPr/>
        </p:nvPicPr>
        <p:blipFill>
          <a:blip r:embed="rId3"/>
          <a:stretch/>
        </p:blipFill>
        <p:spPr>
          <a:xfrm>
            <a:off x="3603240" y="1604160"/>
            <a:ext cx="4984200" cy="397692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2920" cy="238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cs-CZ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cs-CZ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2920" cy="238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cs-CZ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rIns="0" tIns="0" bIns="0"/>
          <a:p>
            <a:endParaRPr b="0" lang="cs-CZ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2920" cy="238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cs-CZ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6920"/>
          </a:xfrm>
          <a:prstGeom prst="rect">
            <a:avLst/>
          </a:prstGeom>
        </p:spPr>
        <p:txBody>
          <a:bodyPr lIns="0" rIns="0" tIns="0" bIns="0"/>
          <a:p>
            <a:endParaRPr b="0" lang="cs-CZ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6920"/>
          </a:xfrm>
          <a:prstGeom prst="rect">
            <a:avLst/>
          </a:prstGeom>
        </p:spPr>
        <p:txBody>
          <a:bodyPr lIns="0" rIns="0" tIns="0" bIns="0"/>
          <a:p>
            <a:endParaRPr b="0" lang="cs-CZ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2920" cy="238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cs-CZ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1523880" y="1122480"/>
            <a:ext cx="9142920" cy="11063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cs-CZ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2920" cy="238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cs-CZ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cs-CZ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cs-CZ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6920"/>
          </a:xfrm>
          <a:prstGeom prst="rect">
            <a:avLst/>
          </a:prstGeom>
        </p:spPr>
        <p:txBody>
          <a:bodyPr lIns="0" rIns="0" tIns="0" bIns="0"/>
          <a:p>
            <a:endParaRPr b="0" lang="cs-CZ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2920" cy="238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cs-CZ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6920"/>
          </a:xfrm>
          <a:prstGeom prst="rect">
            <a:avLst/>
          </a:prstGeom>
        </p:spPr>
        <p:txBody>
          <a:bodyPr lIns="0" rIns="0" tIns="0" bIns="0"/>
          <a:p>
            <a:endParaRPr b="0" lang="cs-CZ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cs-CZ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cs-CZ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2920" cy="238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cs-CZ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cs-CZ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/>
          <a:p>
            <a:endParaRPr b="0" lang="cs-CZ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080" cy="1896840"/>
          </a:xfrm>
          <a:prstGeom prst="rect">
            <a:avLst/>
          </a:prstGeom>
        </p:spPr>
        <p:txBody>
          <a:bodyPr lIns="0" rIns="0" tIns="0" bIns="0"/>
          <a:p>
            <a:endParaRPr b="0" lang="cs-CZ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2920" cy="238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cs-CZ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cs-CZ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cs-CZ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jpe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image" Target="../media/image11.jpe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8" Type="http://schemas.openxmlformats.org/officeDocument/2006/relationships/image" Target="../media/image17.jpeg"/><Relationship Id="rId9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image" Target="../media/image19.jpeg"/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8" Type="http://schemas.openxmlformats.org/officeDocument/2006/relationships/image" Target="../media/image25.png"/><Relationship Id="rId9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image" Target="../media/image27.jpeg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image" Target="../media/image31.png"/><Relationship Id="rId7" Type="http://schemas.openxmlformats.org/officeDocument/2006/relationships/image" Target="../media/image32.png"/><Relationship Id="rId8" Type="http://schemas.openxmlformats.org/officeDocument/2006/relationships/image" Target="../media/image33.jpeg"/><Relationship Id="rId9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image" Target="../media/image35.jpeg"/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6" Type="http://schemas.openxmlformats.org/officeDocument/2006/relationships/image" Target="../media/image39.png"/><Relationship Id="rId7" Type="http://schemas.openxmlformats.org/officeDocument/2006/relationships/image" Target="../media/image40.png"/><Relationship Id="rId8" Type="http://schemas.openxmlformats.org/officeDocument/2006/relationships/image" Target="../media/image41.jpeg"/><Relationship Id="rId9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42.jpeg"/><Relationship Id="rId2" Type="http://schemas.openxmlformats.org/officeDocument/2006/relationships/image" Target="../media/image43.jpeg"/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image" Target="../media/image46.png"/><Relationship Id="rId6" Type="http://schemas.openxmlformats.org/officeDocument/2006/relationships/image" Target="../media/image47.png"/><Relationship Id="rId7" Type="http://schemas.openxmlformats.org/officeDocument/2006/relationships/image" Target="../media/image48.png"/><Relationship Id="rId8" Type="http://schemas.openxmlformats.org/officeDocument/2006/relationships/image" Target="../media/image49.jpeg"/><Relationship Id="rId9" Type="http://schemas.openxmlformats.org/officeDocument/2006/relationships/image" Target="../media/image50.png"/><Relationship Id="rId10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51.jpeg"/><Relationship Id="rId2" Type="http://schemas.openxmlformats.org/officeDocument/2006/relationships/image" Target="../media/image52.jpeg"/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5" Type="http://schemas.openxmlformats.org/officeDocument/2006/relationships/image" Target="../media/image55.png"/><Relationship Id="rId6" Type="http://schemas.openxmlformats.org/officeDocument/2006/relationships/image" Target="../media/image56.png"/><Relationship Id="rId7" Type="http://schemas.openxmlformats.org/officeDocument/2006/relationships/image" Target="../media/image57.png"/><Relationship Id="rId8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58.jpeg"/><Relationship Id="rId2" Type="http://schemas.openxmlformats.org/officeDocument/2006/relationships/image" Target="../media/image59.jpeg"/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5" Type="http://schemas.openxmlformats.org/officeDocument/2006/relationships/image" Target="../media/image62.png"/><Relationship Id="rId6" Type="http://schemas.openxmlformats.org/officeDocument/2006/relationships/image" Target="../media/image63.png"/><Relationship Id="rId7" Type="http://schemas.openxmlformats.org/officeDocument/2006/relationships/image" Target="../media/image64.png"/><Relationship Id="rId8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Obrázek 4" descr=""/>
          <p:cNvPicPr/>
          <p:nvPr/>
        </p:nvPicPr>
        <p:blipFill>
          <a:blip r:embed="rId1"/>
          <a:stretch/>
        </p:blipFill>
        <p:spPr>
          <a:xfrm>
            <a:off x="10506240" y="32760"/>
            <a:ext cx="1684800" cy="605520"/>
          </a:xfrm>
          <a:prstGeom prst="rect">
            <a:avLst/>
          </a:prstGeom>
          <a:ln>
            <a:noFill/>
          </a:ln>
        </p:spPr>
      </p:pic>
      <p:pic>
        <p:nvPicPr>
          <p:cNvPr id="37" name="Obrázek 5" descr=""/>
          <p:cNvPicPr/>
          <p:nvPr/>
        </p:nvPicPr>
        <p:blipFill>
          <a:blip r:embed="rId2"/>
          <a:stretch/>
        </p:blipFill>
        <p:spPr>
          <a:xfrm>
            <a:off x="0" y="0"/>
            <a:ext cx="2630160" cy="539280"/>
          </a:xfrm>
          <a:prstGeom prst="rect">
            <a:avLst/>
          </a:prstGeom>
          <a:ln>
            <a:noFill/>
          </a:ln>
        </p:spPr>
      </p:pic>
      <p:pic>
        <p:nvPicPr>
          <p:cNvPr id="38" name="Obrázek 5" descr=""/>
          <p:cNvPicPr/>
          <p:nvPr/>
        </p:nvPicPr>
        <p:blipFill>
          <a:blip r:embed="rId3"/>
          <a:stretch/>
        </p:blipFill>
        <p:spPr>
          <a:xfrm>
            <a:off x="4931640" y="6334560"/>
            <a:ext cx="2327760" cy="290880"/>
          </a:xfrm>
          <a:prstGeom prst="rect">
            <a:avLst/>
          </a:prstGeom>
          <a:ln>
            <a:noFill/>
          </a:ln>
        </p:spPr>
      </p:pic>
      <p:pic>
        <p:nvPicPr>
          <p:cNvPr id="39" name="Obrázek 9" descr=""/>
          <p:cNvPicPr/>
          <p:nvPr/>
        </p:nvPicPr>
        <p:blipFill>
          <a:blip r:embed="rId4"/>
          <a:stretch/>
        </p:blipFill>
        <p:spPr>
          <a:xfrm>
            <a:off x="8034120" y="6353280"/>
            <a:ext cx="1932840" cy="349920"/>
          </a:xfrm>
          <a:prstGeom prst="rect">
            <a:avLst/>
          </a:prstGeom>
          <a:ln>
            <a:noFill/>
          </a:ln>
        </p:spPr>
      </p:pic>
      <p:pic>
        <p:nvPicPr>
          <p:cNvPr id="40" name="Obrázek 12" descr=""/>
          <p:cNvPicPr/>
          <p:nvPr/>
        </p:nvPicPr>
        <p:blipFill>
          <a:blip r:embed="rId5"/>
          <a:stretch/>
        </p:blipFill>
        <p:spPr>
          <a:xfrm>
            <a:off x="482040" y="6246000"/>
            <a:ext cx="1732680" cy="480960"/>
          </a:xfrm>
          <a:prstGeom prst="rect">
            <a:avLst/>
          </a:prstGeom>
          <a:ln>
            <a:noFill/>
          </a:ln>
        </p:spPr>
      </p:pic>
      <p:pic>
        <p:nvPicPr>
          <p:cNvPr id="41" name="Obrázek 7" descr=""/>
          <p:cNvPicPr/>
          <p:nvPr/>
        </p:nvPicPr>
        <p:blipFill>
          <a:blip r:embed="rId6"/>
          <a:stretch/>
        </p:blipFill>
        <p:spPr>
          <a:xfrm>
            <a:off x="10741320" y="6281280"/>
            <a:ext cx="746280" cy="397440"/>
          </a:xfrm>
          <a:prstGeom prst="rect">
            <a:avLst/>
          </a:prstGeom>
          <a:ln>
            <a:noFill/>
          </a:ln>
        </p:spPr>
      </p:pic>
      <p:pic>
        <p:nvPicPr>
          <p:cNvPr id="42" name="Picture 6" descr=""/>
          <p:cNvPicPr/>
          <p:nvPr/>
        </p:nvPicPr>
        <p:blipFill>
          <a:blip r:embed="rId7"/>
          <a:stretch/>
        </p:blipFill>
        <p:spPr>
          <a:xfrm>
            <a:off x="2989800" y="6329520"/>
            <a:ext cx="1167120" cy="397440"/>
          </a:xfrm>
          <a:prstGeom prst="rect">
            <a:avLst/>
          </a:prstGeom>
          <a:ln>
            <a:noFill/>
          </a:ln>
        </p:spPr>
      </p:pic>
      <p:sp>
        <p:nvSpPr>
          <p:cNvPr id="43" name="CustomShape 1"/>
          <p:cNvSpPr/>
          <p:nvPr/>
        </p:nvSpPr>
        <p:spPr>
          <a:xfrm>
            <a:off x="1656000" y="576000"/>
            <a:ext cx="9143280" cy="2386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ctr">
              <a:lnSpc>
                <a:spcPct val="90000"/>
              </a:lnSpc>
            </a:pPr>
            <a:r>
              <a:rPr b="1" lang="cs-CZ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SHARPEN project and its value added for participating companies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4" name="CustomShape 2"/>
          <p:cNvSpPr/>
          <p:nvPr/>
        </p:nvSpPr>
        <p:spPr>
          <a:xfrm>
            <a:off x="3503880" y="3285000"/>
            <a:ext cx="5399280" cy="462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216000" indent="-215280">
              <a:lnSpc>
                <a:spcPct val="100000"/>
              </a:lnSpc>
            </a:pPr>
            <a:r>
              <a:rPr b="0" lang="cs-CZ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Ing. Vendula Macháčková, MSc., Ph.D.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Obrázek 4" descr=""/>
          <p:cNvPicPr/>
          <p:nvPr/>
        </p:nvPicPr>
        <p:blipFill>
          <a:blip r:embed="rId1"/>
          <a:stretch/>
        </p:blipFill>
        <p:spPr>
          <a:xfrm>
            <a:off x="10506240" y="32760"/>
            <a:ext cx="1684800" cy="605520"/>
          </a:xfrm>
          <a:prstGeom prst="rect">
            <a:avLst/>
          </a:prstGeom>
          <a:ln>
            <a:noFill/>
          </a:ln>
        </p:spPr>
      </p:pic>
      <p:pic>
        <p:nvPicPr>
          <p:cNvPr id="46" name="Obrázek 5" descr=""/>
          <p:cNvPicPr/>
          <p:nvPr/>
        </p:nvPicPr>
        <p:blipFill>
          <a:blip r:embed="rId2"/>
          <a:stretch/>
        </p:blipFill>
        <p:spPr>
          <a:xfrm>
            <a:off x="0" y="0"/>
            <a:ext cx="2630160" cy="539280"/>
          </a:xfrm>
          <a:prstGeom prst="rect">
            <a:avLst/>
          </a:prstGeom>
          <a:ln>
            <a:noFill/>
          </a:ln>
        </p:spPr>
      </p:pic>
      <p:pic>
        <p:nvPicPr>
          <p:cNvPr id="47" name="Obrázek 5" descr=""/>
          <p:cNvPicPr/>
          <p:nvPr/>
        </p:nvPicPr>
        <p:blipFill>
          <a:blip r:embed="rId3"/>
          <a:stretch/>
        </p:blipFill>
        <p:spPr>
          <a:xfrm>
            <a:off x="4931640" y="6334560"/>
            <a:ext cx="2327760" cy="290880"/>
          </a:xfrm>
          <a:prstGeom prst="rect">
            <a:avLst/>
          </a:prstGeom>
          <a:ln>
            <a:noFill/>
          </a:ln>
        </p:spPr>
      </p:pic>
      <p:pic>
        <p:nvPicPr>
          <p:cNvPr id="48" name="Obrázek 9" descr=""/>
          <p:cNvPicPr/>
          <p:nvPr/>
        </p:nvPicPr>
        <p:blipFill>
          <a:blip r:embed="rId4"/>
          <a:stretch/>
        </p:blipFill>
        <p:spPr>
          <a:xfrm>
            <a:off x="8034120" y="6353280"/>
            <a:ext cx="1932840" cy="349920"/>
          </a:xfrm>
          <a:prstGeom prst="rect">
            <a:avLst/>
          </a:prstGeom>
          <a:ln>
            <a:noFill/>
          </a:ln>
        </p:spPr>
      </p:pic>
      <p:pic>
        <p:nvPicPr>
          <p:cNvPr id="49" name="Obrázek 12" descr=""/>
          <p:cNvPicPr/>
          <p:nvPr/>
        </p:nvPicPr>
        <p:blipFill>
          <a:blip r:embed="rId5"/>
          <a:stretch/>
        </p:blipFill>
        <p:spPr>
          <a:xfrm>
            <a:off x="482040" y="6246000"/>
            <a:ext cx="1732680" cy="480960"/>
          </a:xfrm>
          <a:prstGeom prst="rect">
            <a:avLst/>
          </a:prstGeom>
          <a:ln>
            <a:noFill/>
          </a:ln>
        </p:spPr>
      </p:pic>
      <p:pic>
        <p:nvPicPr>
          <p:cNvPr id="50" name="Obrázek 7" descr=""/>
          <p:cNvPicPr/>
          <p:nvPr/>
        </p:nvPicPr>
        <p:blipFill>
          <a:blip r:embed="rId6"/>
          <a:stretch/>
        </p:blipFill>
        <p:spPr>
          <a:xfrm>
            <a:off x="10741320" y="6281280"/>
            <a:ext cx="746280" cy="397440"/>
          </a:xfrm>
          <a:prstGeom prst="rect">
            <a:avLst/>
          </a:prstGeom>
          <a:ln>
            <a:noFill/>
          </a:ln>
        </p:spPr>
      </p:pic>
      <p:pic>
        <p:nvPicPr>
          <p:cNvPr id="51" name="Picture 6" descr=""/>
          <p:cNvPicPr/>
          <p:nvPr/>
        </p:nvPicPr>
        <p:blipFill>
          <a:blip r:embed="rId7"/>
          <a:stretch/>
        </p:blipFill>
        <p:spPr>
          <a:xfrm>
            <a:off x="2989800" y="6329520"/>
            <a:ext cx="1167120" cy="397440"/>
          </a:xfrm>
          <a:prstGeom prst="rect">
            <a:avLst/>
          </a:prstGeom>
          <a:ln>
            <a:noFill/>
          </a:ln>
        </p:spPr>
      </p:pic>
      <p:sp>
        <p:nvSpPr>
          <p:cNvPr id="52" name="CustomShape 1"/>
          <p:cNvSpPr/>
          <p:nvPr/>
        </p:nvSpPr>
        <p:spPr>
          <a:xfrm>
            <a:off x="838080" y="547560"/>
            <a:ext cx="10514880" cy="1324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ct val="90000"/>
              </a:lnSpc>
            </a:pPr>
            <a:r>
              <a:rPr b="1" lang="cs-CZ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SHARPEN a jeho přidaná hodnota pro firmy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3" name="CustomShape 2"/>
          <p:cNvSpPr/>
          <p:nvPr/>
        </p:nvSpPr>
        <p:spPr>
          <a:xfrm>
            <a:off x="838080" y="1825560"/>
            <a:ext cx="10514880" cy="4350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432000" indent="-323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Jak prezentovat firmě, co jí projekt přinese, další zapojení, výstupy, výhody?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cs-CZ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Firma – resp. její HR manažer/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cs-CZ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personalista/majitel Vám bude 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cs-CZ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věnovat čas, bude Vám 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cs-CZ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otevírat informace, které mohou 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cs-CZ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být firemním know-how a 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cs-CZ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pro firmu cenné/citlivé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4" name="Picture 2" descr=""/>
          <p:cNvPicPr/>
          <p:nvPr/>
        </p:nvPicPr>
        <p:blipFill>
          <a:blip r:embed="rId8"/>
          <a:stretch/>
        </p:blipFill>
        <p:spPr>
          <a:xfrm>
            <a:off x="6264000" y="2520000"/>
            <a:ext cx="5343120" cy="3564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Obrázek 4" descr=""/>
          <p:cNvPicPr/>
          <p:nvPr/>
        </p:nvPicPr>
        <p:blipFill>
          <a:blip r:embed="rId1"/>
          <a:stretch/>
        </p:blipFill>
        <p:spPr>
          <a:xfrm>
            <a:off x="10506240" y="32760"/>
            <a:ext cx="1684800" cy="605520"/>
          </a:xfrm>
          <a:prstGeom prst="rect">
            <a:avLst/>
          </a:prstGeom>
          <a:ln>
            <a:noFill/>
          </a:ln>
        </p:spPr>
      </p:pic>
      <p:pic>
        <p:nvPicPr>
          <p:cNvPr id="56" name="Obrázek 5" descr=""/>
          <p:cNvPicPr/>
          <p:nvPr/>
        </p:nvPicPr>
        <p:blipFill>
          <a:blip r:embed="rId2"/>
          <a:stretch/>
        </p:blipFill>
        <p:spPr>
          <a:xfrm>
            <a:off x="0" y="0"/>
            <a:ext cx="2630160" cy="539280"/>
          </a:xfrm>
          <a:prstGeom prst="rect">
            <a:avLst/>
          </a:prstGeom>
          <a:ln>
            <a:noFill/>
          </a:ln>
        </p:spPr>
      </p:pic>
      <p:pic>
        <p:nvPicPr>
          <p:cNvPr id="57" name="Obrázek 5" descr=""/>
          <p:cNvPicPr/>
          <p:nvPr/>
        </p:nvPicPr>
        <p:blipFill>
          <a:blip r:embed="rId3"/>
          <a:stretch/>
        </p:blipFill>
        <p:spPr>
          <a:xfrm>
            <a:off x="4931640" y="6334560"/>
            <a:ext cx="2327760" cy="290880"/>
          </a:xfrm>
          <a:prstGeom prst="rect">
            <a:avLst/>
          </a:prstGeom>
          <a:ln>
            <a:noFill/>
          </a:ln>
        </p:spPr>
      </p:pic>
      <p:pic>
        <p:nvPicPr>
          <p:cNvPr id="58" name="Obrázek 9" descr=""/>
          <p:cNvPicPr/>
          <p:nvPr/>
        </p:nvPicPr>
        <p:blipFill>
          <a:blip r:embed="rId4"/>
          <a:stretch/>
        </p:blipFill>
        <p:spPr>
          <a:xfrm>
            <a:off x="8034120" y="6353280"/>
            <a:ext cx="1932840" cy="349920"/>
          </a:xfrm>
          <a:prstGeom prst="rect">
            <a:avLst/>
          </a:prstGeom>
          <a:ln>
            <a:noFill/>
          </a:ln>
        </p:spPr>
      </p:pic>
      <p:pic>
        <p:nvPicPr>
          <p:cNvPr id="59" name="Obrázek 12" descr=""/>
          <p:cNvPicPr/>
          <p:nvPr/>
        </p:nvPicPr>
        <p:blipFill>
          <a:blip r:embed="rId5"/>
          <a:stretch/>
        </p:blipFill>
        <p:spPr>
          <a:xfrm>
            <a:off x="482040" y="6246000"/>
            <a:ext cx="1732680" cy="480960"/>
          </a:xfrm>
          <a:prstGeom prst="rect">
            <a:avLst/>
          </a:prstGeom>
          <a:ln>
            <a:noFill/>
          </a:ln>
        </p:spPr>
      </p:pic>
      <p:pic>
        <p:nvPicPr>
          <p:cNvPr id="60" name="Obrázek 7" descr=""/>
          <p:cNvPicPr/>
          <p:nvPr/>
        </p:nvPicPr>
        <p:blipFill>
          <a:blip r:embed="rId6"/>
          <a:stretch/>
        </p:blipFill>
        <p:spPr>
          <a:xfrm>
            <a:off x="10741320" y="6281280"/>
            <a:ext cx="746280" cy="397440"/>
          </a:xfrm>
          <a:prstGeom prst="rect">
            <a:avLst/>
          </a:prstGeom>
          <a:ln>
            <a:noFill/>
          </a:ln>
        </p:spPr>
      </p:pic>
      <p:pic>
        <p:nvPicPr>
          <p:cNvPr id="61" name="Picture 6" descr=""/>
          <p:cNvPicPr/>
          <p:nvPr/>
        </p:nvPicPr>
        <p:blipFill>
          <a:blip r:embed="rId7"/>
          <a:stretch/>
        </p:blipFill>
        <p:spPr>
          <a:xfrm>
            <a:off x="2989800" y="6329520"/>
            <a:ext cx="1167120" cy="397440"/>
          </a:xfrm>
          <a:prstGeom prst="rect">
            <a:avLst/>
          </a:prstGeom>
          <a:ln>
            <a:noFill/>
          </a:ln>
        </p:spPr>
      </p:pic>
      <p:sp>
        <p:nvSpPr>
          <p:cNvPr id="62" name="CustomShape 1"/>
          <p:cNvSpPr/>
          <p:nvPr/>
        </p:nvSpPr>
        <p:spPr>
          <a:xfrm>
            <a:off x="864000" y="576000"/>
            <a:ext cx="10514880" cy="1324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ct val="90000"/>
              </a:lnSpc>
            </a:pPr>
            <a:r>
              <a:rPr b="1" lang="cs-CZ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Jak prezentovat firmě, co jí projekt přinese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CustomShape 2"/>
          <p:cNvSpPr/>
          <p:nvPr/>
        </p:nvSpPr>
        <p:spPr>
          <a:xfrm>
            <a:off x="1004760" y="1553040"/>
            <a:ext cx="10514880" cy="4350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cs-CZ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Proto je důležité firmě dobře prezentovat, 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cs-CZ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jakou má pro ni projekt zpět přidanou hodnotu!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64" name="Picture 2" descr=""/>
          <p:cNvPicPr/>
          <p:nvPr/>
        </p:nvPicPr>
        <p:blipFill>
          <a:blip r:embed="rId8"/>
          <a:stretch/>
        </p:blipFill>
        <p:spPr>
          <a:xfrm>
            <a:off x="2448000" y="2520000"/>
            <a:ext cx="8063640" cy="35823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Obrázek 4" descr=""/>
          <p:cNvPicPr/>
          <p:nvPr/>
        </p:nvPicPr>
        <p:blipFill>
          <a:blip r:embed="rId1"/>
          <a:stretch/>
        </p:blipFill>
        <p:spPr>
          <a:xfrm>
            <a:off x="10506240" y="32760"/>
            <a:ext cx="1684800" cy="605520"/>
          </a:xfrm>
          <a:prstGeom prst="rect">
            <a:avLst/>
          </a:prstGeom>
          <a:ln>
            <a:noFill/>
          </a:ln>
        </p:spPr>
      </p:pic>
      <p:pic>
        <p:nvPicPr>
          <p:cNvPr id="66" name="Obrázek 5" descr=""/>
          <p:cNvPicPr/>
          <p:nvPr/>
        </p:nvPicPr>
        <p:blipFill>
          <a:blip r:embed="rId2"/>
          <a:stretch/>
        </p:blipFill>
        <p:spPr>
          <a:xfrm>
            <a:off x="0" y="0"/>
            <a:ext cx="2630160" cy="539280"/>
          </a:xfrm>
          <a:prstGeom prst="rect">
            <a:avLst/>
          </a:prstGeom>
          <a:ln>
            <a:noFill/>
          </a:ln>
        </p:spPr>
      </p:pic>
      <p:pic>
        <p:nvPicPr>
          <p:cNvPr id="67" name="Obrázek 5" descr=""/>
          <p:cNvPicPr/>
          <p:nvPr/>
        </p:nvPicPr>
        <p:blipFill>
          <a:blip r:embed="rId3"/>
          <a:stretch/>
        </p:blipFill>
        <p:spPr>
          <a:xfrm>
            <a:off x="4931640" y="6334560"/>
            <a:ext cx="2327760" cy="290880"/>
          </a:xfrm>
          <a:prstGeom prst="rect">
            <a:avLst/>
          </a:prstGeom>
          <a:ln>
            <a:noFill/>
          </a:ln>
        </p:spPr>
      </p:pic>
      <p:pic>
        <p:nvPicPr>
          <p:cNvPr id="68" name="Obrázek 9" descr=""/>
          <p:cNvPicPr/>
          <p:nvPr/>
        </p:nvPicPr>
        <p:blipFill>
          <a:blip r:embed="rId4"/>
          <a:stretch/>
        </p:blipFill>
        <p:spPr>
          <a:xfrm>
            <a:off x="8034120" y="6353280"/>
            <a:ext cx="1932840" cy="349920"/>
          </a:xfrm>
          <a:prstGeom prst="rect">
            <a:avLst/>
          </a:prstGeom>
          <a:ln>
            <a:noFill/>
          </a:ln>
        </p:spPr>
      </p:pic>
      <p:pic>
        <p:nvPicPr>
          <p:cNvPr id="69" name="Obrázek 12" descr=""/>
          <p:cNvPicPr/>
          <p:nvPr/>
        </p:nvPicPr>
        <p:blipFill>
          <a:blip r:embed="rId5"/>
          <a:stretch/>
        </p:blipFill>
        <p:spPr>
          <a:xfrm>
            <a:off x="482040" y="6246000"/>
            <a:ext cx="1732680" cy="480960"/>
          </a:xfrm>
          <a:prstGeom prst="rect">
            <a:avLst/>
          </a:prstGeom>
          <a:ln>
            <a:noFill/>
          </a:ln>
        </p:spPr>
      </p:pic>
      <p:pic>
        <p:nvPicPr>
          <p:cNvPr id="70" name="Obrázek 7" descr=""/>
          <p:cNvPicPr/>
          <p:nvPr/>
        </p:nvPicPr>
        <p:blipFill>
          <a:blip r:embed="rId6"/>
          <a:stretch/>
        </p:blipFill>
        <p:spPr>
          <a:xfrm>
            <a:off x="10741320" y="6281280"/>
            <a:ext cx="746280" cy="397440"/>
          </a:xfrm>
          <a:prstGeom prst="rect">
            <a:avLst/>
          </a:prstGeom>
          <a:ln>
            <a:noFill/>
          </a:ln>
        </p:spPr>
      </p:pic>
      <p:pic>
        <p:nvPicPr>
          <p:cNvPr id="71" name="Picture 6" descr=""/>
          <p:cNvPicPr/>
          <p:nvPr/>
        </p:nvPicPr>
        <p:blipFill>
          <a:blip r:embed="rId7"/>
          <a:stretch/>
        </p:blipFill>
        <p:spPr>
          <a:xfrm>
            <a:off x="2989800" y="6329520"/>
            <a:ext cx="1167120" cy="397440"/>
          </a:xfrm>
          <a:prstGeom prst="rect">
            <a:avLst/>
          </a:prstGeom>
          <a:ln>
            <a:noFill/>
          </a:ln>
        </p:spPr>
      </p:pic>
      <p:sp>
        <p:nvSpPr>
          <p:cNvPr id="72" name="CustomShape 1"/>
          <p:cNvSpPr/>
          <p:nvPr/>
        </p:nvSpPr>
        <p:spPr>
          <a:xfrm>
            <a:off x="838080" y="469800"/>
            <a:ext cx="10514880" cy="1324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ct val="90000"/>
              </a:lnSpc>
            </a:pPr>
            <a:r>
              <a:rPr b="1" lang="cs-CZ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Hlavní témata projektu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3" name="CustomShape 2"/>
          <p:cNvSpPr/>
          <p:nvPr/>
        </p:nvSpPr>
        <p:spPr>
          <a:xfrm>
            <a:off x="576000" y="1440000"/>
            <a:ext cx="7652880" cy="4350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432000" indent="-323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cs-CZ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Strategic Resourcing </a:t>
            </a:r>
            <a:r>
              <a:rPr b="0" lang="cs-CZ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and </a:t>
            </a:r>
            <a:r>
              <a:rPr b="1" lang="cs-CZ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Workforce Planning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3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cs-CZ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Recruitment</a:t>
            </a:r>
            <a:r>
              <a:rPr b="0" lang="cs-CZ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and </a:t>
            </a:r>
            <a:r>
              <a:rPr b="1" lang="cs-CZ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Selection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3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Employee </a:t>
            </a:r>
            <a:r>
              <a:rPr b="1" lang="cs-CZ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Turnover</a:t>
            </a:r>
            <a:r>
              <a:rPr b="0" lang="cs-CZ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and </a:t>
            </a:r>
            <a:r>
              <a:rPr b="1" lang="cs-CZ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Retention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3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Employee </a:t>
            </a:r>
            <a:r>
              <a:rPr b="1" lang="cs-CZ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Ownership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3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cs-CZ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TOP TRENDS in HR</a:t>
            </a:r>
            <a:r>
              <a:rPr b="0" lang="cs-CZ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: 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3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Employer branding – HR marketing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3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Talent management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3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Competence management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3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Appraising performance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3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Topics based on the company‘s needs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4" name="Picture 2" descr=""/>
          <p:cNvPicPr/>
          <p:nvPr/>
        </p:nvPicPr>
        <p:blipFill>
          <a:blip r:embed="rId8"/>
          <a:stretch/>
        </p:blipFill>
        <p:spPr>
          <a:xfrm>
            <a:off x="6768000" y="2618280"/>
            <a:ext cx="4679280" cy="3501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Obrázek 4" descr=""/>
          <p:cNvPicPr/>
          <p:nvPr/>
        </p:nvPicPr>
        <p:blipFill>
          <a:blip r:embed="rId1"/>
          <a:stretch/>
        </p:blipFill>
        <p:spPr>
          <a:xfrm>
            <a:off x="10506240" y="32760"/>
            <a:ext cx="1684800" cy="605520"/>
          </a:xfrm>
          <a:prstGeom prst="rect">
            <a:avLst/>
          </a:prstGeom>
          <a:ln>
            <a:noFill/>
          </a:ln>
        </p:spPr>
      </p:pic>
      <p:pic>
        <p:nvPicPr>
          <p:cNvPr id="76" name="Obrázek 5" descr=""/>
          <p:cNvPicPr/>
          <p:nvPr/>
        </p:nvPicPr>
        <p:blipFill>
          <a:blip r:embed="rId2"/>
          <a:stretch/>
        </p:blipFill>
        <p:spPr>
          <a:xfrm>
            <a:off x="0" y="0"/>
            <a:ext cx="2630160" cy="539280"/>
          </a:xfrm>
          <a:prstGeom prst="rect">
            <a:avLst/>
          </a:prstGeom>
          <a:ln>
            <a:noFill/>
          </a:ln>
        </p:spPr>
      </p:pic>
      <p:pic>
        <p:nvPicPr>
          <p:cNvPr id="77" name="Obrázek 5" descr=""/>
          <p:cNvPicPr/>
          <p:nvPr/>
        </p:nvPicPr>
        <p:blipFill>
          <a:blip r:embed="rId3"/>
          <a:stretch/>
        </p:blipFill>
        <p:spPr>
          <a:xfrm>
            <a:off x="4931640" y="6334560"/>
            <a:ext cx="2327760" cy="290880"/>
          </a:xfrm>
          <a:prstGeom prst="rect">
            <a:avLst/>
          </a:prstGeom>
          <a:ln>
            <a:noFill/>
          </a:ln>
        </p:spPr>
      </p:pic>
      <p:pic>
        <p:nvPicPr>
          <p:cNvPr id="78" name="Obrázek 9" descr=""/>
          <p:cNvPicPr/>
          <p:nvPr/>
        </p:nvPicPr>
        <p:blipFill>
          <a:blip r:embed="rId4"/>
          <a:stretch/>
        </p:blipFill>
        <p:spPr>
          <a:xfrm>
            <a:off x="8034120" y="6353280"/>
            <a:ext cx="1932840" cy="349920"/>
          </a:xfrm>
          <a:prstGeom prst="rect">
            <a:avLst/>
          </a:prstGeom>
          <a:ln>
            <a:noFill/>
          </a:ln>
        </p:spPr>
      </p:pic>
      <p:pic>
        <p:nvPicPr>
          <p:cNvPr id="79" name="Obrázek 12" descr=""/>
          <p:cNvPicPr/>
          <p:nvPr/>
        </p:nvPicPr>
        <p:blipFill>
          <a:blip r:embed="rId5"/>
          <a:stretch/>
        </p:blipFill>
        <p:spPr>
          <a:xfrm>
            <a:off x="482040" y="6246000"/>
            <a:ext cx="1732680" cy="480960"/>
          </a:xfrm>
          <a:prstGeom prst="rect">
            <a:avLst/>
          </a:prstGeom>
          <a:ln>
            <a:noFill/>
          </a:ln>
        </p:spPr>
      </p:pic>
      <p:pic>
        <p:nvPicPr>
          <p:cNvPr id="80" name="Obrázek 7" descr=""/>
          <p:cNvPicPr/>
          <p:nvPr/>
        </p:nvPicPr>
        <p:blipFill>
          <a:blip r:embed="rId6"/>
          <a:stretch/>
        </p:blipFill>
        <p:spPr>
          <a:xfrm>
            <a:off x="10741320" y="6281280"/>
            <a:ext cx="746280" cy="397440"/>
          </a:xfrm>
          <a:prstGeom prst="rect">
            <a:avLst/>
          </a:prstGeom>
          <a:ln>
            <a:noFill/>
          </a:ln>
        </p:spPr>
      </p:pic>
      <p:pic>
        <p:nvPicPr>
          <p:cNvPr id="81" name="Picture 6" descr=""/>
          <p:cNvPicPr/>
          <p:nvPr/>
        </p:nvPicPr>
        <p:blipFill>
          <a:blip r:embed="rId7"/>
          <a:stretch/>
        </p:blipFill>
        <p:spPr>
          <a:xfrm>
            <a:off x="2989800" y="6329520"/>
            <a:ext cx="1167120" cy="397440"/>
          </a:xfrm>
          <a:prstGeom prst="rect">
            <a:avLst/>
          </a:prstGeom>
          <a:ln>
            <a:noFill/>
          </a:ln>
        </p:spPr>
      </p:pic>
      <p:sp>
        <p:nvSpPr>
          <p:cNvPr id="82" name="CustomShape 1"/>
          <p:cNvSpPr/>
          <p:nvPr/>
        </p:nvSpPr>
        <p:spPr>
          <a:xfrm>
            <a:off x="838080" y="457200"/>
            <a:ext cx="10514880" cy="1324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ct val="90000"/>
              </a:lnSpc>
            </a:pPr>
            <a:r>
              <a:rPr b="1" lang="cs-CZ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Další zapojení firem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3" name="CustomShape 2"/>
          <p:cNvSpPr/>
          <p:nvPr/>
        </p:nvSpPr>
        <p:spPr>
          <a:xfrm>
            <a:off x="393840" y="1563840"/>
            <a:ext cx="8984520" cy="4758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cs-CZ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Firma bude pozvána jako jeden z účastníků závěrečné konference 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3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v Liberci – červen 2019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3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Firma má možnost participovat v diskusích k problematice HR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3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Firma se může dále zapojovat do: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3280">
              <a:lnSpc>
                <a:spcPct val="100000"/>
              </a:lnSpc>
              <a:buClr>
                <a:srgbClr val="000000"/>
              </a:buClr>
              <a:buSzPct val="75000"/>
              <a:buFont typeface="Symbol"/>
              <a:buChar char=""/>
            </a:pPr>
            <a:r>
              <a:rPr b="0" lang="cs-CZ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aktivit Student Business Clubu 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3280">
              <a:lnSpc>
                <a:spcPct val="100000"/>
              </a:lnSpc>
              <a:buClr>
                <a:srgbClr val="000000"/>
              </a:buClr>
              <a:buSzPct val="75000"/>
              <a:buFont typeface="Symbol"/>
              <a:buChar char=""/>
            </a:pPr>
            <a:r>
              <a:rPr b="0" lang="cs-CZ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akcí typu Career Days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3280">
              <a:lnSpc>
                <a:spcPct val="100000"/>
              </a:lnSpc>
              <a:buClr>
                <a:srgbClr val="000000"/>
              </a:buClr>
              <a:buSzPct val="75000"/>
              <a:buFont typeface="Symbol"/>
              <a:buChar char=""/>
            </a:pPr>
            <a:r>
              <a:rPr b="0" lang="cs-CZ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projektů na podporu inovací ve firmách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3280">
              <a:lnSpc>
                <a:spcPct val="100000"/>
              </a:lnSpc>
              <a:buClr>
                <a:srgbClr val="000000"/>
              </a:buClr>
              <a:buSzPct val="75000"/>
              <a:buFont typeface="Symbol"/>
              <a:buChar char=""/>
            </a:pPr>
            <a:r>
              <a:rPr b="0" lang="cs-CZ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vzdělávacích aktivit pro studenty / pro vlastní zaměstnance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3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Firma může spolupracovat: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3280">
              <a:lnSpc>
                <a:spcPct val="100000"/>
              </a:lnSpc>
              <a:buClr>
                <a:srgbClr val="000000"/>
              </a:buClr>
              <a:buSzPct val="75000"/>
              <a:buFont typeface="Symbol"/>
              <a:buChar char=""/>
            </a:pPr>
            <a:r>
              <a:rPr b="0" lang="cs-CZ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 kanceláří pro kariérové poradenství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3280">
              <a:lnSpc>
                <a:spcPct val="100000"/>
              </a:lnSpc>
              <a:buClr>
                <a:srgbClr val="000000"/>
              </a:buClr>
              <a:buSzPct val="75000"/>
              <a:buFont typeface="Symbol"/>
              <a:buChar char=""/>
            </a:pPr>
            <a:r>
              <a:rPr b="0" lang="cs-CZ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 kanceláří analýz a studií (analýzy, průzkumy, metodická podpora)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3280">
              <a:lnSpc>
                <a:spcPct val="100000"/>
              </a:lnSpc>
              <a:buClr>
                <a:srgbClr val="000000"/>
              </a:buClr>
              <a:buSzPct val="75000"/>
              <a:buFont typeface="Symbol"/>
              <a:buChar char=""/>
            </a:pPr>
            <a:r>
              <a:rPr b="0" lang="cs-CZ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 portálem EF TUL sloužícím k uveřejnění pracovních nabídek/otevřených 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3280">
              <a:lnSpc>
                <a:spcPct val="100000"/>
              </a:lnSpc>
              <a:buClr>
                <a:srgbClr val="000000"/>
              </a:buClr>
              <a:buSzPct val="75000"/>
              <a:buFont typeface="Symbol"/>
              <a:buChar char=""/>
            </a:pPr>
            <a:r>
              <a:rPr b="0" lang="cs-CZ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pozic pro trainee programy, absolventské programy apod.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84" name="Picture 6" descr=""/>
          <p:cNvPicPr/>
          <p:nvPr/>
        </p:nvPicPr>
        <p:blipFill>
          <a:blip r:embed="rId8"/>
          <a:stretch/>
        </p:blipFill>
        <p:spPr>
          <a:xfrm>
            <a:off x="9792000" y="792000"/>
            <a:ext cx="1707840" cy="53902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Obrázek 4" descr=""/>
          <p:cNvPicPr/>
          <p:nvPr/>
        </p:nvPicPr>
        <p:blipFill>
          <a:blip r:embed="rId1"/>
          <a:stretch/>
        </p:blipFill>
        <p:spPr>
          <a:xfrm>
            <a:off x="10506240" y="32760"/>
            <a:ext cx="1684800" cy="605520"/>
          </a:xfrm>
          <a:prstGeom prst="rect">
            <a:avLst/>
          </a:prstGeom>
          <a:ln>
            <a:noFill/>
          </a:ln>
        </p:spPr>
      </p:pic>
      <p:pic>
        <p:nvPicPr>
          <p:cNvPr id="86" name="Obrázek 5" descr=""/>
          <p:cNvPicPr/>
          <p:nvPr/>
        </p:nvPicPr>
        <p:blipFill>
          <a:blip r:embed="rId2"/>
          <a:stretch/>
        </p:blipFill>
        <p:spPr>
          <a:xfrm>
            <a:off x="0" y="0"/>
            <a:ext cx="2630160" cy="539280"/>
          </a:xfrm>
          <a:prstGeom prst="rect">
            <a:avLst/>
          </a:prstGeom>
          <a:ln>
            <a:noFill/>
          </a:ln>
        </p:spPr>
      </p:pic>
      <p:pic>
        <p:nvPicPr>
          <p:cNvPr id="87" name="Obrázek 5" descr=""/>
          <p:cNvPicPr/>
          <p:nvPr/>
        </p:nvPicPr>
        <p:blipFill>
          <a:blip r:embed="rId3"/>
          <a:stretch/>
        </p:blipFill>
        <p:spPr>
          <a:xfrm>
            <a:off x="4931640" y="6334560"/>
            <a:ext cx="2327760" cy="290880"/>
          </a:xfrm>
          <a:prstGeom prst="rect">
            <a:avLst/>
          </a:prstGeom>
          <a:ln>
            <a:noFill/>
          </a:ln>
        </p:spPr>
      </p:pic>
      <p:pic>
        <p:nvPicPr>
          <p:cNvPr id="88" name="Obrázek 9" descr=""/>
          <p:cNvPicPr/>
          <p:nvPr/>
        </p:nvPicPr>
        <p:blipFill>
          <a:blip r:embed="rId4"/>
          <a:stretch/>
        </p:blipFill>
        <p:spPr>
          <a:xfrm>
            <a:off x="8034120" y="6353280"/>
            <a:ext cx="1932840" cy="349920"/>
          </a:xfrm>
          <a:prstGeom prst="rect">
            <a:avLst/>
          </a:prstGeom>
          <a:ln>
            <a:noFill/>
          </a:ln>
        </p:spPr>
      </p:pic>
      <p:pic>
        <p:nvPicPr>
          <p:cNvPr id="89" name="Obrázek 12" descr=""/>
          <p:cNvPicPr/>
          <p:nvPr/>
        </p:nvPicPr>
        <p:blipFill>
          <a:blip r:embed="rId5"/>
          <a:stretch/>
        </p:blipFill>
        <p:spPr>
          <a:xfrm>
            <a:off x="482040" y="6246000"/>
            <a:ext cx="1732680" cy="480960"/>
          </a:xfrm>
          <a:prstGeom prst="rect">
            <a:avLst/>
          </a:prstGeom>
          <a:ln>
            <a:noFill/>
          </a:ln>
        </p:spPr>
      </p:pic>
      <p:pic>
        <p:nvPicPr>
          <p:cNvPr id="90" name="Obrázek 7" descr=""/>
          <p:cNvPicPr/>
          <p:nvPr/>
        </p:nvPicPr>
        <p:blipFill>
          <a:blip r:embed="rId6"/>
          <a:stretch/>
        </p:blipFill>
        <p:spPr>
          <a:xfrm>
            <a:off x="10741320" y="6281280"/>
            <a:ext cx="746280" cy="397440"/>
          </a:xfrm>
          <a:prstGeom prst="rect">
            <a:avLst/>
          </a:prstGeom>
          <a:ln>
            <a:noFill/>
          </a:ln>
        </p:spPr>
      </p:pic>
      <p:pic>
        <p:nvPicPr>
          <p:cNvPr id="91" name="Picture 6" descr=""/>
          <p:cNvPicPr/>
          <p:nvPr/>
        </p:nvPicPr>
        <p:blipFill>
          <a:blip r:embed="rId7"/>
          <a:stretch/>
        </p:blipFill>
        <p:spPr>
          <a:xfrm>
            <a:off x="2989800" y="6329520"/>
            <a:ext cx="1167120" cy="397440"/>
          </a:xfrm>
          <a:prstGeom prst="rect">
            <a:avLst/>
          </a:prstGeom>
          <a:ln>
            <a:noFill/>
          </a:ln>
        </p:spPr>
      </p:pic>
      <p:sp>
        <p:nvSpPr>
          <p:cNvPr id="92" name="CustomShape 1"/>
          <p:cNvSpPr/>
          <p:nvPr/>
        </p:nvSpPr>
        <p:spPr>
          <a:xfrm>
            <a:off x="838080" y="482760"/>
            <a:ext cx="10514880" cy="1324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ct val="90000"/>
              </a:lnSpc>
            </a:pPr>
            <a:r>
              <a:rPr b="1" lang="cs-CZ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Výstupy s přidanou hodnotou pro firmu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3" name="CustomShape 2"/>
          <p:cNvSpPr/>
          <p:nvPr/>
        </p:nvSpPr>
        <p:spPr>
          <a:xfrm>
            <a:off x="792000" y="1553040"/>
            <a:ext cx="9336960" cy="4350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432000" indent="-323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Případové studie se zpracovanou problematikou, 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3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Přístup do e-Learningového portálu 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3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Se zpracovanými přednáškami, webcasty (video), 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3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Články a dalšími materiály z oblasti HR v SMEs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3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E-Handbook + handbook i v tištěné podobě – příručka pro malé a střední podnikání o efektivním personálním řízení, která bude vycházet přímo z poznatků v malých a středních firmách zjištěných        v průběhu projektu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94" name="Picture 6" descr=""/>
          <p:cNvPicPr/>
          <p:nvPr/>
        </p:nvPicPr>
        <p:blipFill>
          <a:blip r:embed="rId8"/>
          <a:stretch/>
        </p:blipFill>
        <p:spPr>
          <a:xfrm>
            <a:off x="9864000" y="754200"/>
            <a:ext cx="1949040" cy="2485080"/>
          </a:xfrm>
          <a:prstGeom prst="rect">
            <a:avLst/>
          </a:prstGeom>
          <a:ln>
            <a:noFill/>
          </a:ln>
        </p:spPr>
      </p:pic>
      <p:pic>
        <p:nvPicPr>
          <p:cNvPr id="95" name="Picture 2" descr=""/>
          <p:cNvPicPr/>
          <p:nvPr/>
        </p:nvPicPr>
        <p:blipFill>
          <a:blip r:embed="rId9"/>
          <a:stretch/>
        </p:blipFill>
        <p:spPr>
          <a:xfrm>
            <a:off x="9869400" y="3312000"/>
            <a:ext cx="1937880" cy="26218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Obrázek 4" descr=""/>
          <p:cNvPicPr/>
          <p:nvPr/>
        </p:nvPicPr>
        <p:blipFill>
          <a:blip r:embed="rId1"/>
          <a:stretch/>
        </p:blipFill>
        <p:spPr>
          <a:xfrm>
            <a:off x="10506240" y="32760"/>
            <a:ext cx="1684800" cy="605520"/>
          </a:xfrm>
          <a:prstGeom prst="rect">
            <a:avLst/>
          </a:prstGeom>
          <a:ln>
            <a:noFill/>
          </a:ln>
        </p:spPr>
      </p:pic>
      <p:pic>
        <p:nvPicPr>
          <p:cNvPr id="97" name="Obrázek 5" descr=""/>
          <p:cNvPicPr/>
          <p:nvPr/>
        </p:nvPicPr>
        <p:blipFill>
          <a:blip r:embed="rId2"/>
          <a:stretch/>
        </p:blipFill>
        <p:spPr>
          <a:xfrm>
            <a:off x="0" y="0"/>
            <a:ext cx="2630160" cy="539280"/>
          </a:xfrm>
          <a:prstGeom prst="rect">
            <a:avLst/>
          </a:prstGeom>
          <a:ln>
            <a:noFill/>
          </a:ln>
        </p:spPr>
      </p:pic>
      <p:pic>
        <p:nvPicPr>
          <p:cNvPr id="98" name="Obrázek 5" descr=""/>
          <p:cNvPicPr/>
          <p:nvPr/>
        </p:nvPicPr>
        <p:blipFill>
          <a:blip r:embed="rId3"/>
          <a:stretch/>
        </p:blipFill>
        <p:spPr>
          <a:xfrm>
            <a:off x="4931640" y="6334560"/>
            <a:ext cx="2327760" cy="290880"/>
          </a:xfrm>
          <a:prstGeom prst="rect">
            <a:avLst/>
          </a:prstGeom>
          <a:ln>
            <a:noFill/>
          </a:ln>
        </p:spPr>
      </p:pic>
      <p:pic>
        <p:nvPicPr>
          <p:cNvPr id="99" name="Obrázek 9" descr=""/>
          <p:cNvPicPr/>
          <p:nvPr/>
        </p:nvPicPr>
        <p:blipFill>
          <a:blip r:embed="rId4"/>
          <a:stretch/>
        </p:blipFill>
        <p:spPr>
          <a:xfrm>
            <a:off x="8034120" y="6353280"/>
            <a:ext cx="1932840" cy="349920"/>
          </a:xfrm>
          <a:prstGeom prst="rect">
            <a:avLst/>
          </a:prstGeom>
          <a:ln>
            <a:noFill/>
          </a:ln>
        </p:spPr>
      </p:pic>
      <p:pic>
        <p:nvPicPr>
          <p:cNvPr id="100" name="Obrázek 12" descr=""/>
          <p:cNvPicPr/>
          <p:nvPr/>
        </p:nvPicPr>
        <p:blipFill>
          <a:blip r:embed="rId5"/>
          <a:stretch/>
        </p:blipFill>
        <p:spPr>
          <a:xfrm>
            <a:off x="482040" y="6246000"/>
            <a:ext cx="1732680" cy="480960"/>
          </a:xfrm>
          <a:prstGeom prst="rect">
            <a:avLst/>
          </a:prstGeom>
          <a:ln>
            <a:noFill/>
          </a:ln>
        </p:spPr>
      </p:pic>
      <p:pic>
        <p:nvPicPr>
          <p:cNvPr id="101" name="Obrázek 7" descr=""/>
          <p:cNvPicPr/>
          <p:nvPr/>
        </p:nvPicPr>
        <p:blipFill>
          <a:blip r:embed="rId6"/>
          <a:stretch/>
        </p:blipFill>
        <p:spPr>
          <a:xfrm>
            <a:off x="10741320" y="6281280"/>
            <a:ext cx="746280" cy="397440"/>
          </a:xfrm>
          <a:prstGeom prst="rect">
            <a:avLst/>
          </a:prstGeom>
          <a:ln>
            <a:noFill/>
          </a:ln>
        </p:spPr>
      </p:pic>
      <p:pic>
        <p:nvPicPr>
          <p:cNvPr id="102" name="Picture 6" descr=""/>
          <p:cNvPicPr/>
          <p:nvPr/>
        </p:nvPicPr>
        <p:blipFill>
          <a:blip r:embed="rId7"/>
          <a:stretch/>
        </p:blipFill>
        <p:spPr>
          <a:xfrm>
            <a:off x="2989800" y="6329520"/>
            <a:ext cx="1167120" cy="397440"/>
          </a:xfrm>
          <a:prstGeom prst="rect">
            <a:avLst/>
          </a:prstGeom>
          <a:ln>
            <a:noFill/>
          </a:ln>
        </p:spPr>
      </p:pic>
      <p:sp>
        <p:nvSpPr>
          <p:cNvPr id="103" name="CustomShape 1"/>
          <p:cNvSpPr/>
          <p:nvPr/>
        </p:nvSpPr>
        <p:spPr>
          <a:xfrm>
            <a:off x="838080" y="469800"/>
            <a:ext cx="10514880" cy="1324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ct val="90000"/>
              </a:lnSpc>
            </a:pPr>
            <a:r>
              <a:rPr b="1" lang="cs-CZ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Výhody pro firmu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4" name="CustomShape 2"/>
          <p:cNvSpPr/>
          <p:nvPr/>
        </p:nvSpPr>
        <p:spPr>
          <a:xfrm>
            <a:off x="838080" y="1825560"/>
            <a:ext cx="10514880" cy="4350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432000" indent="-323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Navázání aktivní spolupráce s EF TUL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3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Možnost navázání spolupráce a vznik budoucího zaměstnaneckého vztahu se studenty/absolventy projektu/studia 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3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cs-CZ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SPECIALISTY NA HRM V SMEs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3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Přístup k informacím o nových projektech, možných dotačních programech a grantech ze strany EU - OP, RP, MPO, MPSV (inovační vouchery, projekty podporující aktivitu transferu VV do praxe apod.)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Obrázek 4" descr=""/>
          <p:cNvPicPr/>
          <p:nvPr/>
        </p:nvPicPr>
        <p:blipFill>
          <a:blip r:embed="rId1"/>
          <a:stretch/>
        </p:blipFill>
        <p:spPr>
          <a:xfrm>
            <a:off x="10506240" y="32760"/>
            <a:ext cx="1684800" cy="605520"/>
          </a:xfrm>
          <a:prstGeom prst="rect">
            <a:avLst/>
          </a:prstGeom>
          <a:ln>
            <a:noFill/>
          </a:ln>
        </p:spPr>
      </p:pic>
      <p:pic>
        <p:nvPicPr>
          <p:cNvPr id="106" name="Obrázek 5" descr=""/>
          <p:cNvPicPr/>
          <p:nvPr/>
        </p:nvPicPr>
        <p:blipFill>
          <a:blip r:embed="rId2"/>
          <a:stretch/>
        </p:blipFill>
        <p:spPr>
          <a:xfrm>
            <a:off x="0" y="0"/>
            <a:ext cx="2630160" cy="539280"/>
          </a:xfrm>
          <a:prstGeom prst="rect">
            <a:avLst/>
          </a:prstGeom>
          <a:ln>
            <a:noFill/>
          </a:ln>
        </p:spPr>
      </p:pic>
      <p:pic>
        <p:nvPicPr>
          <p:cNvPr id="107" name="Obrázek 5" descr=""/>
          <p:cNvPicPr/>
          <p:nvPr/>
        </p:nvPicPr>
        <p:blipFill>
          <a:blip r:embed="rId3"/>
          <a:stretch/>
        </p:blipFill>
        <p:spPr>
          <a:xfrm>
            <a:off x="4931640" y="6334560"/>
            <a:ext cx="2327760" cy="290880"/>
          </a:xfrm>
          <a:prstGeom prst="rect">
            <a:avLst/>
          </a:prstGeom>
          <a:ln>
            <a:noFill/>
          </a:ln>
        </p:spPr>
      </p:pic>
      <p:pic>
        <p:nvPicPr>
          <p:cNvPr id="108" name="Obrázek 9" descr=""/>
          <p:cNvPicPr/>
          <p:nvPr/>
        </p:nvPicPr>
        <p:blipFill>
          <a:blip r:embed="rId4"/>
          <a:stretch/>
        </p:blipFill>
        <p:spPr>
          <a:xfrm>
            <a:off x="8034120" y="6353280"/>
            <a:ext cx="1932840" cy="349920"/>
          </a:xfrm>
          <a:prstGeom prst="rect">
            <a:avLst/>
          </a:prstGeom>
          <a:ln>
            <a:noFill/>
          </a:ln>
        </p:spPr>
      </p:pic>
      <p:pic>
        <p:nvPicPr>
          <p:cNvPr id="109" name="Obrázek 12" descr=""/>
          <p:cNvPicPr/>
          <p:nvPr/>
        </p:nvPicPr>
        <p:blipFill>
          <a:blip r:embed="rId5"/>
          <a:stretch/>
        </p:blipFill>
        <p:spPr>
          <a:xfrm>
            <a:off x="482040" y="6246000"/>
            <a:ext cx="1732680" cy="480960"/>
          </a:xfrm>
          <a:prstGeom prst="rect">
            <a:avLst/>
          </a:prstGeom>
          <a:ln>
            <a:noFill/>
          </a:ln>
        </p:spPr>
      </p:pic>
      <p:pic>
        <p:nvPicPr>
          <p:cNvPr id="110" name="Obrázek 7" descr=""/>
          <p:cNvPicPr/>
          <p:nvPr/>
        </p:nvPicPr>
        <p:blipFill>
          <a:blip r:embed="rId6"/>
          <a:stretch/>
        </p:blipFill>
        <p:spPr>
          <a:xfrm>
            <a:off x="10741320" y="6281280"/>
            <a:ext cx="746280" cy="397440"/>
          </a:xfrm>
          <a:prstGeom prst="rect">
            <a:avLst/>
          </a:prstGeom>
          <a:ln>
            <a:noFill/>
          </a:ln>
        </p:spPr>
      </p:pic>
      <p:pic>
        <p:nvPicPr>
          <p:cNvPr id="111" name="Picture 6" descr=""/>
          <p:cNvPicPr/>
          <p:nvPr/>
        </p:nvPicPr>
        <p:blipFill>
          <a:blip r:embed="rId7"/>
          <a:stretch/>
        </p:blipFill>
        <p:spPr>
          <a:xfrm>
            <a:off x="2989800" y="6329520"/>
            <a:ext cx="1167120" cy="397440"/>
          </a:xfrm>
          <a:prstGeom prst="rect">
            <a:avLst/>
          </a:prstGeom>
          <a:ln>
            <a:noFill/>
          </a:ln>
        </p:spPr>
      </p:pic>
      <p:sp>
        <p:nvSpPr>
          <p:cNvPr id="112" name="CustomShape 1"/>
          <p:cNvSpPr/>
          <p:nvPr/>
        </p:nvSpPr>
        <p:spPr>
          <a:xfrm>
            <a:off x="838080" y="482760"/>
            <a:ext cx="10514880" cy="1324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ct val="90000"/>
              </a:lnSpc>
            </a:pPr>
            <a:r>
              <a:rPr b="1" lang="cs-CZ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CDA, NDA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3" name="CustomShape 2"/>
          <p:cNvSpPr/>
          <p:nvPr/>
        </p:nvSpPr>
        <p:spPr>
          <a:xfrm>
            <a:off x="838080" y="1825560"/>
            <a:ext cx="10514880" cy="4350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432000" indent="-323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Dbejte na povahu sdílených informací: důvěrné, přísné tajné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3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Uzavření smlouvy u mlčenlivosti, confidentiality agreement, non-disclosure agreement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3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cs-CZ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Zajistěte si souhlas se zveřejněním informací, které mohou být pro potřeby tvorby případových studií a dalších analýz použity.</a:t>
            </a: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cs-CZ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KA2 SHARPEN Powerpoint</Template>
  <TotalTime>26</TotalTime>
  <Application>LibreOffice/5.2.1.2$Windows_x86 LibreOffice_project/31dd62db80d4e60af04904455ec9c9219178d620</Application>
  <Words>199</Words>
  <Paragraphs>46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2017-05-12T05:24:04Z</dcterms:created>
  <dc:creator>User</dc:creator>
  <dc:description/>
  <dc:language>cs-CZ</dc:language>
  <cp:lastModifiedBy/>
  <dcterms:modified xsi:type="dcterms:W3CDTF">2017-05-16T11:05:45Z</dcterms:modified>
  <cp:revision>13</cp:revision>
  <dc:subject/>
  <dc:title>Prezentace aplikace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Vlastní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9</vt:i4>
  </property>
</Properties>
</file>