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notesMasterIdLst>
    <p:notesMasterId r:id="rId23"/>
  </p:notesMasterIdLst>
  <p:handoutMasterIdLst>
    <p:handoutMasterId r:id="rId24"/>
  </p:handoutMasterIdLst>
  <p:sldIdLst>
    <p:sldId id="284" r:id="rId2"/>
    <p:sldId id="286" r:id="rId3"/>
    <p:sldId id="287" r:id="rId4"/>
    <p:sldId id="291" r:id="rId5"/>
    <p:sldId id="290" r:id="rId6"/>
    <p:sldId id="289" r:id="rId7"/>
    <p:sldId id="288" r:id="rId8"/>
    <p:sldId id="299" r:id="rId9"/>
    <p:sldId id="298" r:id="rId10"/>
    <p:sldId id="297" r:id="rId11"/>
    <p:sldId id="296" r:id="rId12"/>
    <p:sldId id="292" r:id="rId13"/>
    <p:sldId id="293" r:id="rId14"/>
    <p:sldId id="304" r:id="rId15"/>
    <p:sldId id="305" r:id="rId16"/>
    <p:sldId id="306" r:id="rId17"/>
    <p:sldId id="302" r:id="rId18"/>
    <p:sldId id="307" r:id="rId19"/>
    <p:sldId id="308" r:id="rId20"/>
    <p:sldId id="309" r:id="rId21"/>
    <p:sldId id="310" r:id="rId2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D8D87F-EF80-4175-81FE-DAA12A63BEBE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9C8C66-A930-4A72-A7F6-322D34CD8BB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748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B6B641-25A4-4167-8DC6-A263FE8BC6F6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AE2C2B-C8E3-4F02-9CD1-AD50242425E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4799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62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38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" descr="C:\Users\Vendy\AppData\Local\Microsoft\Windows\INetCache\Content.Outlook\TWE1W73H\LogoV2a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41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2052734" y="1017036"/>
            <a:ext cx="8643257" cy="951723"/>
          </a:xfrm>
          <a:prstGeom prst="rect">
            <a:avLst/>
          </a:prstGeom>
        </p:spPr>
        <p:txBody>
          <a:bodyPr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GB" dirty="0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551992" y="2696546"/>
            <a:ext cx="9144000" cy="2523931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1" name="obrázek 2" descr="C:\Users\Vendy\AppData\Local\Microsoft\Windows\INetCache\Content.Outlook\TWE1W73H\Partners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0" y="5803640"/>
            <a:ext cx="9936880" cy="10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48" y="106143"/>
            <a:ext cx="2223655" cy="4816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71" y="6330819"/>
            <a:ext cx="1398489" cy="4754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771398" y="270019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smtClean="0">
                <a:latin typeface="Century Gothic" panose="020B0502020202020204" pitchFamily="34" charset="0"/>
              </a:rPr>
              <a:t>2.1 – 2.3</a:t>
            </a:r>
            <a:br>
              <a:rPr lang="de-DE" b="1" dirty="0" smtClean="0">
                <a:latin typeface="Century Gothic" panose="020B0502020202020204" pitchFamily="34" charset="0"/>
              </a:rPr>
            </a:br>
            <a:r>
              <a:rPr lang="de-DE" b="1" dirty="0" smtClean="0">
                <a:latin typeface="Century Gothic" panose="020B0502020202020204" pitchFamily="34" charset="0"/>
              </a:rPr>
              <a:t> </a:t>
            </a:r>
            <a:r>
              <a:rPr lang="de-DE" b="1" dirty="0" smtClean="0">
                <a:latin typeface="Century Gothic" panose="020B0502020202020204" pitchFamily="34" charset="0"/>
              </a:rPr>
              <a:t>Strategic </a:t>
            </a:r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and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88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Reasons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for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Organizational reasons:</a:t>
            </a:r>
          </a:p>
          <a:p>
            <a:pPr marL="0" indent="0">
              <a:buNone/>
            </a:pPr>
            <a:r>
              <a:rPr lang="en-US" b="1" dirty="0"/>
              <a:t>   </a:t>
            </a:r>
            <a:r>
              <a:rPr lang="en-US" dirty="0"/>
              <a:t>- communicating plans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obtaining support/adherence</a:t>
            </a:r>
          </a:p>
          <a:p>
            <a:pPr marL="0" indent="0">
              <a:buNone/>
            </a:pPr>
            <a:r>
              <a:rPr lang="en-US" dirty="0"/>
              <a:t>   - linking HR plans to business plans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influence </a:t>
            </a:r>
          </a:p>
          <a:p>
            <a:pPr marL="0" indent="0">
              <a:buNone/>
            </a:pPr>
            <a:r>
              <a:rPr lang="en-US" dirty="0"/>
              <a:t>   - (re)gaining corporate control over operating units</a:t>
            </a:r>
          </a:p>
          <a:p>
            <a:pPr marL="0" indent="0">
              <a:buNone/>
            </a:pPr>
            <a:r>
              <a:rPr lang="en-US" dirty="0"/>
              <a:t>   - coordinating and </a:t>
            </a:r>
            <a:r>
              <a:rPr lang="de-DE" dirty="0" err="1"/>
              <a:t>integrating</a:t>
            </a:r>
            <a:r>
              <a:rPr lang="de-DE" dirty="0"/>
              <a:t> </a:t>
            </a:r>
            <a:r>
              <a:rPr lang="de-DE" dirty="0" err="1"/>
              <a:t>organizational</a:t>
            </a:r>
            <a:r>
              <a:rPr lang="de-DE" dirty="0"/>
              <a:t> </a:t>
            </a:r>
            <a:r>
              <a:rPr lang="de-DE" dirty="0" err="1"/>
              <a:t>decision-making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actions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0405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Business planning: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 - basis for the workforce plan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 - activities and their scale</a:t>
            </a:r>
            <a:endParaRPr lang="de-DE" dirty="0"/>
          </a:p>
          <a:p>
            <a:endParaRPr lang="en-US" b="1" u="sng" dirty="0"/>
          </a:p>
          <a:p>
            <a:r>
              <a:rPr lang="en-US" b="1" dirty="0"/>
              <a:t>Forecast activity levels: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affected by external factors (demographic + political policy trends)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collection and analysis of data is needed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7311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Scenario planning:</a:t>
            </a:r>
            <a:endParaRPr lang="de-DE" b="1" dirty="0"/>
          </a:p>
          <a:p>
            <a:pPr marL="0" indent="0">
              <a:buNone/>
            </a:pPr>
            <a:r>
              <a:rPr lang="de-DE" b="1" dirty="0"/>
              <a:t> </a:t>
            </a:r>
            <a:r>
              <a:rPr lang="de-DE" dirty="0"/>
              <a:t> - </a:t>
            </a:r>
            <a:r>
              <a:rPr lang="en-US" dirty="0"/>
              <a:t>assessment of environmental changes (possible future effects on the company</a:t>
            </a:r>
          </a:p>
          <a:p>
            <a:pPr marL="0" lvl="0" indent="0">
              <a:buNone/>
            </a:pPr>
            <a:r>
              <a:rPr lang="en-US" dirty="0"/>
              <a:t>  - PESTLE approach (</a:t>
            </a:r>
            <a:r>
              <a:rPr lang="en-US" b="1" dirty="0"/>
              <a:t>p</a:t>
            </a:r>
            <a:r>
              <a:rPr lang="en-US" dirty="0"/>
              <a:t>olitical, </a:t>
            </a:r>
            <a:r>
              <a:rPr lang="en-US" b="1" dirty="0"/>
              <a:t>e</a:t>
            </a:r>
            <a:r>
              <a:rPr lang="en-US" dirty="0"/>
              <a:t>nvironmental, </a:t>
            </a:r>
            <a:r>
              <a:rPr lang="en-US" b="1" dirty="0"/>
              <a:t>s</a:t>
            </a:r>
            <a:r>
              <a:rPr lang="en-US" dirty="0"/>
              <a:t>ocial, </a:t>
            </a:r>
            <a:r>
              <a:rPr lang="en-US" b="1" dirty="0"/>
              <a:t>t</a:t>
            </a:r>
            <a:r>
              <a:rPr lang="en-US" dirty="0"/>
              <a:t>echnological, </a:t>
            </a:r>
            <a:r>
              <a:rPr lang="en-US" b="1" dirty="0"/>
              <a:t>l</a:t>
            </a:r>
            <a:r>
              <a:rPr lang="en-US" dirty="0"/>
              <a:t>egal &amp; </a:t>
            </a:r>
            <a:r>
              <a:rPr lang="en-US" b="1" dirty="0"/>
              <a:t>e</a:t>
            </a:r>
            <a:r>
              <a:rPr lang="en-US" dirty="0"/>
              <a:t>conomic factors)</a:t>
            </a:r>
          </a:p>
          <a:p>
            <a:r>
              <a:rPr lang="en-US" b="1" dirty="0"/>
              <a:t>Data collection:</a:t>
            </a:r>
          </a:p>
          <a:p>
            <a:pPr marL="0" lvl="0" indent="0">
              <a:buNone/>
            </a:pPr>
            <a:r>
              <a:rPr lang="en-US" dirty="0"/>
              <a:t>  - qualitative internal data                        - qualitative external data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quantitative internal data</a:t>
            </a:r>
            <a:r>
              <a:rPr lang="de-DE" dirty="0"/>
              <a:t>                     - </a:t>
            </a:r>
            <a:r>
              <a:rPr lang="en-US" dirty="0"/>
              <a:t>quantitative external data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3977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Analysis: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business plan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activity forecast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scenarios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internal &amp; external data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</a:t>
            </a:r>
          </a:p>
          <a:p>
            <a:pPr marL="0" lvl="0" indent="0">
              <a:buNone/>
            </a:pP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basis for demand and supply forecasts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8514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Demand forecasts: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Basis: annual budget &amp; longer term business plan</a:t>
            </a:r>
          </a:p>
          <a:p>
            <a:pPr marL="0" lvl="0" indent="0">
              <a:buNone/>
            </a:pPr>
            <a:r>
              <a:rPr lang="en-US" dirty="0"/>
              <a:t>  - required details: organizational and workplans </a:t>
            </a:r>
          </a:p>
          <a:p>
            <a:pPr lvl="0">
              <a:buFont typeface="Wingdings" panose="05000000000000000000" pitchFamily="2" charset="2"/>
              <a:buChar char="à"/>
            </a:pPr>
            <a:r>
              <a:rPr lang="en-US" dirty="0"/>
              <a:t>increased or decreased demand for employees</a:t>
            </a:r>
            <a:endParaRPr lang="de-DE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/>
              <a:t>Examples: plans for new methods of working,</a:t>
            </a:r>
            <a:r>
              <a:rPr lang="de-DE" dirty="0"/>
              <a:t> </a:t>
            </a:r>
            <a:r>
              <a:rPr lang="en-US" dirty="0"/>
              <a:t>additional outsourcing,</a:t>
            </a:r>
            <a:r>
              <a:rPr lang="de-DE" dirty="0"/>
              <a:t> </a:t>
            </a:r>
            <a:r>
              <a:rPr lang="en-US" dirty="0"/>
              <a:t>increasing productivity,</a:t>
            </a:r>
            <a:r>
              <a:rPr lang="de-DE" dirty="0"/>
              <a:t> </a:t>
            </a:r>
            <a:r>
              <a:rPr lang="en-US" dirty="0"/>
              <a:t>reducing employee costs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658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Managerial judgement: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- bottom up: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line managers submitting proposals for agreement by senior management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- top-down:</a:t>
            </a:r>
            <a:endParaRPr lang="de-DE" dirty="0"/>
          </a:p>
          <a:p>
            <a:pPr marL="0" lvl="0" indent="0">
              <a:buNone/>
            </a:pPr>
            <a:r>
              <a:rPr lang="en-US" dirty="0">
                <a:sym typeface="Wingdings" panose="05000000000000000000" pitchFamily="2" charset="2"/>
              </a:rPr>
              <a:t>   </a:t>
            </a:r>
            <a:r>
              <a:rPr lang="en-US" dirty="0"/>
              <a:t>company and departmental forecasts prepared by top management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- best way is to adopt both approaches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9003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Ratio-trend analysis:</a:t>
            </a:r>
            <a:endParaRPr lang="de-DE" b="1" dirty="0"/>
          </a:p>
          <a:p>
            <a:pPr marL="0" indent="0">
              <a:buNone/>
            </a:pPr>
            <a:r>
              <a:rPr lang="de-DE" b="1" dirty="0"/>
              <a:t>  </a:t>
            </a:r>
            <a:r>
              <a:rPr lang="en-US" dirty="0"/>
              <a:t>- analyzing ratios between an activity level &amp; number of employees working </a:t>
            </a:r>
            <a:r>
              <a:rPr lang="de-DE" dirty="0" err="1"/>
              <a:t>it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applied to forecast activity levels to determine an adjusted number needed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may be extended to indirect workers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- </a:t>
            </a:r>
            <a:r>
              <a:rPr lang="en-US" dirty="0"/>
              <a:t>existing ratio applied to forecast indirect workers in new activity levels 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6164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Supply forecasting:</a:t>
            </a:r>
            <a:endParaRPr lang="de-DE" b="1" dirty="0"/>
          </a:p>
          <a:p>
            <a:pPr marL="0" indent="0">
              <a:buNone/>
            </a:pPr>
            <a:r>
              <a:rPr lang="de-DE" b="1" dirty="0"/>
              <a:t>  </a:t>
            </a:r>
            <a:r>
              <a:rPr lang="de-DE" dirty="0"/>
              <a:t>- </a:t>
            </a:r>
            <a:r>
              <a:rPr lang="en-US" dirty="0"/>
              <a:t>number of people available from within &amp; outside the organization</a:t>
            </a:r>
          </a:p>
          <a:p>
            <a:pPr marL="0" indent="0">
              <a:buNone/>
            </a:pPr>
            <a:r>
              <a:rPr lang="en-US" dirty="0"/>
              <a:t>  - covers certain areas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  - external supply analysis examines local &amp; national labor markets</a:t>
            </a:r>
            <a:endParaRPr lang="de-DE" dirty="0"/>
          </a:p>
          <a:p>
            <a:pPr marL="0" lvl="0" indent="0">
              <a:buNone/>
            </a:pPr>
            <a:r>
              <a:rPr lang="en-US" dirty="0">
                <a:sym typeface="Wingdings" panose="05000000000000000000" pitchFamily="2" charset="2"/>
              </a:rPr>
              <a:t>   </a:t>
            </a:r>
            <a:r>
              <a:rPr lang="en-US" dirty="0"/>
              <a:t>assesses implications for availability of future people requirements</a:t>
            </a:r>
            <a:endParaRPr lang="de-DE" dirty="0"/>
          </a:p>
          <a:p>
            <a:pPr marL="0" lvl="0" indent="0">
              <a:buNone/>
            </a:pPr>
            <a:r>
              <a:rPr lang="en-US" dirty="0"/>
              <a:t>takes account of environmental changes (revealed by scenario planning)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0427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/>
              <a:t>Action </a:t>
            </a:r>
            <a:r>
              <a:rPr lang="de-DE" b="1" dirty="0" err="1"/>
              <a:t>planning</a:t>
            </a:r>
            <a:r>
              <a:rPr lang="de-DE" b="1" dirty="0"/>
              <a:t>:</a:t>
            </a:r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  </a:t>
            </a:r>
            <a:r>
              <a:rPr lang="de-DE" dirty="0"/>
              <a:t>- </a:t>
            </a:r>
            <a:r>
              <a:rPr lang="de-DE" dirty="0" err="1"/>
              <a:t>derived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resourcing</a:t>
            </a:r>
            <a:r>
              <a:rPr lang="de-DE" dirty="0"/>
              <a:t> </a:t>
            </a:r>
            <a:r>
              <a:rPr lang="de-DE" dirty="0" err="1"/>
              <a:t>strategies</a:t>
            </a:r>
            <a:r>
              <a:rPr lang="de-DE" dirty="0"/>
              <a:t> &amp; </a:t>
            </a:r>
            <a:r>
              <a:rPr lang="de-DE" dirty="0" err="1"/>
              <a:t>analysis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demand</a:t>
            </a:r>
            <a:r>
              <a:rPr lang="de-DE" dirty="0"/>
              <a:t> &amp; </a:t>
            </a:r>
            <a:r>
              <a:rPr lang="de-DE" dirty="0" err="1"/>
              <a:t>supply</a:t>
            </a:r>
            <a:r>
              <a:rPr lang="de-DE" dirty="0"/>
              <a:t> </a:t>
            </a:r>
            <a:r>
              <a:rPr lang="de-DE" dirty="0" err="1"/>
              <a:t>factors</a:t>
            </a:r>
            <a:endParaRPr lang="de-DE" dirty="0"/>
          </a:p>
          <a:p>
            <a:pPr marL="0" indent="0">
              <a:buNone/>
            </a:pPr>
            <a:r>
              <a:rPr lang="de-DE" b="1" dirty="0"/>
              <a:t>  </a:t>
            </a:r>
            <a:r>
              <a:rPr lang="de-DE" dirty="0"/>
              <a:t>-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often</a:t>
            </a:r>
            <a:r>
              <a:rPr lang="de-DE" dirty="0"/>
              <a:t> </a:t>
            </a:r>
            <a:r>
              <a:rPr lang="de-DE" dirty="0" err="1"/>
              <a:t>short</a:t>
            </a:r>
            <a:r>
              <a:rPr lang="de-DE" dirty="0"/>
              <a:t> </a:t>
            </a:r>
            <a:r>
              <a:rPr lang="de-DE" dirty="0" err="1"/>
              <a:t>term</a:t>
            </a:r>
            <a:r>
              <a:rPr lang="de-DE" dirty="0"/>
              <a:t> </a:t>
            </a:r>
            <a:r>
              <a:rPr lang="de-DE" dirty="0" err="1"/>
              <a:t>plans</a:t>
            </a:r>
            <a:r>
              <a:rPr lang="de-DE" dirty="0"/>
              <a:t> ( </a:t>
            </a:r>
            <a:r>
              <a:rPr lang="de-DE" dirty="0" err="1"/>
              <a:t>long</a:t>
            </a:r>
            <a:r>
              <a:rPr lang="de-DE" dirty="0"/>
              <a:t>-term </a:t>
            </a:r>
            <a:r>
              <a:rPr lang="de-DE" dirty="0" err="1"/>
              <a:t>predictions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difficult</a:t>
            </a:r>
            <a:r>
              <a:rPr lang="de-DE" dirty="0"/>
              <a:t>)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264417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Identification of the company’s current resources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Plans for: recruitment, outsourcing, succession, talent management etc.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Preparation of learning &amp; developments </a:t>
            </a:r>
            <a:r>
              <a:rPr lang="en-US" dirty="0" err="1"/>
              <a:t>programmes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Plans for downsizing ( e.g. recruitment freezes)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flexible approach &amp; quick responses required</a:t>
            </a:r>
          </a:p>
          <a:p>
            <a:r>
              <a:rPr lang="en-US" dirty="0"/>
              <a:t> monitoring, evaluating &amp; amending the action plan if needed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3684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Strategic </a:t>
            </a:r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Key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strategic</a:t>
            </a:r>
            <a:r>
              <a:rPr lang="de-DE" dirty="0"/>
              <a:t> HRM</a:t>
            </a:r>
          </a:p>
          <a:p>
            <a:r>
              <a:rPr lang="de-DE" b="1" dirty="0" err="1"/>
              <a:t>Objectives</a:t>
            </a:r>
            <a:r>
              <a:rPr lang="de-DE" b="1" dirty="0"/>
              <a:t>:</a:t>
            </a:r>
            <a:r>
              <a:rPr lang="de-DE" dirty="0"/>
              <a:t>  - </a:t>
            </a:r>
            <a:r>
              <a:rPr lang="de-DE" dirty="0" err="1"/>
              <a:t>obtaining</a:t>
            </a:r>
            <a:r>
              <a:rPr lang="de-DE" dirty="0"/>
              <a:t>/</a:t>
            </a:r>
            <a:r>
              <a:rPr lang="de-DE" dirty="0" err="1"/>
              <a:t>keeping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&amp; </a:t>
            </a:r>
            <a:r>
              <a:rPr lang="de-DE" dirty="0" err="1"/>
              <a:t>quality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staff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                     - </a:t>
            </a:r>
            <a:r>
              <a:rPr lang="de-DE" dirty="0" err="1"/>
              <a:t>selection</a:t>
            </a:r>
            <a:r>
              <a:rPr lang="de-DE" dirty="0"/>
              <a:t>/</a:t>
            </a:r>
            <a:r>
              <a:rPr lang="de-DE" dirty="0" err="1"/>
              <a:t>promotion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fitting</a:t>
            </a:r>
            <a:r>
              <a:rPr lang="de-DE" dirty="0"/>
              <a:t> </a:t>
            </a:r>
            <a:r>
              <a:rPr lang="de-DE" dirty="0" err="1"/>
              <a:t>people</a:t>
            </a:r>
            <a:endParaRPr lang="de-DE" dirty="0"/>
          </a:p>
          <a:p>
            <a:r>
              <a:rPr lang="en-GB" b="1" dirty="0"/>
              <a:t>Philosophy:</a:t>
            </a:r>
            <a:r>
              <a:rPr lang="en-GB" dirty="0"/>
              <a:t> - people implement strategic plan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                     -</a:t>
            </a:r>
            <a:r>
              <a:rPr lang="en-GB" dirty="0"/>
              <a:t> determination of: numbers of people, skills, behaviours, organizational restructuring</a:t>
            </a:r>
            <a:endParaRPr lang="de-DE" dirty="0"/>
          </a:p>
          <a:p>
            <a:pPr marL="0" indent="0">
              <a:buNone/>
            </a:pPr>
            <a:r>
              <a:rPr lang="en-GB" dirty="0"/>
              <a:t>                        - plans for changing the culture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0840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dirty="0" err="1" smtClean="0"/>
              <a:t>Summery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Points 2.1 – 2.3 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58925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/>
              <a:t>The </a:t>
            </a:r>
            <a:r>
              <a:rPr lang="en-GB" b="1" dirty="0"/>
              <a:t>aim</a:t>
            </a:r>
            <a:r>
              <a:rPr lang="en-GB" dirty="0"/>
              <a:t> of strategic resourcing is therefore </a:t>
            </a:r>
            <a:r>
              <a:rPr lang="en-GB" dirty="0" smtClean="0"/>
              <a:t>to ensure </a:t>
            </a:r>
            <a:r>
              <a:rPr lang="en-GB" dirty="0"/>
              <a:t>that a </a:t>
            </a:r>
            <a:r>
              <a:rPr lang="en-GB" dirty="0" smtClean="0"/>
              <a:t>firm </a:t>
            </a:r>
            <a:r>
              <a:rPr lang="en-GB" dirty="0"/>
              <a:t>achieves </a:t>
            </a:r>
            <a:r>
              <a:rPr lang="en-GB" dirty="0" smtClean="0"/>
              <a:t>competitive advantage </a:t>
            </a:r>
            <a:r>
              <a:rPr lang="en-GB" dirty="0"/>
              <a:t>by employing more capable people</a:t>
            </a:r>
            <a:br>
              <a:rPr lang="en-GB" dirty="0"/>
            </a:br>
            <a:r>
              <a:rPr lang="en-GB" dirty="0"/>
              <a:t>than its rivals.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These </a:t>
            </a:r>
            <a:r>
              <a:rPr lang="en-GB" dirty="0"/>
              <a:t>people will have a wider </a:t>
            </a:r>
            <a:r>
              <a:rPr lang="en-GB" dirty="0" smtClean="0"/>
              <a:t>and deeper </a:t>
            </a:r>
            <a:r>
              <a:rPr lang="en-GB" dirty="0"/>
              <a:t>range of skills and will behave in </a:t>
            </a:r>
            <a:r>
              <a:rPr lang="en-GB" dirty="0" smtClean="0"/>
              <a:t>ways that </a:t>
            </a:r>
            <a:r>
              <a:rPr lang="en-GB" dirty="0"/>
              <a:t>will </a:t>
            </a:r>
            <a:r>
              <a:rPr lang="en-GB" b="1" dirty="0"/>
              <a:t>maximize their </a:t>
            </a:r>
            <a:r>
              <a:rPr lang="en-GB" b="1" dirty="0" smtClean="0"/>
              <a:t>contribution. </a:t>
            </a:r>
            <a:r>
              <a:rPr lang="en-GB" dirty="0" smtClean="0"/>
              <a:t>(Armstrong p</a:t>
            </a:r>
            <a:r>
              <a:rPr lang="en-GB" dirty="0" smtClean="0"/>
              <a:t>. 213)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philosophy behind the strategic approach </a:t>
            </a:r>
            <a:r>
              <a:rPr lang="en-GB" dirty="0" smtClean="0"/>
              <a:t>to resourcing </a:t>
            </a:r>
            <a:r>
              <a:rPr lang="en-GB" dirty="0"/>
              <a:t>is that it is </a:t>
            </a:r>
            <a:r>
              <a:rPr lang="en-GB" b="1" dirty="0"/>
              <a:t>people</a:t>
            </a:r>
            <a:r>
              <a:rPr lang="en-GB" dirty="0"/>
              <a:t> who implement </a:t>
            </a:r>
            <a:r>
              <a:rPr lang="en-GB" dirty="0" smtClean="0"/>
              <a:t>the strategic plan. </a:t>
            </a:r>
            <a:r>
              <a:rPr lang="en-GB" dirty="0" smtClean="0"/>
              <a:t>(Armstrong p</a:t>
            </a:r>
            <a:r>
              <a:rPr lang="en-GB" dirty="0" smtClean="0"/>
              <a:t>. 210)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216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dirty="0" err="1" smtClean="0"/>
              <a:t>Summery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Points 2.1 – 2.3 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58925"/>
            <a:ext cx="10515600" cy="435133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The </a:t>
            </a:r>
            <a:r>
              <a:rPr lang="en-GB" b="1" dirty="0"/>
              <a:t>rationale</a:t>
            </a:r>
            <a:r>
              <a:rPr lang="en-GB" dirty="0"/>
              <a:t> for workforce </a:t>
            </a:r>
            <a:r>
              <a:rPr lang="en-GB" dirty="0" smtClean="0"/>
              <a:t>planning Workforce </a:t>
            </a:r>
            <a:r>
              <a:rPr lang="en-GB" dirty="0"/>
              <a:t>planning provides a basis for </a:t>
            </a:r>
            <a:r>
              <a:rPr lang="en-GB" dirty="0" smtClean="0"/>
              <a:t>a systematic </a:t>
            </a:r>
            <a:r>
              <a:rPr lang="en-GB" dirty="0"/>
              <a:t>approach to assessing the </a:t>
            </a:r>
            <a:r>
              <a:rPr lang="en-GB" dirty="0" smtClean="0"/>
              <a:t>number and </a:t>
            </a:r>
            <a:r>
              <a:rPr lang="en-GB" dirty="0"/>
              <a:t>type of people needed and, having taken </a:t>
            </a:r>
            <a:r>
              <a:rPr lang="en-GB" dirty="0" smtClean="0"/>
              <a:t>into account </a:t>
            </a:r>
            <a:r>
              <a:rPr lang="en-GB" dirty="0"/>
              <a:t>information on the supply of </a:t>
            </a:r>
            <a:r>
              <a:rPr lang="en-GB" b="1" dirty="0"/>
              <a:t>labour </a:t>
            </a:r>
            <a:r>
              <a:rPr lang="en-GB" b="1" dirty="0" smtClean="0"/>
              <a:t>and environmental </a:t>
            </a:r>
            <a:r>
              <a:rPr lang="en-GB" b="1" dirty="0"/>
              <a:t>scanning</a:t>
            </a:r>
            <a:r>
              <a:rPr lang="en-GB" dirty="0"/>
              <a:t>, for the preparation of</a:t>
            </a:r>
            <a:br>
              <a:rPr lang="en-GB" dirty="0"/>
            </a:br>
            <a:r>
              <a:rPr lang="en-GB" b="1" dirty="0"/>
              <a:t>recruitment, retention, management </a:t>
            </a:r>
            <a:r>
              <a:rPr lang="en-GB" b="1" dirty="0" smtClean="0"/>
              <a:t>succession </a:t>
            </a:r>
            <a:r>
              <a:rPr lang="en-GB" dirty="0" smtClean="0"/>
              <a:t>(recruiting new managers) and </a:t>
            </a:r>
            <a:r>
              <a:rPr lang="en-GB" b="1" dirty="0"/>
              <a:t>talent management </a:t>
            </a:r>
            <a:r>
              <a:rPr lang="en-GB" dirty="0"/>
              <a:t>plans</a:t>
            </a:r>
            <a:r>
              <a:rPr lang="en-GB" b="1" dirty="0"/>
              <a:t>.</a:t>
            </a:r>
            <a:r>
              <a:rPr lang="en-GB" dirty="0"/>
              <a:t>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Workforce </a:t>
            </a:r>
            <a:r>
              <a:rPr lang="en-GB" dirty="0"/>
              <a:t>planning </a:t>
            </a:r>
            <a:r>
              <a:rPr lang="en-GB" dirty="0" smtClean="0"/>
              <a:t>is </a:t>
            </a:r>
            <a:r>
              <a:rPr lang="en-GB" b="1" dirty="0"/>
              <a:t>important</a:t>
            </a:r>
            <a:r>
              <a:rPr lang="en-GB" dirty="0"/>
              <a:t> because it encourages </a:t>
            </a:r>
            <a:r>
              <a:rPr lang="en-GB" dirty="0" smtClean="0"/>
              <a:t>employers to </a:t>
            </a:r>
            <a:r>
              <a:rPr lang="en-GB" dirty="0"/>
              <a:t>develop clear and explicit </a:t>
            </a:r>
            <a:r>
              <a:rPr lang="en-GB" b="1" dirty="0"/>
              <a:t>links between </a:t>
            </a:r>
            <a:r>
              <a:rPr lang="en-GB" b="1" dirty="0" smtClean="0"/>
              <a:t>their business </a:t>
            </a:r>
            <a:r>
              <a:rPr lang="en-GB" b="1" dirty="0"/>
              <a:t>and HR plans </a:t>
            </a:r>
            <a:r>
              <a:rPr lang="en-GB" dirty="0"/>
              <a:t>and to integrate the </a:t>
            </a:r>
            <a:r>
              <a:rPr lang="en-GB" dirty="0" smtClean="0"/>
              <a:t>two more </a:t>
            </a:r>
            <a:r>
              <a:rPr lang="en-GB" dirty="0"/>
              <a:t>effectively. 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endParaRPr lang="cs-CZ" dirty="0"/>
          </a:p>
        </p:txBody>
      </p:sp>
      <p:sp>
        <p:nvSpPr>
          <p:cNvPr id="3" name="Rechteck 2"/>
          <p:cNvSpPr/>
          <p:nvPr/>
        </p:nvSpPr>
        <p:spPr>
          <a:xfrm>
            <a:off x="4635452" y="1027906"/>
            <a:ext cx="3164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GB" dirty="0" smtClean="0"/>
              <a:t>(</a:t>
            </a:r>
            <a:r>
              <a:rPr lang="en-GB" dirty="0" err="1" smtClean="0"/>
              <a:t>Sorce</a:t>
            </a:r>
            <a:r>
              <a:rPr lang="en-GB" dirty="0" smtClean="0"/>
              <a:t>: Armstrong 2014, p</a:t>
            </a:r>
            <a:r>
              <a:rPr lang="en-GB" dirty="0"/>
              <a:t>. 213)</a:t>
            </a:r>
          </a:p>
        </p:txBody>
      </p:sp>
    </p:spTree>
    <p:extLst>
      <p:ext uri="{BB962C8B-B14F-4D97-AF65-F5344CB8AC3E}">
        <p14:creationId xmlns:p14="http://schemas.microsoft.com/office/powerpoint/2010/main" val="3992625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Strategic </a:t>
            </a:r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2302703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Importance of people’s attitude &amp; behaviour </a:t>
            </a:r>
          </a:p>
          <a:p>
            <a:pPr marL="0" indent="0">
              <a:buNone/>
            </a:pPr>
            <a:r>
              <a:rPr lang="en-GB" dirty="0">
                <a:sym typeface="Wingdings" panose="05000000000000000000" pitchFamily="2" charset="2"/>
              </a:rPr>
              <a:t>    </a:t>
            </a:r>
            <a:r>
              <a:rPr lang="en-GB" dirty="0"/>
              <a:t>dangerous</a:t>
            </a:r>
            <a:endParaRPr lang="de-DE" dirty="0"/>
          </a:p>
          <a:p>
            <a:r>
              <a:rPr lang="en-GB" b="1" dirty="0"/>
              <a:t>employees resourcing, </a:t>
            </a:r>
            <a:r>
              <a:rPr lang="en-GB" dirty="0"/>
              <a:t>not just recruitment &amp; selection</a:t>
            </a:r>
          </a:p>
          <a:p>
            <a:r>
              <a:rPr lang="en-GB" b="1" dirty="0"/>
              <a:t>aim: </a:t>
            </a:r>
            <a:r>
              <a:rPr lang="en-GB" dirty="0"/>
              <a:t>developing reinforcing bundle of strategies </a:t>
            </a:r>
            <a:endParaRPr lang="de-DE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100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Components </a:t>
            </a:r>
            <a:r>
              <a:rPr lang="de-DE" b="1" dirty="0" err="1">
                <a:latin typeface="Century Gothic" panose="020B0502020202020204" pitchFamily="34" charset="0"/>
              </a:rPr>
              <a:t>of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strategic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employee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2421973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/>
              <a:t>Integration of resourcing and business plans:</a:t>
            </a:r>
            <a:endParaRPr lang="de-DE" dirty="0"/>
          </a:p>
          <a:p>
            <a:endParaRPr lang="en-GB" dirty="0"/>
          </a:p>
          <a:p>
            <a:r>
              <a:rPr lang="en-GB" dirty="0"/>
              <a:t>Workforce planning: future needs, number/type of people</a:t>
            </a:r>
            <a:endParaRPr lang="de-DE" dirty="0"/>
          </a:p>
          <a:p>
            <a:pPr lvl="0"/>
            <a:r>
              <a:rPr lang="en-GB" dirty="0"/>
              <a:t>Organizations employee value proposition, employer brand: </a:t>
            </a:r>
          </a:p>
          <a:p>
            <a:pPr marL="0" lvl="0" indent="0">
              <a:buNone/>
            </a:pPr>
            <a:r>
              <a:rPr lang="en-GB" dirty="0"/>
              <a:t>  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Company’s offers to employees; Employer brand company’s image as good employer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448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Strategic </a:t>
            </a:r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375051"/>
            <a:ext cx="10515600" cy="39033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b="1" dirty="0" err="1"/>
              <a:t>Resourcing</a:t>
            </a:r>
            <a:r>
              <a:rPr lang="de-DE" b="1" dirty="0"/>
              <a:t> </a:t>
            </a:r>
            <a:r>
              <a:rPr lang="de-DE" b="1" dirty="0" err="1" smtClean="0"/>
              <a:t>plans</a:t>
            </a:r>
            <a:r>
              <a:rPr lang="de-DE" b="1" dirty="0" smtClean="0"/>
              <a:t>:</a:t>
            </a:r>
            <a:r>
              <a:rPr lang="en-GB" dirty="0">
                <a:sym typeface="Wingdings" panose="05000000000000000000" pitchFamily="2" charset="2"/>
              </a:rPr>
              <a:t>h</a:t>
            </a:r>
            <a:r>
              <a:rPr lang="en-GB" dirty="0"/>
              <a:t>elp people learn new skills; within organization or recruiting</a:t>
            </a:r>
          </a:p>
          <a:p>
            <a:pPr lvl="0"/>
            <a:r>
              <a:rPr lang="en-GB" b="1" dirty="0" smtClean="0"/>
              <a:t>Retention </a:t>
            </a:r>
            <a:r>
              <a:rPr lang="en-GB" b="1" dirty="0"/>
              <a:t>plans: </a:t>
            </a:r>
            <a:r>
              <a:rPr lang="en-GB" dirty="0">
                <a:sym typeface="Wingdings" panose="05000000000000000000" pitchFamily="2" charset="2"/>
              </a:rPr>
              <a:t> </a:t>
            </a:r>
            <a:r>
              <a:rPr lang="en-GB" dirty="0"/>
              <a:t>plan for retaining needed people</a:t>
            </a:r>
          </a:p>
          <a:p>
            <a:pPr lvl="0"/>
            <a:r>
              <a:rPr lang="en-GB" b="1" dirty="0" smtClean="0"/>
              <a:t>Flexibility </a:t>
            </a:r>
            <a:r>
              <a:rPr lang="en-GB" b="1" dirty="0"/>
              <a:t>plans:</a:t>
            </a:r>
            <a:r>
              <a:rPr lang="en-GB" dirty="0"/>
              <a:t> increased flexibility -&gt; enable organisation for best use of people, adapt to circumstances</a:t>
            </a:r>
          </a:p>
          <a:p>
            <a:pPr lvl="0"/>
            <a:r>
              <a:rPr lang="en-GB" b="1" dirty="0" smtClean="0"/>
              <a:t>Talent </a:t>
            </a:r>
            <a:r>
              <a:rPr lang="en-GB" b="1" dirty="0"/>
              <a:t>management: </a:t>
            </a:r>
            <a:r>
              <a:rPr lang="en-GB" dirty="0"/>
              <a:t>best people for the company 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3144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986118" y="2164043"/>
            <a:ext cx="10515600" cy="3214781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smtClean="0"/>
              <a:t>The following definition of workplace planning was produced by the CIPD (2010):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mtClean="0"/>
              <a:t>‘Workforce planning is a </a:t>
            </a:r>
            <a:r>
              <a:rPr lang="en-GB" b="1" smtClean="0"/>
              <a:t>core process </a:t>
            </a:r>
            <a:r>
              <a:rPr lang="en-GB" smtClean="0"/>
              <a:t>of human resource management that is shaped by the organizational strategy and ensures the right number of people with the </a:t>
            </a:r>
            <a:r>
              <a:rPr lang="en-GB" b="1" smtClean="0"/>
              <a:t>right skills</a:t>
            </a:r>
            <a:r>
              <a:rPr lang="en-GB" smtClean="0"/>
              <a:t>, in the right place at the right time to deliver </a:t>
            </a:r>
            <a:r>
              <a:rPr lang="en-GB" b="1" smtClean="0"/>
              <a:t>short- and long-term </a:t>
            </a:r>
            <a:r>
              <a:rPr lang="en-GB" smtClean="0"/>
              <a:t>organizational objectives.’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smtClean="0"/>
              <a:t>(CIPD - </a:t>
            </a:r>
            <a:r>
              <a:rPr lang="de-DE" sz="2000" smtClean="0"/>
              <a:t>Chartered Institute of Personnel and Development/UK, founded in 1913)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597670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Hard workforce planning: </a:t>
            </a:r>
            <a:r>
              <a:rPr lang="en-US" dirty="0"/>
              <a:t> “about numbers”</a:t>
            </a:r>
          </a:p>
          <a:p>
            <a:pPr marL="0" indent="0">
              <a:buNone/>
            </a:pPr>
            <a:r>
              <a:rPr lang="en-US" dirty="0"/>
              <a:t>   -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past</a:t>
            </a:r>
            <a:r>
              <a:rPr lang="de-DE" dirty="0"/>
              <a:t> </a:t>
            </a:r>
            <a:r>
              <a:rPr lang="de-DE" dirty="0" err="1"/>
              <a:t>trends</a:t>
            </a:r>
            <a:r>
              <a:rPr lang="de-DE" dirty="0"/>
              <a:t> </a:t>
            </a:r>
            <a:r>
              <a:rPr lang="en-US" dirty="0"/>
              <a:t>to predict the future</a:t>
            </a:r>
          </a:p>
          <a:p>
            <a:pPr marL="0" indent="0">
              <a:buNone/>
            </a:pPr>
            <a:r>
              <a:rPr lang="en-US" dirty="0"/>
              <a:t>   - matching supply and demand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labour</a:t>
            </a:r>
            <a:endParaRPr lang="de-DE" dirty="0"/>
          </a:p>
          <a:p>
            <a:endParaRPr lang="de-DE" dirty="0"/>
          </a:p>
          <a:p>
            <a:r>
              <a:rPr lang="en-US" b="1" dirty="0"/>
              <a:t>Soft workplace planning: </a:t>
            </a:r>
            <a:r>
              <a:rPr lang="en-US" dirty="0"/>
              <a:t>focus on general issues relating to the supply of and demand for people and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deployed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7794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Reasons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for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Substantive reasons:</a:t>
            </a:r>
          </a:p>
          <a:p>
            <a:pPr marL="0" indent="0">
              <a:buNone/>
            </a:pPr>
            <a:r>
              <a:rPr lang="en-US" dirty="0"/>
              <a:t>   - practical effect by optimizing the use of resources </a:t>
            </a:r>
          </a:p>
          <a:p>
            <a:pPr marL="0" indent="0">
              <a:buNone/>
            </a:pPr>
            <a:r>
              <a:rPr lang="en-US" dirty="0"/>
              <a:t>   - making resources more flexible</a:t>
            </a:r>
          </a:p>
          <a:p>
            <a:pPr marL="0" indent="0">
              <a:buNone/>
            </a:pPr>
            <a:r>
              <a:rPr lang="en-US" dirty="0"/>
              <a:t>   - acquiring and nurturing skills that take time to develop</a:t>
            </a:r>
          </a:p>
          <a:p>
            <a:pPr marL="0" indent="0">
              <a:buNone/>
            </a:pPr>
            <a:r>
              <a:rPr lang="en-US" dirty="0"/>
              <a:t>   - identifying potential problems</a:t>
            </a:r>
          </a:p>
          <a:p>
            <a:pPr marL="0" indent="0">
              <a:buNone/>
            </a:pPr>
            <a:r>
              <a:rPr lang="en-US" dirty="0"/>
              <a:t>   -  minimizing the chances of </a:t>
            </a:r>
            <a:r>
              <a:rPr lang="de-DE" dirty="0" err="1"/>
              <a:t>making</a:t>
            </a:r>
            <a:r>
              <a:rPr lang="de-DE" dirty="0"/>
              <a:t>  </a:t>
            </a:r>
            <a:r>
              <a:rPr lang="de-DE" dirty="0" err="1"/>
              <a:t>bad</a:t>
            </a:r>
            <a:r>
              <a:rPr lang="de-DE" dirty="0"/>
              <a:t> </a:t>
            </a:r>
            <a:r>
              <a:rPr lang="de-DE" dirty="0" err="1"/>
              <a:t>decisions</a:t>
            </a: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3018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Reasons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for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workforce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planning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Process </a:t>
            </a:r>
            <a:r>
              <a:rPr lang="en-US" b="1" dirty="0"/>
              <a:t>benefits:</a:t>
            </a:r>
          </a:p>
          <a:p>
            <a:pPr marL="0" indent="0">
              <a:buNone/>
            </a:pPr>
            <a:r>
              <a:rPr lang="en-US" dirty="0"/>
              <a:t>  - understanding the present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confronting the future</a:t>
            </a:r>
          </a:p>
          <a:p>
            <a:pPr marL="0" indent="0">
              <a:buNone/>
            </a:pPr>
            <a:r>
              <a:rPr lang="en-US" dirty="0"/>
              <a:t>  - challenging assumptions and liberating thinking</a:t>
            </a:r>
          </a:p>
          <a:p>
            <a:pPr marL="0" indent="0">
              <a:buNone/>
            </a:pPr>
            <a:r>
              <a:rPr lang="en-US" dirty="0"/>
              <a:t>  - explicit decisions that can later be challenged</a:t>
            </a:r>
          </a:p>
          <a:p>
            <a:pPr marL="0" indent="0">
              <a:buNone/>
            </a:pPr>
            <a:r>
              <a:rPr lang="en-US" dirty="0"/>
              <a:t>  -  standing back &amp; providing an overview</a:t>
            </a:r>
          </a:p>
          <a:p>
            <a:pPr marL="0" indent="0">
              <a:buNone/>
            </a:pPr>
            <a:r>
              <a:rPr lang="en-US" dirty="0"/>
              <a:t>  -  </a:t>
            </a:r>
            <a:r>
              <a:rPr lang="en-US" dirty="0" err="1"/>
              <a:t>establis</a:t>
            </a:r>
            <a:r>
              <a:rPr lang="en-US" dirty="0"/>
              <a:t> long-term thinking instead of short-term </a:t>
            </a:r>
            <a:r>
              <a:rPr lang="de-DE" dirty="0" err="1"/>
              <a:t>focus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41909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64C85E7-5C97-4225-9842-5D143B3A9A90}" vid="{D8EDB165-6152-424D-965E-785B0715B0C3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0</TotalTime>
  <Words>932</Words>
  <Application>Microsoft Office PowerPoint</Application>
  <PresentationFormat>Breitbild</PresentationFormat>
  <Paragraphs>129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Symbol</vt:lpstr>
      <vt:lpstr>Wingdings</vt:lpstr>
      <vt:lpstr>Motiv Office</vt:lpstr>
      <vt:lpstr>2.1 – 2.3  Strategic resourcing and Workforce planning</vt:lpstr>
      <vt:lpstr>Strategic resourcing </vt:lpstr>
      <vt:lpstr>Strategic resourcing </vt:lpstr>
      <vt:lpstr>Components of strategic employee resourcing</vt:lpstr>
      <vt:lpstr>Strategic resourcing </vt:lpstr>
      <vt:lpstr>Workforce planning </vt:lpstr>
      <vt:lpstr>Workforce planning</vt:lpstr>
      <vt:lpstr>Reasons for workforce planning</vt:lpstr>
      <vt:lpstr>Reasons for workforce planning</vt:lpstr>
      <vt:lpstr>Reasons for workforce planning</vt:lpstr>
      <vt:lpstr>Workforce planning</vt:lpstr>
      <vt:lpstr>Workforce planning</vt:lpstr>
      <vt:lpstr>Workforce planning</vt:lpstr>
      <vt:lpstr>Workforce planning</vt:lpstr>
      <vt:lpstr>Workforce planning</vt:lpstr>
      <vt:lpstr>Workforce planning</vt:lpstr>
      <vt:lpstr>Workforce planning</vt:lpstr>
      <vt:lpstr>Workforce planning</vt:lpstr>
      <vt:lpstr>Workforce planning</vt:lpstr>
      <vt:lpstr>Summery of Points 2.1 – 2.3 </vt:lpstr>
      <vt:lpstr>Summery of Points 2.1 – 2.3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Komulainen Ruey</dc:creator>
  <cp:lastModifiedBy>Angela.Walter</cp:lastModifiedBy>
  <cp:revision>41</cp:revision>
  <dcterms:created xsi:type="dcterms:W3CDTF">2017-02-08T11:20:00Z</dcterms:created>
  <dcterms:modified xsi:type="dcterms:W3CDTF">2017-11-26T16:20:18Z</dcterms:modified>
</cp:coreProperties>
</file>