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1"/>
  </p:sldMasterIdLst>
  <p:notesMasterIdLst>
    <p:notesMasterId r:id="rId43"/>
  </p:notesMasterIdLst>
  <p:handoutMasterIdLst>
    <p:handoutMasterId r:id="rId44"/>
  </p:handout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6" r:id="rId12"/>
    <p:sldId id="339" r:id="rId13"/>
    <p:sldId id="334" r:id="rId14"/>
    <p:sldId id="297" r:id="rId15"/>
    <p:sldId id="340" r:id="rId16"/>
    <p:sldId id="341" r:id="rId17"/>
    <p:sldId id="298" r:id="rId18"/>
    <p:sldId id="299" r:id="rId19"/>
    <p:sldId id="333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43" r:id="rId31"/>
    <p:sldId id="311" r:id="rId32"/>
    <p:sldId id="312" r:id="rId33"/>
    <p:sldId id="313" r:id="rId34"/>
    <p:sldId id="314" r:id="rId35"/>
    <p:sldId id="315" r:id="rId36"/>
    <p:sldId id="319" r:id="rId37"/>
    <p:sldId id="320" r:id="rId38"/>
    <p:sldId id="342" r:id="rId39"/>
    <p:sldId id="321" r:id="rId40"/>
    <p:sldId id="322" r:id="rId41"/>
    <p:sldId id="323" r:id="rId42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52534448818904E-2"/>
          <c:y val="0.15711336385867597"/>
          <c:w val="0.89844746555118116"/>
          <c:h val="0.617752820940448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103389</c:v>
                </c:pt>
                <c:pt idx="1">
                  <c:v>55628</c:v>
                </c:pt>
                <c:pt idx="2">
                  <c:v>88352</c:v>
                </c:pt>
                <c:pt idx="3">
                  <c:v>75367</c:v>
                </c:pt>
                <c:pt idx="4">
                  <c:v>84989</c:v>
                </c:pt>
                <c:pt idx="5">
                  <c:v>48932</c:v>
                </c:pt>
                <c:pt idx="6">
                  <c:v>51874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35-4AED-AB87-54E3485DC3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98864</c:v>
                </c:pt>
                <c:pt idx="1">
                  <c:v>54506</c:v>
                </c:pt>
                <c:pt idx="2">
                  <c:v>90476</c:v>
                </c:pt>
                <c:pt idx="3">
                  <c:v>76039</c:v>
                </c:pt>
                <c:pt idx="4">
                  <c:v>91709</c:v>
                </c:pt>
                <c:pt idx="5">
                  <c:v>63407</c:v>
                </c:pt>
                <c:pt idx="6">
                  <c:v>60940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35-4AED-AB87-54E3485DC3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Company Size Group 1-9</c:v>
                </c:pt>
                <c:pt idx="1">
                  <c:v>Company Size Group 10-19</c:v>
                </c:pt>
                <c:pt idx="2">
                  <c:v>Company Size Group 20-49</c:v>
                </c:pt>
                <c:pt idx="3">
                  <c:v>Company Size Group 50-99</c:v>
                </c:pt>
                <c:pt idx="4">
                  <c:v>Company Size Group 100-249</c:v>
                </c:pt>
                <c:pt idx="5">
                  <c:v>Company Size Group 250-499</c:v>
                </c:pt>
                <c:pt idx="6">
                  <c:v>Company Size Group 500+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35-4AED-AB87-54E3485DC3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9662160"/>
        <c:axId val="389659024"/>
      </c:barChart>
      <c:catAx>
        <c:axId val="38966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659024"/>
        <c:crosses val="autoZero"/>
        <c:auto val="1"/>
        <c:lblAlgn val="ctr"/>
        <c:lblOffset val="100"/>
        <c:noMultiLvlLbl val="0"/>
      </c:catAx>
      <c:valAx>
        <c:axId val="38965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966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Employees in West Saxony devided in sectors (in %)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Employees in West Saxony devided in sectors (in %)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640-46FB-B3EE-C0B6DCBE7E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640-46FB-B3EE-C0B6DCBE7E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640-46FB-B3EE-C0B6DCBE7E7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640-46FB-B3EE-C0B6DCBE7E7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D640-46FB-B3EE-C0B6DCBE7E7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D640-46FB-B3EE-C0B6DCBE7E7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D640-46FB-B3EE-C0B6DCBE7E7D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D640-46FB-B3EE-C0B6DCBE7E7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D640-46FB-B3EE-C0B6DCBE7E7D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D640-46FB-B3EE-C0B6DCBE7E7D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D640-46FB-B3EE-C0B6DCBE7E7D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Sheet1!$A$2:$A$12</c:f>
              <c:strCache>
                <c:ptCount val="11"/>
                <c:pt idx="0">
                  <c:v>Production industry without construction</c:v>
                </c:pt>
                <c:pt idx="1">
                  <c:v>Public Services, Education, Health</c:v>
                </c:pt>
                <c:pt idx="2">
                  <c:v>Trade, Maintenance and Reperation of motor vehicles</c:v>
                </c:pt>
                <c:pt idx="3">
                  <c:v>Properties, Company service providers</c:v>
                </c:pt>
                <c:pt idx="4">
                  <c:v>Construction</c:v>
                </c:pt>
                <c:pt idx="5">
                  <c:v>Traffic and Storage</c:v>
                </c:pt>
                <c:pt idx="6">
                  <c:v>Other providers</c:v>
                </c:pt>
                <c:pt idx="7">
                  <c:v>hospitality industry</c:v>
                </c:pt>
                <c:pt idx="8">
                  <c:v>insurance - and financial service provider</c:v>
                </c:pt>
                <c:pt idx="9">
                  <c:v>Agriculture, Forestry and Fishing</c:v>
                </c:pt>
                <c:pt idx="10">
                  <c:v>Computer Science and Kommunikation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28</c:v>
                </c:pt>
                <c:pt idx="1">
                  <c:v>25</c:v>
                </c:pt>
                <c:pt idx="2">
                  <c:v>12</c:v>
                </c:pt>
                <c:pt idx="3">
                  <c:v>12</c:v>
                </c:pt>
                <c:pt idx="4">
                  <c:v>7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E4-48D9-BE4C-3B32DA8ACA5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C25343-66FE-45D4-AF1F-3FD5AAB3E7BB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27110C0F-1A11-4EB9-BA7C-4CB6C9F1C0C9}">
      <dgm:prSet phldrT="[Text]"/>
      <dgm:spPr/>
      <dgm:t>
        <a:bodyPr/>
        <a:lstStyle/>
        <a:p>
          <a:r>
            <a:rPr lang="en-GB" dirty="0"/>
            <a:t>Framework for delivering HRM</a:t>
          </a:r>
          <a:endParaRPr lang="de-DE" dirty="0"/>
        </a:p>
      </dgm:t>
    </dgm:pt>
    <dgm:pt modelId="{E2DD049C-B22D-4CF7-8C96-A21437E0DB44}" type="parTrans" cxnId="{976530EF-4F70-4C3E-96CD-3A15446D7AF2}">
      <dgm:prSet/>
      <dgm:spPr/>
      <dgm:t>
        <a:bodyPr/>
        <a:lstStyle/>
        <a:p>
          <a:endParaRPr lang="de-DE"/>
        </a:p>
      </dgm:t>
    </dgm:pt>
    <dgm:pt modelId="{D6DA2561-582F-4631-97C0-38B62C731D33}" type="sibTrans" cxnId="{976530EF-4F70-4C3E-96CD-3A15446D7AF2}">
      <dgm:prSet/>
      <dgm:spPr/>
      <dgm:t>
        <a:bodyPr/>
        <a:lstStyle/>
        <a:p>
          <a:endParaRPr lang="de-DE"/>
        </a:p>
      </dgm:t>
    </dgm:pt>
    <dgm:pt modelId="{BEA7DCAA-5874-406E-8D0D-53EAA3E6CE63}">
      <dgm:prSet phldrT="[Text]"/>
      <dgm:spPr/>
      <dgm:t>
        <a:bodyPr/>
        <a:lstStyle/>
        <a:p>
          <a:r>
            <a:rPr lang="de-DE" dirty="0"/>
            <a:t>HR </a:t>
          </a:r>
          <a:r>
            <a:rPr lang="de-DE" dirty="0" err="1"/>
            <a:t>architecture</a:t>
          </a:r>
          <a:endParaRPr lang="de-DE" dirty="0"/>
        </a:p>
      </dgm:t>
    </dgm:pt>
    <dgm:pt modelId="{76F08BB0-A314-4980-94A4-FF4B89AE14D6}" type="parTrans" cxnId="{93294014-253B-4571-8DCE-C7FCE7E7235A}">
      <dgm:prSet/>
      <dgm:spPr/>
      <dgm:t>
        <a:bodyPr/>
        <a:lstStyle/>
        <a:p>
          <a:endParaRPr lang="de-DE"/>
        </a:p>
      </dgm:t>
    </dgm:pt>
    <dgm:pt modelId="{BABEB7A5-3257-44AF-BE4A-D6F29662895E}" type="sibTrans" cxnId="{93294014-253B-4571-8DCE-C7FCE7E7235A}">
      <dgm:prSet/>
      <dgm:spPr/>
      <dgm:t>
        <a:bodyPr/>
        <a:lstStyle/>
        <a:p>
          <a:endParaRPr lang="de-DE"/>
        </a:p>
      </dgm:t>
    </dgm:pt>
    <dgm:pt modelId="{F97B3EEC-5DE4-43DF-9486-40C9A68B6AF8}">
      <dgm:prSet phldrT="[Text]"/>
      <dgm:spPr/>
      <dgm:t>
        <a:bodyPr/>
        <a:lstStyle/>
        <a:p>
          <a:r>
            <a:rPr lang="de-DE" dirty="0"/>
            <a:t>HR </a:t>
          </a:r>
          <a:r>
            <a:rPr lang="de-DE" dirty="0" err="1"/>
            <a:t>system</a:t>
          </a:r>
          <a:endParaRPr lang="de-DE" dirty="0"/>
        </a:p>
      </dgm:t>
    </dgm:pt>
    <dgm:pt modelId="{C651F581-6184-4023-AA6F-70DE9E65F79E}" type="parTrans" cxnId="{059DB600-FB7E-4363-B5A8-F14E7A6F0996}">
      <dgm:prSet/>
      <dgm:spPr/>
      <dgm:t>
        <a:bodyPr/>
        <a:lstStyle/>
        <a:p>
          <a:endParaRPr lang="de-DE"/>
        </a:p>
      </dgm:t>
    </dgm:pt>
    <dgm:pt modelId="{F0DB6306-D98D-4487-9750-7FA32081FAFF}" type="sibTrans" cxnId="{059DB600-FB7E-4363-B5A8-F14E7A6F0996}">
      <dgm:prSet/>
      <dgm:spPr/>
      <dgm:t>
        <a:bodyPr/>
        <a:lstStyle/>
        <a:p>
          <a:endParaRPr lang="de-DE"/>
        </a:p>
      </dgm:t>
    </dgm:pt>
    <dgm:pt modelId="{31B48C94-204B-4641-AA9D-4D4D98A7CD6D}">
      <dgm:prSet phldrT="[Text]"/>
      <dgm:spPr/>
      <dgm:t>
        <a:bodyPr/>
        <a:lstStyle/>
        <a:p>
          <a:r>
            <a:rPr lang="de-DE" dirty="0"/>
            <a:t>HR </a:t>
          </a:r>
          <a:r>
            <a:rPr lang="de-DE" dirty="0" err="1"/>
            <a:t>function</a:t>
          </a:r>
          <a:r>
            <a:rPr lang="de-DE" dirty="0"/>
            <a:t> </a:t>
          </a:r>
          <a:r>
            <a:rPr lang="de-DE" dirty="0" err="1"/>
            <a:t>delivery</a:t>
          </a:r>
          <a:r>
            <a:rPr lang="de-DE" dirty="0"/>
            <a:t> </a:t>
          </a:r>
          <a:r>
            <a:rPr lang="de-DE" dirty="0" err="1"/>
            <a:t>model</a:t>
          </a:r>
          <a:endParaRPr lang="de-DE" dirty="0"/>
        </a:p>
      </dgm:t>
    </dgm:pt>
    <dgm:pt modelId="{8BF00AA8-0153-4B32-8717-772F270877CC}" type="parTrans" cxnId="{D088B325-86F7-4A72-8D97-42A0AD77B8D9}">
      <dgm:prSet/>
      <dgm:spPr/>
      <dgm:t>
        <a:bodyPr/>
        <a:lstStyle/>
        <a:p>
          <a:endParaRPr lang="de-DE"/>
        </a:p>
      </dgm:t>
    </dgm:pt>
    <dgm:pt modelId="{672337DD-8D57-400D-9B88-47624E1B6E6A}" type="sibTrans" cxnId="{D088B325-86F7-4A72-8D97-42A0AD77B8D9}">
      <dgm:prSet/>
      <dgm:spPr/>
      <dgm:t>
        <a:bodyPr/>
        <a:lstStyle/>
        <a:p>
          <a:endParaRPr lang="de-DE"/>
        </a:p>
      </dgm:t>
    </dgm:pt>
    <dgm:pt modelId="{1AB76D68-7B4D-4FF0-94F5-FB0B6EF12878}">
      <dgm:prSet phldrT="[Text]"/>
      <dgm:spPr/>
      <dgm:t>
        <a:bodyPr/>
        <a:lstStyle/>
        <a:p>
          <a:r>
            <a:rPr lang="de-DE" dirty="0"/>
            <a:t>HR </a:t>
          </a:r>
          <a:r>
            <a:rPr lang="de-DE" dirty="0" err="1"/>
            <a:t>function</a:t>
          </a:r>
          <a:r>
            <a:rPr lang="de-DE" dirty="0"/>
            <a:t> – </a:t>
          </a:r>
          <a:r>
            <a:rPr lang="de-DE" dirty="0" err="1"/>
            <a:t>role</a:t>
          </a:r>
          <a:r>
            <a:rPr lang="de-DE" dirty="0"/>
            <a:t> </a:t>
          </a:r>
          <a:r>
            <a:rPr lang="de-DE" dirty="0" err="1"/>
            <a:t>and</a:t>
          </a:r>
          <a:r>
            <a:rPr lang="de-DE" dirty="0"/>
            <a:t> </a:t>
          </a:r>
          <a:r>
            <a:rPr lang="de-DE" dirty="0" err="1"/>
            <a:t>organization</a:t>
          </a:r>
          <a:endParaRPr lang="de-DE" dirty="0"/>
        </a:p>
      </dgm:t>
    </dgm:pt>
    <dgm:pt modelId="{EAF0C4C9-0938-4C7E-AEFB-863ECB7356DB}" type="parTrans" cxnId="{428ADC9F-2CF8-44BF-9B8E-36B664B38BCE}">
      <dgm:prSet/>
      <dgm:spPr/>
      <dgm:t>
        <a:bodyPr/>
        <a:lstStyle/>
        <a:p>
          <a:endParaRPr lang="de-DE"/>
        </a:p>
      </dgm:t>
    </dgm:pt>
    <dgm:pt modelId="{CB602BDD-324E-4531-A736-5EBFEB2A544B}" type="sibTrans" cxnId="{428ADC9F-2CF8-44BF-9B8E-36B664B38BCE}">
      <dgm:prSet/>
      <dgm:spPr/>
      <dgm:t>
        <a:bodyPr/>
        <a:lstStyle/>
        <a:p>
          <a:endParaRPr lang="de-DE"/>
        </a:p>
      </dgm:t>
    </dgm:pt>
    <dgm:pt modelId="{651B9EED-7415-482F-8684-A99BF0B69524}" type="pres">
      <dgm:prSet presAssocID="{95C25343-66FE-45D4-AF1F-3FD5AAB3E7BB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F8452A8E-2261-43D4-A10C-D8B32FE60014}" type="pres">
      <dgm:prSet presAssocID="{27110C0F-1A11-4EB9-BA7C-4CB6C9F1C0C9}" presName="hierRoot1" presStyleCnt="0">
        <dgm:presLayoutVars>
          <dgm:hierBranch val="init"/>
        </dgm:presLayoutVars>
      </dgm:prSet>
      <dgm:spPr/>
    </dgm:pt>
    <dgm:pt modelId="{AD11FF53-C652-4405-9E63-B8C8BFB04E83}" type="pres">
      <dgm:prSet presAssocID="{27110C0F-1A11-4EB9-BA7C-4CB6C9F1C0C9}" presName="rootComposite1" presStyleCnt="0"/>
      <dgm:spPr/>
    </dgm:pt>
    <dgm:pt modelId="{FA5D5204-8FA0-4D70-A8E2-CCDD3E0DF38C}" type="pres">
      <dgm:prSet presAssocID="{27110C0F-1A11-4EB9-BA7C-4CB6C9F1C0C9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31AE2B3-3325-4BD7-A3E5-FE652DDC6E5E}" type="pres">
      <dgm:prSet presAssocID="{27110C0F-1A11-4EB9-BA7C-4CB6C9F1C0C9}" presName="topArc1" presStyleLbl="parChTrans1D1" presStyleIdx="0" presStyleCnt="10"/>
      <dgm:spPr/>
    </dgm:pt>
    <dgm:pt modelId="{C814A59B-89C2-42C3-B1BD-873A9A2D9A64}" type="pres">
      <dgm:prSet presAssocID="{27110C0F-1A11-4EB9-BA7C-4CB6C9F1C0C9}" presName="bottomArc1" presStyleLbl="parChTrans1D1" presStyleIdx="1" presStyleCnt="10"/>
      <dgm:spPr/>
    </dgm:pt>
    <dgm:pt modelId="{82E3CD1F-D14B-4656-BED1-52CAB0840681}" type="pres">
      <dgm:prSet presAssocID="{27110C0F-1A11-4EB9-BA7C-4CB6C9F1C0C9}" presName="topConnNode1" presStyleLbl="node1" presStyleIdx="0" presStyleCnt="0"/>
      <dgm:spPr/>
      <dgm:t>
        <a:bodyPr/>
        <a:lstStyle/>
        <a:p>
          <a:endParaRPr lang="de-DE"/>
        </a:p>
      </dgm:t>
    </dgm:pt>
    <dgm:pt modelId="{47F02DA4-2980-4C1B-AC1B-8ECEB311B1FA}" type="pres">
      <dgm:prSet presAssocID="{27110C0F-1A11-4EB9-BA7C-4CB6C9F1C0C9}" presName="hierChild2" presStyleCnt="0"/>
      <dgm:spPr/>
    </dgm:pt>
    <dgm:pt modelId="{CCC97CA9-57AC-4EB9-9D43-379F495ED46A}" type="pres">
      <dgm:prSet presAssocID="{76F08BB0-A314-4980-94A4-FF4B89AE14D6}" presName="Name28" presStyleLbl="parChTrans1D2" presStyleIdx="0" presStyleCnt="4"/>
      <dgm:spPr/>
      <dgm:t>
        <a:bodyPr/>
        <a:lstStyle/>
        <a:p>
          <a:endParaRPr lang="de-DE"/>
        </a:p>
      </dgm:t>
    </dgm:pt>
    <dgm:pt modelId="{29E4A4D5-6D67-4F0E-8F19-919E2250D822}" type="pres">
      <dgm:prSet presAssocID="{BEA7DCAA-5874-406E-8D0D-53EAA3E6CE63}" presName="hierRoot2" presStyleCnt="0">
        <dgm:presLayoutVars>
          <dgm:hierBranch val="init"/>
        </dgm:presLayoutVars>
      </dgm:prSet>
      <dgm:spPr/>
    </dgm:pt>
    <dgm:pt modelId="{722034FB-6FEE-40AD-BC6A-827B69C4485E}" type="pres">
      <dgm:prSet presAssocID="{BEA7DCAA-5874-406E-8D0D-53EAA3E6CE63}" presName="rootComposite2" presStyleCnt="0"/>
      <dgm:spPr/>
    </dgm:pt>
    <dgm:pt modelId="{16B8BC11-0FF1-4CE7-8C2F-4A984646E703}" type="pres">
      <dgm:prSet presAssocID="{BEA7DCAA-5874-406E-8D0D-53EAA3E6CE63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C91F083F-92E3-4292-A873-DFCC0EFC2529}" type="pres">
      <dgm:prSet presAssocID="{BEA7DCAA-5874-406E-8D0D-53EAA3E6CE63}" presName="topArc2" presStyleLbl="parChTrans1D1" presStyleIdx="2" presStyleCnt="10"/>
      <dgm:spPr/>
    </dgm:pt>
    <dgm:pt modelId="{E07C2EC3-5F0A-47E5-B55D-55B4DCD69FA8}" type="pres">
      <dgm:prSet presAssocID="{BEA7DCAA-5874-406E-8D0D-53EAA3E6CE63}" presName="bottomArc2" presStyleLbl="parChTrans1D1" presStyleIdx="3" presStyleCnt="10"/>
      <dgm:spPr/>
    </dgm:pt>
    <dgm:pt modelId="{C3325267-37E8-45B6-88FB-6F0D44239F0D}" type="pres">
      <dgm:prSet presAssocID="{BEA7DCAA-5874-406E-8D0D-53EAA3E6CE63}" presName="topConnNode2" presStyleLbl="node2" presStyleIdx="0" presStyleCnt="0"/>
      <dgm:spPr/>
      <dgm:t>
        <a:bodyPr/>
        <a:lstStyle/>
        <a:p>
          <a:endParaRPr lang="de-DE"/>
        </a:p>
      </dgm:t>
    </dgm:pt>
    <dgm:pt modelId="{AA46C081-C3BF-4C94-9E4B-890DED27586E}" type="pres">
      <dgm:prSet presAssocID="{BEA7DCAA-5874-406E-8D0D-53EAA3E6CE63}" presName="hierChild4" presStyleCnt="0"/>
      <dgm:spPr/>
    </dgm:pt>
    <dgm:pt modelId="{81604A49-14F4-4307-BF98-831CAF4C1AB4}" type="pres">
      <dgm:prSet presAssocID="{BEA7DCAA-5874-406E-8D0D-53EAA3E6CE63}" presName="hierChild5" presStyleCnt="0"/>
      <dgm:spPr/>
    </dgm:pt>
    <dgm:pt modelId="{86F2F170-D8C2-4CA5-A448-92BB04071F00}" type="pres">
      <dgm:prSet presAssocID="{C651F581-6184-4023-AA6F-70DE9E65F79E}" presName="Name28" presStyleLbl="parChTrans1D2" presStyleIdx="1" presStyleCnt="4"/>
      <dgm:spPr/>
      <dgm:t>
        <a:bodyPr/>
        <a:lstStyle/>
        <a:p>
          <a:endParaRPr lang="de-DE"/>
        </a:p>
      </dgm:t>
    </dgm:pt>
    <dgm:pt modelId="{E6E1BA49-D1A0-4A4E-9B23-06FA19BBAE2B}" type="pres">
      <dgm:prSet presAssocID="{F97B3EEC-5DE4-43DF-9486-40C9A68B6AF8}" presName="hierRoot2" presStyleCnt="0">
        <dgm:presLayoutVars>
          <dgm:hierBranch val="init"/>
        </dgm:presLayoutVars>
      </dgm:prSet>
      <dgm:spPr/>
    </dgm:pt>
    <dgm:pt modelId="{8F159775-7561-488B-B55C-ED9E7F0F1CC1}" type="pres">
      <dgm:prSet presAssocID="{F97B3EEC-5DE4-43DF-9486-40C9A68B6AF8}" presName="rootComposite2" presStyleCnt="0"/>
      <dgm:spPr/>
    </dgm:pt>
    <dgm:pt modelId="{7D8DBF06-6C43-4FF8-8096-8F92197F0039}" type="pres">
      <dgm:prSet presAssocID="{F97B3EEC-5DE4-43DF-9486-40C9A68B6AF8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7A28B7C3-E989-43A4-823C-C438D79A7394}" type="pres">
      <dgm:prSet presAssocID="{F97B3EEC-5DE4-43DF-9486-40C9A68B6AF8}" presName="topArc2" presStyleLbl="parChTrans1D1" presStyleIdx="4" presStyleCnt="10"/>
      <dgm:spPr/>
    </dgm:pt>
    <dgm:pt modelId="{D2867DDC-A14E-4A01-982F-EE1D55D2A993}" type="pres">
      <dgm:prSet presAssocID="{F97B3EEC-5DE4-43DF-9486-40C9A68B6AF8}" presName="bottomArc2" presStyleLbl="parChTrans1D1" presStyleIdx="5" presStyleCnt="10"/>
      <dgm:spPr/>
    </dgm:pt>
    <dgm:pt modelId="{64B09130-AE3F-4F32-899D-A20B49D0635A}" type="pres">
      <dgm:prSet presAssocID="{F97B3EEC-5DE4-43DF-9486-40C9A68B6AF8}" presName="topConnNode2" presStyleLbl="node2" presStyleIdx="0" presStyleCnt="0"/>
      <dgm:spPr/>
      <dgm:t>
        <a:bodyPr/>
        <a:lstStyle/>
        <a:p>
          <a:endParaRPr lang="de-DE"/>
        </a:p>
      </dgm:t>
    </dgm:pt>
    <dgm:pt modelId="{11CD5B35-F943-41D5-8189-54BD36EDCBBB}" type="pres">
      <dgm:prSet presAssocID="{F97B3EEC-5DE4-43DF-9486-40C9A68B6AF8}" presName="hierChild4" presStyleCnt="0"/>
      <dgm:spPr/>
    </dgm:pt>
    <dgm:pt modelId="{2E1614D4-9B00-400C-8D35-29EA6E36DF74}" type="pres">
      <dgm:prSet presAssocID="{F97B3EEC-5DE4-43DF-9486-40C9A68B6AF8}" presName="hierChild5" presStyleCnt="0"/>
      <dgm:spPr/>
    </dgm:pt>
    <dgm:pt modelId="{E55BCFBB-7868-43CC-B830-C65DF185AF06}" type="pres">
      <dgm:prSet presAssocID="{8BF00AA8-0153-4B32-8717-772F270877CC}" presName="Name28" presStyleLbl="parChTrans1D2" presStyleIdx="2" presStyleCnt="4"/>
      <dgm:spPr/>
      <dgm:t>
        <a:bodyPr/>
        <a:lstStyle/>
        <a:p>
          <a:endParaRPr lang="de-DE"/>
        </a:p>
      </dgm:t>
    </dgm:pt>
    <dgm:pt modelId="{C7F716A6-4657-4CB8-A295-31E17821FEC0}" type="pres">
      <dgm:prSet presAssocID="{31B48C94-204B-4641-AA9D-4D4D98A7CD6D}" presName="hierRoot2" presStyleCnt="0">
        <dgm:presLayoutVars>
          <dgm:hierBranch val="init"/>
        </dgm:presLayoutVars>
      </dgm:prSet>
      <dgm:spPr/>
    </dgm:pt>
    <dgm:pt modelId="{75A95FDA-3A64-4143-85F6-3A1B348429E7}" type="pres">
      <dgm:prSet presAssocID="{31B48C94-204B-4641-AA9D-4D4D98A7CD6D}" presName="rootComposite2" presStyleCnt="0"/>
      <dgm:spPr/>
    </dgm:pt>
    <dgm:pt modelId="{A3D3F6E1-5407-43CF-85E3-B326168B901C}" type="pres">
      <dgm:prSet presAssocID="{31B48C94-204B-4641-AA9D-4D4D98A7CD6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F221D19-4914-4EB2-A758-ACB992B8E2B8}" type="pres">
      <dgm:prSet presAssocID="{31B48C94-204B-4641-AA9D-4D4D98A7CD6D}" presName="topArc2" presStyleLbl="parChTrans1D1" presStyleIdx="6" presStyleCnt="10"/>
      <dgm:spPr/>
    </dgm:pt>
    <dgm:pt modelId="{0BD5BC8D-BE61-4915-A1DD-CDF17B0DBFC2}" type="pres">
      <dgm:prSet presAssocID="{31B48C94-204B-4641-AA9D-4D4D98A7CD6D}" presName="bottomArc2" presStyleLbl="parChTrans1D1" presStyleIdx="7" presStyleCnt="10"/>
      <dgm:spPr/>
    </dgm:pt>
    <dgm:pt modelId="{546296DF-D7C3-4BE0-AACE-0FEA795F3FE5}" type="pres">
      <dgm:prSet presAssocID="{31B48C94-204B-4641-AA9D-4D4D98A7CD6D}" presName="topConnNode2" presStyleLbl="node2" presStyleIdx="0" presStyleCnt="0"/>
      <dgm:spPr/>
      <dgm:t>
        <a:bodyPr/>
        <a:lstStyle/>
        <a:p>
          <a:endParaRPr lang="de-DE"/>
        </a:p>
      </dgm:t>
    </dgm:pt>
    <dgm:pt modelId="{C5958413-1983-4EE5-B301-D76B17EAD670}" type="pres">
      <dgm:prSet presAssocID="{31B48C94-204B-4641-AA9D-4D4D98A7CD6D}" presName="hierChild4" presStyleCnt="0"/>
      <dgm:spPr/>
    </dgm:pt>
    <dgm:pt modelId="{A07D58E1-CC9A-484D-ADE4-BB5E2F23FC57}" type="pres">
      <dgm:prSet presAssocID="{31B48C94-204B-4641-AA9D-4D4D98A7CD6D}" presName="hierChild5" presStyleCnt="0"/>
      <dgm:spPr/>
    </dgm:pt>
    <dgm:pt modelId="{C1946D8B-268F-4309-9989-8A527D949A88}" type="pres">
      <dgm:prSet presAssocID="{EAF0C4C9-0938-4C7E-AEFB-863ECB7356DB}" presName="Name28" presStyleLbl="parChTrans1D2" presStyleIdx="3" presStyleCnt="4"/>
      <dgm:spPr/>
      <dgm:t>
        <a:bodyPr/>
        <a:lstStyle/>
        <a:p>
          <a:endParaRPr lang="de-DE"/>
        </a:p>
      </dgm:t>
    </dgm:pt>
    <dgm:pt modelId="{A7268DA4-79EA-4D65-9F2B-6781E191B782}" type="pres">
      <dgm:prSet presAssocID="{1AB76D68-7B4D-4FF0-94F5-FB0B6EF12878}" presName="hierRoot2" presStyleCnt="0">
        <dgm:presLayoutVars>
          <dgm:hierBranch val="init"/>
        </dgm:presLayoutVars>
      </dgm:prSet>
      <dgm:spPr/>
    </dgm:pt>
    <dgm:pt modelId="{1EE896C3-6E4A-4CDA-A8E0-31549E1FD54C}" type="pres">
      <dgm:prSet presAssocID="{1AB76D68-7B4D-4FF0-94F5-FB0B6EF12878}" presName="rootComposite2" presStyleCnt="0"/>
      <dgm:spPr/>
    </dgm:pt>
    <dgm:pt modelId="{A60913A3-237B-4795-A6C1-C4453DA310C8}" type="pres">
      <dgm:prSet presAssocID="{1AB76D68-7B4D-4FF0-94F5-FB0B6EF12878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E17800A-A8C1-4F7B-A46F-9EDBEF1384A3}" type="pres">
      <dgm:prSet presAssocID="{1AB76D68-7B4D-4FF0-94F5-FB0B6EF12878}" presName="topArc2" presStyleLbl="parChTrans1D1" presStyleIdx="8" presStyleCnt="10"/>
      <dgm:spPr/>
    </dgm:pt>
    <dgm:pt modelId="{5A588116-27E9-4F35-8F14-335DBC52C7C2}" type="pres">
      <dgm:prSet presAssocID="{1AB76D68-7B4D-4FF0-94F5-FB0B6EF12878}" presName="bottomArc2" presStyleLbl="parChTrans1D1" presStyleIdx="9" presStyleCnt="10"/>
      <dgm:spPr/>
    </dgm:pt>
    <dgm:pt modelId="{DBD06E1B-1A24-4989-973E-2A7F623AAE71}" type="pres">
      <dgm:prSet presAssocID="{1AB76D68-7B4D-4FF0-94F5-FB0B6EF12878}" presName="topConnNode2" presStyleLbl="node2" presStyleIdx="0" presStyleCnt="0"/>
      <dgm:spPr/>
      <dgm:t>
        <a:bodyPr/>
        <a:lstStyle/>
        <a:p>
          <a:endParaRPr lang="de-DE"/>
        </a:p>
      </dgm:t>
    </dgm:pt>
    <dgm:pt modelId="{A11855BF-599F-43F5-A551-17486FB73AE0}" type="pres">
      <dgm:prSet presAssocID="{1AB76D68-7B4D-4FF0-94F5-FB0B6EF12878}" presName="hierChild4" presStyleCnt="0"/>
      <dgm:spPr/>
    </dgm:pt>
    <dgm:pt modelId="{8DC3082A-5A15-4B7D-BB3C-8182898BEBEC}" type="pres">
      <dgm:prSet presAssocID="{1AB76D68-7B4D-4FF0-94F5-FB0B6EF12878}" presName="hierChild5" presStyleCnt="0"/>
      <dgm:spPr/>
    </dgm:pt>
    <dgm:pt modelId="{7C1A0ABB-C18A-4BC3-B2EA-73BE98D67201}" type="pres">
      <dgm:prSet presAssocID="{27110C0F-1A11-4EB9-BA7C-4CB6C9F1C0C9}" presName="hierChild3" presStyleCnt="0"/>
      <dgm:spPr/>
    </dgm:pt>
  </dgm:ptLst>
  <dgm:cxnLst>
    <dgm:cxn modelId="{0659CA44-075F-4E03-A811-829ED3466501}" type="presOf" srcId="{BEA7DCAA-5874-406E-8D0D-53EAA3E6CE63}" destId="{16B8BC11-0FF1-4CE7-8C2F-4A984646E703}" srcOrd="0" destOrd="0" presId="urn:microsoft.com/office/officeart/2008/layout/HalfCircleOrganizationChart"/>
    <dgm:cxn modelId="{11CE2D9A-DB32-43D6-8E1B-18F0AF29CD95}" type="presOf" srcId="{8BF00AA8-0153-4B32-8717-772F270877CC}" destId="{E55BCFBB-7868-43CC-B830-C65DF185AF06}" srcOrd="0" destOrd="0" presId="urn:microsoft.com/office/officeart/2008/layout/HalfCircleOrganizationChart"/>
    <dgm:cxn modelId="{D088B325-86F7-4A72-8D97-42A0AD77B8D9}" srcId="{27110C0F-1A11-4EB9-BA7C-4CB6C9F1C0C9}" destId="{31B48C94-204B-4641-AA9D-4D4D98A7CD6D}" srcOrd="2" destOrd="0" parTransId="{8BF00AA8-0153-4B32-8717-772F270877CC}" sibTransId="{672337DD-8D57-400D-9B88-47624E1B6E6A}"/>
    <dgm:cxn modelId="{AEF007CD-5DCD-4F94-B016-7559A65FF8F4}" type="presOf" srcId="{1AB76D68-7B4D-4FF0-94F5-FB0B6EF12878}" destId="{A60913A3-237B-4795-A6C1-C4453DA310C8}" srcOrd="0" destOrd="0" presId="urn:microsoft.com/office/officeart/2008/layout/HalfCircleOrganizationChart"/>
    <dgm:cxn modelId="{059DB600-FB7E-4363-B5A8-F14E7A6F0996}" srcId="{27110C0F-1A11-4EB9-BA7C-4CB6C9F1C0C9}" destId="{F97B3EEC-5DE4-43DF-9486-40C9A68B6AF8}" srcOrd="1" destOrd="0" parTransId="{C651F581-6184-4023-AA6F-70DE9E65F79E}" sibTransId="{F0DB6306-D98D-4487-9750-7FA32081FAFF}"/>
    <dgm:cxn modelId="{36962264-007C-440D-8B4E-0619BEF63A45}" type="presOf" srcId="{BEA7DCAA-5874-406E-8D0D-53EAA3E6CE63}" destId="{C3325267-37E8-45B6-88FB-6F0D44239F0D}" srcOrd="1" destOrd="0" presId="urn:microsoft.com/office/officeart/2008/layout/HalfCircleOrganizationChart"/>
    <dgm:cxn modelId="{121BBF5F-1B6C-4E61-851C-80E1AFE7D937}" type="presOf" srcId="{31B48C94-204B-4641-AA9D-4D4D98A7CD6D}" destId="{546296DF-D7C3-4BE0-AACE-0FEA795F3FE5}" srcOrd="1" destOrd="0" presId="urn:microsoft.com/office/officeart/2008/layout/HalfCircleOrganizationChart"/>
    <dgm:cxn modelId="{96AAE6DA-59EB-46D2-948F-46DCE610DD86}" type="presOf" srcId="{EAF0C4C9-0938-4C7E-AEFB-863ECB7356DB}" destId="{C1946D8B-268F-4309-9989-8A527D949A88}" srcOrd="0" destOrd="0" presId="urn:microsoft.com/office/officeart/2008/layout/HalfCircleOrganizationChart"/>
    <dgm:cxn modelId="{976530EF-4F70-4C3E-96CD-3A15446D7AF2}" srcId="{95C25343-66FE-45D4-AF1F-3FD5AAB3E7BB}" destId="{27110C0F-1A11-4EB9-BA7C-4CB6C9F1C0C9}" srcOrd="0" destOrd="0" parTransId="{E2DD049C-B22D-4CF7-8C96-A21437E0DB44}" sibTransId="{D6DA2561-582F-4631-97C0-38B62C731D33}"/>
    <dgm:cxn modelId="{BB2BB977-5AB6-4F97-9426-4DDD6134C957}" type="presOf" srcId="{1AB76D68-7B4D-4FF0-94F5-FB0B6EF12878}" destId="{DBD06E1B-1A24-4989-973E-2A7F623AAE71}" srcOrd="1" destOrd="0" presId="urn:microsoft.com/office/officeart/2008/layout/HalfCircleOrganizationChart"/>
    <dgm:cxn modelId="{F65B5A25-0EC2-4B2B-A555-8727BF20F61D}" type="presOf" srcId="{F97B3EEC-5DE4-43DF-9486-40C9A68B6AF8}" destId="{7D8DBF06-6C43-4FF8-8096-8F92197F0039}" srcOrd="0" destOrd="0" presId="urn:microsoft.com/office/officeart/2008/layout/HalfCircleOrganizationChart"/>
    <dgm:cxn modelId="{443202C3-02B3-48F7-BDB1-E43B814ABBA7}" type="presOf" srcId="{76F08BB0-A314-4980-94A4-FF4B89AE14D6}" destId="{CCC97CA9-57AC-4EB9-9D43-379F495ED46A}" srcOrd="0" destOrd="0" presId="urn:microsoft.com/office/officeart/2008/layout/HalfCircleOrganizationChart"/>
    <dgm:cxn modelId="{F38E1C91-2EC7-43D0-ACAA-E434FE4E81FF}" type="presOf" srcId="{95C25343-66FE-45D4-AF1F-3FD5AAB3E7BB}" destId="{651B9EED-7415-482F-8684-A99BF0B69524}" srcOrd="0" destOrd="0" presId="urn:microsoft.com/office/officeart/2008/layout/HalfCircleOrganizationChart"/>
    <dgm:cxn modelId="{F671BDFB-9730-4C9A-89F0-2E8251C2E772}" type="presOf" srcId="{C651F581-6184-4023-AA6F-70DE9E65F79E}" destId="{86F2F170-D8C2-4CA5-A448-92BB04071F00}" srcOrd="0" destOrd="0" presId="urn:microsoft.com/office/officeart/2008/layout/HalfCircleOrganizationChart"/>
    <dgm:cxn modelId="{1D887423-A91E-4FD7-A5EF-8790996468A5}" type="presOf" srcId="{27110C0F-1A11-4EB9-BA7C-4CB6C9F1C0C9}" destId="{82E3CD1F-D14B-4656-BED1-52CAB0840681}" srcOrd="1" destOrd="0" presId="urn:microsoft.com/office/officeart/2008/layout/HalfCircleOrganizationChart"/>
    <dgm:cxn modelId="{50147032-1AF9-4C44-B924-ACC2FD7F4B93}" type="presOf" srcId="{31B48C94-204B-4641-AA9D-4D4D98A7CD6D}" destId="{A3D3F6E1-5407-43CF-85E3-B326168B901C}" srcOrd="0" destOrd="0" presId="urn:microsoft.com/office/officeart/2008/layout/HalfCircleOrganizationChart"/>
    <dgm:cxn modelId="{D4B021FD-38FA-42A3-B587-B8A67199F49E}" type="presOf" srcId="{F97B3EEC-5DE4-43DF-9486-40C9A68B6AF8}" destId="{64B09130-AE3F-4F32-899D-A20B49D0635A}" srcOrd="1" destOrd="0" presId="urn:microsoft.com/office/officeart/2008/layout/HalfCircleOrganizationChart"/>
    <dgm:cxn modelId="{428ADC9F-2CF8-44BF-9B8E-36B664B38BCE}" srcId="{27110C0F-1A11-4EB9-BA7C-4CB6C9F1C0C9}" destId="{1AB76D68-7B4D-4FF0-94F5-FB0B6EF12878}" srcOrd="3" destOrd="0" parTransId="{EAF0C4C9-0938-4C7E-AEFB-863ECB7356DB}" sibTransId="{CB602BDD-324E-4531-A736-5EBFEB2A544B}"/>
    <dgm:cxn modelId="{93294014-253B-4571-8DCE-C7FCE7E7235A}" srcId="{27110C0F-1A11-4EB9-BA7C-4CB6C9F1C0C9}" destId="{BEA7DCAA-5874-406E-8D0D-53EAA3E6CE63}" srcOrd="0" destOrd="0" parTransId="{76F08BB0-A314-4980-94A4-FF4B89AE14D6}" sibTransId="{BABEB7A5-3257-44AF-BE4A-D6F29662895E}"/>
    <dgm:cxn modelId="{93219E12-1583-4FB9-BA03-4CD1F129628E}" type="presOf" srcId="{27110C0F-1A11-4EB9-BA7C-4CB6C9F1C0C9}" destId="{FA5D5204-8FA0-4D70-A8E2-CCDD3E0DF38C}" srcOrd="0" destOrd="0" presId="urn:microsoft.com/office/officeart/2008/layout/HalfCircleOrganizationChart"/>
    <dgm:cxn modelId="{DB4A9ECA-3EDB-4038-AB8F-AC033F5C8E9F}" type="presParOf" srcId="{651B9EED-7415-482F-8684-A99BF0B69524}" destId="{F8452A8E-2261-43D4-A10C-D8B32FE60014}" srcOrd="0" destOrd="0" presId="urn:microsoft.com/office/officeart/2008/layout/HalfCircleOrganizationChart"/>
    <dgm:cxn modelId="{3D5EE9CA-C69D-465B-AFCD-785C0E2ADEDF}" type="presParOf" srcId="{F8452A8E-2261-43D4-A10C-D8B32FE60014}" destId="{AD11FF53-C652-4405-9E63-B8C8BFB04E83}" srcOrd="0" destOrd="0" presId="urn:microsoft.com/office/officeart/2008/layout/HalfCircleOrganizationChart"/>
    <dgm:cxn modelId="{B233FD7A-54EE-4282-BD16-E0C5BDC5FCB6}" type="presParOf" srcId="{AD11FF53-C652-4405-9E63-B8C8BFB04E83}" destId="{FA5D5204-8FA0-4D70-A8E2-CCDD3E0DF38C}" srcOrd="0" destOrd="0" presId="urn:microsoft.com/office/officeart/2008/layout/HalfCircleOrganizationChart"/>
    <dgm:cxn modelId="{2A372476-8638-4B5A-90AD-9D76BE65D881}" type="presParOf" srcId="{AD11FF53-C652-4405-9E63-B8C8BFB04E83}" destId="{331AE2B3-3325-4BD7-A3E5-FE652DDC6E5E}" srcOrd="1" destOrd="0" presId="urn:microsoft.com/office/officeart/2008/layout/HalfCircleOrganizationChart"/>
    <dgm:cxn modelId="{46D1E878-954F-4534-8BE7-02FE2D4E7335}" type="presParOf" srcId="{AD11FF53-C652-4405-9E63-B8C8BFB04E83}" destId="{C814A59B-89C2-42C3-B1BD-873A9A2D9A64}" srcOrd="2" destOrd="0" presId="urn:microsoft.com/office/officeart/2008/layout/HalfCircleOrganizationChart"/>
    <dgm:cxn modelId="{B039C8B9-7185-4D64-A79E-7DB6A1E8B744}" type="presParOf" srcId="{AD11FF53-C652-4405-9E63-B8C8BFB04E83}" destId="{82E3CD1F-D14B-4656-BED1-52CAB0840681}" srcOrd="3" destOrd="0" presId="urn:microsoft.com/office/officeart/2008/layout/HalfCircleOrganizationChart"/>
    <dgm:cxn modelId="{73AD03BB-19BE-4F26-830A-E3EB2B1BD28A}" type="presParOf" srcId="{F8452A8E-2261-43D4-A10C-D8B32FE60014}" destId="{47F02DA4-2980-4C1B-AC1B-8ECEB311B1FA}" srcOrd="1" destOrd="0" presId="urn:microsoft.com/office/officeart/2008/layout/HalfCircleOrganizationChart"/>
    <dgm:cxn modelId="{621E600C-1490-425D-994A-5ADA326A0819}" type="presParOf" srcId="{47F02DA4-2980-4C1B-AC1B-8ECEB311B1FA}" destId="{CCC97CA9-57AC-4EB9-9D43-379F495ED46A}" srcOrd="0" destOrd="0" presId="urn:microsoft.com/office/officeart/2008/layout/HalfCircleOrganizationChart"/>
    <dgm:cxn modelId="{F6B2F5C8-0A53-4863-A26A-7F34CC22D15D}" type="presParOf" srcId="{47F02DA4-2980-4C1B-AC1B-8ECEB311B1FA}" destId="{29E4A4D5-6D67-4F0E-8F19-919E2250D822}" srcOrd="1" destOrd="0" presId="urn:microsoft.com/office/officeart/2008/layout/HalfCircleOrganizationChart"/>
    <dgm:cxn modelId="{12693534-9E09-45AA-AA5B-F677A599358A}" type="presParOf" srcId="{29E4A4D5-6D67-4F0E-8F19-919E2250D822}" destId="{722034FB-6FEE-40AD-BC6A-827B69C4485E}" srcOrd="0" destOrd="0" presId="urn:microsoft.com/office/officeart/2008/layout/HalfCircleOrganizationChart"/>
    <dgm:cxn modelId="{A8D726F2-19CC-46CE-A728-D60F7AE7C472}" type="presParOf" srcId="{722034FB-6FEE-40AD-BC6A-827B69C4485E}" destId="{16B8BC11-0FF1-4CE7-8C2F-4A984646E703}" srcOrd="0" destOrd="0" presId="urn:microsoft.com/office/officeart/2008/layout/HalfCircleOrganizationChart"/>
    <dgm:cxn modelId="{D517533F-33B4-4EC2-8570-07477E1C14C5}" type="presParOf" srcId="{722034FB-6FEE-40AD-BC6A-827B69C4485E}" destId="{C91F083F-92E3-4292-A873-DFCC0EFC2529}" srcOrd="1" destOrd="0" presId="urn:microsoft.com/office/officeart/2008/layout/HalfCircleOrganizationChart"/>
    <dgm:cxn modelId="{FCE4569A-9DAA-46A3-A025-2FA55258BC96}" type="presParOf" srcId="{722034FB-6FEE-40AD-BC6A-827B69C4485E}" destId="{E07C2EC3-5F0A-47E5-B55D-55B4DCD69FA8}" srcOrd="2" destOrd="0" presId="urn:microsoft.com/office/officeart/2008/layout/HalfCircleOrganizationChart"/>
    <dgm:cxn modelId="{42920C89-7477-42F3-A918-ACA8B5057BCF}" type="presParOf" srcId="{722034FB-6FEE-40AD-BC6A-827B69C4485E}" destId="{C3325267-37E8-45B6-88FB-6F0D44239F0D}" srcOrd="3" destOrd="0" presId="urn:microsoft.com/office/officeart/2008/layout/HalfCircleOrganizationChart"/>
    <dgm:cxn modelId="{57206902-DF14-4EE3-8727-5C9BB59D1699}" type="presParOf" srcId="{29E4A4D5-6D67-4F0E-8F19-919E2250D822}" destId="{AA46C081-C3BF-4C94-9E4B-890DED27586E}" srcOrd="1" destOrd="0" presId="urn:microsoft.com/office/officeart/2008/layout/HalfCircleOrganizationChart"/>
    <dgm:cxn modelId="{31108BE5-053B-4E2A-8F52-7CDE11191E91}" type="presParOf" srcId="{29E4A4D5-6D67-4F0E-8F19-919E2250D822}" destId="{81604A49-14F4-4307-BF98-831CAF4C1AB4}" srcOrd="2" destOrd="0" presId="urn:microsoft.com/office/officeart/2008/layout/HalfCircleOrganizationChart"/>
    <dgm:cxn modelId="{DAA4D00D-695B-42A9-A974-BBCE30AC1811}" type="presParOf" srcId="{47F02DA4-2980-4C1B-AC1B-8ECEB311B1FA}" destId="{86F2F170-D8C2-4CA5-A448-92BB04071F00}" srcOrd="2" destOrd="0" presId="urn:microsoft.com/office/officeart/2008/layout/HalfCircleOrganizationChart"/>
    <dgm:cxn modelId="{B6114246-2773-4748-858E-72E9FD14674C}" type="presParOf" srcId="{47F02DA4-2980-4C1B-AC1B-8ECEB311B1FA}" destId="{E6E1BA49-D1A0-4A4E-9B23-06FA19BBAE2B}" srcOrd="3" destOrd="0" presId="urn:microsoft.com/office/officeart/2008/layout/HalfCircleOrganizationChart"/>
    <dgm:cxn modelId="{AF0D4693-84BA-49A5-93AF-1F1C3122A76E}" type="presParOf" srcId="{E6E1BA49-D1A0-4A4E-9B23-06FA19BBAE2B}" destId="{8F159775-7561-488B-B55C-ED9E7F0F1CC1}" srcOrd="0" destOrd="0" presId="urn:microsoft.com/office/officeart/2008/layout/HalfCircleOrganizationChart"/>
    <dgm:cxn modelId="{AB89DCAB-84B9-4BFD-B7A1-74E1C96FE9F8}" type="presParOf" srcId="{8F159775-7561-488B-B55C-ED9E7F0F1CC1}" destId="{7D8DBF06-6C43-4FF8-8096-8F92197F0039}" srcOrd="0" destOrd="0" presId="urn:microsoft.com/office/officeart/2008/layout/HalfCircleOrganizationChart"/>
    <dgm:cxn modelId="{0F742681-7721-4761-87E6-907CD218F538}" type="presParOf" srcId="{8F159775-7561-488B-B55C-ED9E7F0F1CC1}" destId="{7A28B7C3-E989-43A4-823C-C438D79A7394}" srcOrd="1" destOrd="0" presId="urn:microsoft.com/office/officeart/2008/layout/HalfCircleOrganizationChart"/>
    <dgm:cxn modelId="{B89817CA-88CF-4AF3-B45C-AD4A0AB6711B}" type="presParOf" srcId="{8F159775-7561-488B-B55C-ED9E7F0F1CC1}" destId="{D2867DDC-A14E-4A01-982F-EE1D55D2A993}" srcOrd="2" destOrd="0" presId="urn:microsoft.com/office/officeart/2008/layout/HalfCircleOrganizationChart"/>
    <dgm:cxn modelId="{4B62B3BB-D6F8-48D6-AE8D-362BB2479B88}" type="presParOf" srcId="{8F159775-7561-488B-B55C-ED9E7F0F1CC1}" destId="{64B09130-AE3F-4F32-899D-A20B49D0635A}" srcOrd="3" destOrd="0" presId="urn:microsoft.com/office/officeart/2008/layout/HalfCircleOrganizationChart"/>
    <dgm:cxn modelId="{3C11EA07-DDED-416C-B55A-10D504ECEA03}" type="presParOf" srcId="{E6E1BA49-D1A0-4A4E-9B23-06FA19BBAE2B}" destId="{11CD5B35-F943-41D5-8189-54BD36EDCBBB}" srcOrd="1" destOrd="0" presId="urn:microsoft.com/office/officeart/2008/layout/HalfCircleOrganizationChart"/>
    <dgm:cxn modelId="{F999EC3E-1783-40E8-8173-1D8DD73424E5}" type="presParOf" srcId="{E6E1BA49-D1A0-4A4E-9B23-06FA19BBAE2B}" destId="{2E1614D4-9B00-400C-8D35-29EA6E36DF74}" srcOrd="2" destOrd="0" presId="urn:microsoft.com/office/officeart/2008/layout/HalfCircleOrganizationChart"/>
    <dgm:cxn modelId="{44881E27-3AE8-47FB-A8A3-059B59C81EF6}" type="presParOf" srcId="{47F02DA4-2980-4C1B-AC1B-8ECEB311B1FA}" destId="{E55BCFBB-7868-43CC-B830-C65DF185AF06}" srcOrd="4" destOrd="0" presId="urn:microsoft.com/office/officeart/2008/layout/HalfCircleOrganizationChart"/>
    <dgm:cxn modelId="{8875D64F-EBE4-4E32-93CE-9F1DD36D1BB2}" type="presParOf" srcId="{47F02DA4-2980-4C1B-AC1B-8ECEB311B1FA}" destId="{C7F716A6-4657-4CB8-A295-31E17821FEC0}" srcOrd="5" destOrd="0" presId="urn:microsoft.com/office/officeart/2008/layout/HalfCircleOrganizationChart"/>
    <dgm:cxn modelId="{F7780F0F-3B8D-4712-B64A-9C6326F563AB}" type="presParOf" srcId="{C7F716A6-4657-4CB8-A295-31E17821FEC0}" destId="{75A95FDA-3A64-4143-85F6-3A1B348429E7}" srcOrd="0" destOrd="0" presId="urn:microsoft.com/office/officeart/2008/layout/HalfCircleOrganizationChart"/>
    <dgm:cxn modelId="{020312F1-F336-46B3-B89C-DEC622EF478A}" type="presParOf" srcId="{75A95FDA-3A64-4143-85F6-3A1B348429E7}" destId="{A3D3F6E1-5407-43CF-85E3-B326168B901C}" srcOrd="0" destOrd="0" presId="urn:microsoft.com/office/officeart/2008/layout/HalfCircleOrganizationChart"/>
    <dgm:cxn modelId="{0552364A-C77E-4C3E-846F-A677982D5004}" type="presParOf" srcId="{75A95FDA-3A64-4143-85F6-3A1B348429E7}" destId="{2F221D19-4914-4EB2-A758-ACB992B8E2B8}" srcOrd="1" destOrd="0" presId="urn:microsoft.com/office/officeart/2008/layout/HalfCircleOrganizationChart"/>
    <dgm:cxn modelId="{75D1B92E-9572-46B0-8854-295C56CB58E3}" type="presParOf" srcId="{75A95FDA-3A64-4143-85F6-3A1B348429E7}" destId="{0BD5BC8D-BE61-4915-A1DD-CDF17B0DBFC2}" srcOrd="2" destOrd="0" presId="urn:microsoft.com/office/officeart/2008/layout/HalfCircleOrganizationChart"/>
    <dgm:cxn modelId="{E11D69E5-C323-4246-A0FC-074B67A467C1}" type="presParOf" srcId="{75A95FDA-3A64-4143-85F6-3A1B348429E7}" destId="{546296DF-D7C3-4BE0-AACE-0FEA795F3FE5}" srcOrd="3" destOrd="0" presId="urn:microsoft.com/office/officeart/2008/layout/HalfCircleOrganizationChart"/>
    <dgm:cxn modelId="{89FC83C5-F557-41A6-BA29-74DE0B7ACDC4}" type="presParOf" srcId="{C7F716A6-4657-4CB8-A295-31E17821FEC0}" destId="{C5958413-1983-4EE5-B301-D76B17EAD670}" srcOrd="1" destOrd="0" presId="urn:microsoft.com/office/officeart/2008/layout/HalfCircleOrganizationChart"/>
    <dgm:cxn modelId="{49C35055-655D-4D56-824B-EEF3B4527EB7}" type="presParOf" srcId="{C7F716A6-4657-4CB8-A295-31E17821FEC0}" destId="{A07D58E1-CC9A-484D-ADE4-BB5E2F23FC57}" srcOrd="2" destOrd="0" presId="urn:microsoft.com/office/officeart/2008/layout/HalfCircleOrganizationChart"/>
    <dgm:cxn modelId="{08C6F3EE-E889-4E08-A315-5188A9737577}" type="presParOf" srcId="{47F02DA4-2980-4C1B-AC1B-8ECEB311B1FA}" destId="{C1946D8B-268F-4309-9989-8A527D949A88}" srcOrd="6" destOrd="0" presId="urn:microsoft.com/office/officeart/2008/layout/HalfCircleOrganizationChart"/>
    <dgm:cxn modelId="{DB4DD474-F0AA-42E8-B83C-F628488A89C3}" type="presParOf" srcId="{47F02DA4-2980-4C1B-AC1B-8ECEB311B1FA}" destId="{A7268DA4-79EA-4D65-9F2B-6781E191B782}" srcOrd="7" destOrd="0" presId="urn:microsoft.com/office/officeart/2008/layout/HalfCircleOrganizationChart"/>
    <dgm:cxn modelId="{4AC9C14E-45E8-4855-A08C-3BA8FE8A77ED}" type="presParOf" srcId="{A7268DA4-79EA-4D65-9F2B-6781E191B782}" destId="{1EE896C3-6E4A-4CDA-A8E0-31549E1FD54C}" srcOrd="0" destOrd="0" presId="urn:microsoft.com/office/officeart/2008/layout/HalfCircleOrganizationChart"/>
    <dgm:cxn modelId="{B17E37F3-CD3D-4257-A77A-62AC2E467739}" type="presParOf" srcId="{1EE896C3-6E4A-4CDA-A8E0-31549E1FD54C}" destId="{A60913A3-237B-4795-A6C1-C4453DA310C8}" srcOrd="0" destOrd="0" presId="urn:microsoft.com/office/officeart/2008/layout/HalfCircleOrganizationChart"/>
    <dgm:cxn modelId="{EA7439C8-24E2-42AB-9BEA-6618392E81F2}" type="presParOf" srcId="{1EE896C3-6E4A-4CDA-A8E0-31549E1FD54C}" destId="{BE17800A-A8C1-4F7B-A46F-9EDBEF1384A3}" srcOrd="1" destOrd="0" presId="urn:microsoft.com/office/officeart/2008/layout/HalfCircleOrganizationChart"/>
    <dgm:cxn modelId="{01ED1079-4D12-4134-87C0-84D274914902}" type="presParOf" srcId="{1EE896C3-6E4A-4CDA-A8E0-31549E1FD54C}" destId="{5A588116-27E9-4F35-8F14-335DBC52C7C2}" srcOrd="2" destOrd="0" presId="urn:microsoft.com/office/officeart/2008/layout/HalfCircleOrganizationChart"/>
    <dgm:cxn modelId="{0703D282-41C0-460A-AD11-BC9799E311EE}" type="presParOf" srcId="{1EE896C3-6E4A-4CDA-A8E0-31549E1FD54C}" destId="{DBD06E1B-1A24-4989-973E-2A7F623AAE71}" srcOrd="3" destOrd="0" presId="urn:microsoft.com/office/officeart/2008/layout/HalfCircleOrganizationChart"/>
    <dgm:cxn modelId="{8EADF84D-243F-4C11-BFFC-44A061268920}" type="presParOf" srcId="{A7268DA4-79EA-4D65-9F2B-6781E191B782}" destId="{A11855BF-599F-43F5-A551-17486FB73AE0}" srcOrd="1" destOrd="0" presId="urn:microsoft.com/office/officeart/2008/layout/HalfCircleOrganizationChart"/>
    <dgm:cxn modelId="{2E9AA6D8-0F79-495A-ADCA-2C6BFCFEAD4C}" type="presParOf" srcId="{A7268DA4-79EA-4D65-9F2B-6781E191B782}" destId="{8DC3082A-5A15-4B7D-BB3C-8182898BEBEC}" srcOrd="2" destOrd="0" presId="urn:microsoft.com/office/officeart/2008/layout/HalfCircleOrganizationChart"/>
    <dgm:cxn modelId="{7005BBC1-CB5B-4918-A587-38F211E6FF43}" type="presParOf" srcId="{F8452A8E-2261-43D4-A10C-D8B32FE60014}" destId="{7C1A0ABB-C18A-4BC3-B2EA-73BE98D67201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F6A50B-2206-4922-B4F7-F829D7A73E86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558A3F2-95A5-4695-8474-463CC4AAA85B}">
      <dgm:prSet phldrT="[Text]" custT="1"/>
      <dgm:spPr/>
      <dgm:t>
        <a:bodyPr/>
        <a:lstStyle/>
        <a:p>
          <a:r>
            <a:rPr lang="de-DE" sz="1800" dirty="0" err="1"/>
            <a:t>Organization</a:t>
          </a:r>
          <a:r>
            <a:rPr lang="de-DE" sz="1800" dirty="0"/>
            <a:t> </a:t>
          </a:r>
        </a:p>
      </dgm:t>
    </dgm:pt>
    <dgm:pt modelId="{1AA8DD68-1CF1-41B6-9231-67E9186ADB7F}" type="parTrans" cxnId="{83A1C816-48C9-41FC-A71B-D725F63C0C12}">
      <dgm:prSet/>
      <dgm:spPr/>
      <dgm:t>
        <a:bodyPr/>
        <a:lstStyle/>
        <a:p>
          <a:endParaRPr lang="de-DE" sz="1800"/>
        </a:p>
      </dgm:t>
    </dgm:pt>
    <dgm:pt modelId="{7F58249F-CBFB-4DBF-9310-AE329B212DB0}" type="sibTrans" cxnId="{83A1C816-48C9-41FC-A71B-D725F63C0C12}">
      <dgm:prSet/>
      <dgm:spPr/>
      <dgm:t>
        <a:bodyPr/>
        <a:lstStyle/>
        <a:p>
          <a:endParaRPr lang="de-DE" sz="1800"/>
        </a:p>
      </dgm:t>
    </dgm:pt>
    <dgm:pt modelId="{3B6043A6-A322-4779-88A9-D04622670A6A}">
      <dgm:prSet phldrT="[Text]" custT="1"/>
      <dgm:spPr/>
      <dgm:t>
        <a:bodyPr/>
        <a:lstStyle/>
        <a:p>
          <a:r>
            <a:rPr lang="de-DE" sz="1800" dirty="0"/>
            <a:t>People </a:t>
          </a:r>
          <a:r>
            <a:rPr lang="de-DE" sz="1800" dirty="0" err="1"/>
            <a:t>resourcing</a:t>
          </a:r>
          <a:r>
            <a:rPr lang="de-DE" sz="1800" dirty="0"/>
            <a:t>, </a:t>
          </a:r>
        </a:p>
      </dgm:t>
    </dgm:pt>
    <dgm:pt modelId="{1A508F0B-4ADA-410A-9DA4-9D83E6E4E8C4}" type="parTrans" cxnId="{FA54055D-95E9-4D5F-9CB1-0F1FCE2571B5}">
      <dgm:prSet/>
      <dgm:spPr/>
      <dgm:t>
        <a:bodyPr/>
        <a:lstStyle/>
        <a:p>
          <a:endParaRPr lang="de-DE" sz="1800"/>
        </a:p>
      </dgm:t>
    </dgm:pt>
    <dgm:pt modelId="{3CBC1C18-E719-4BF8-A4BD-629F9EA52AAC}" type="sibTrans" cxnId="{FA54055D-95E9-4D5F-9CB1-0F1FCE2571B5}">
      <dgm:prSet/>
      <dgm:spPr/>
      <dgm:t>
        <a:bodyPr/>
        <a:lstStyle/>
        <a:p>
          <a:endParaRPr lang="de-DE" sz="1800"/>
        </a:p>
      </dgm:t>
    </dgm:pt>
    <dgm:pt modelId="{419271E9-E61C-41FA-99E1-0F08B3CDD552}">
      <dgm:prSet phldrT="[Text]" custT="1"/>
      <dgm:spPr/>
      <dgm:t>
        <a:bodyPr/>
        <a:lstStyle/>
        <a:p>
          <a:r>
            <a:rPr lang="de-DE" sz="1800" dirty="0"/>
            <a:t>HR philosophies, </a:t>
          </a:r>
          <a:r>
            <a:rPr lang="de-DE" sz="1800" dirty="0" err="1"/>
            <a:t>politics</a:t>
          </a:r>
          <a:r>
            <a:rPr lang="de-DE" sz="1800" dirty="0"/>
            <a:t>, </a:t>
          </a:r>
          <a:r>
            <a:rPr lang="de-DE" sz="1800" dirty="0" err="1"/>
            <a:t>practices</a:t>
          </a:r>
          <a:r>
            <a:rPr lang="de-DE" sz="1800" dirty="0"/>
            <a:t> </a:t>
          </a:r>
        </a:p>
      </dgm:t>
    </dgm:pt>
    <dgm:pt modelId="{C56F454A-65B1-46DD-B6F9-B4FD2450D055}" type="parTrans" cxnId="{3162DE11-8AB7-49E2-BF61-5B4A5B40B950}">
      <dgm:prSet/>
      <dgm:spPr/>
      <dgm:t>
        <a:bodyPr/>
        <a:lstStyle/>
        <a:p>
          <a:endParaRPr lang="de-DE" sz="1800"/>
        </a:p>
      </dgm:t>
    </dgm:pt>
    <dgm:pt modelId="{F13FC077-FC23-4292-9790-4F0A1A819A70}" type="sibTrans" cxnId="{3162DE11-8AB7-49E2-BF61-5B4A5B40B950}">
      <dgm:prSet/>
      <dgm:spPr/>
      <dgm:t>
        <a:bodyPr/>
        <a:lstStyle/>
        <a:p>
          <a:endParaRPr lang="de-DE" sz="1800"/>
        </a:p>
      </dgm:t>
    </dgm:pt>
    <dgm:pt modelId="{F7887A28-73C6-4735-8F4C-0B67AAFD53BF}">
      <dgm:prSet phldrT="[Text]" custT="1"/>
      <dgm:spPr/>
      <dgm:t>
        <a:bodyPr/>
        <a:lstStyle/>
        <a:p>
          <a:r>
            <a:rPr lang="de-DE" sz="1800" dirty="0" err="1"/>
            <a:t>Reward</a:t>
          </a:r>
          <a:r>
            <a:rPr lang="de-DE" sz="1800" dirty="0"/>
            <a:t> </a:t>
          </a:r>
          <a:r>
            <a:rPr lang="de-DE" sz="1800" dirty="0" err="1"/>
            <a:t>management</a:t>
          </a:r>
          <a:endParaRPr lang="de-DE" sz="1800" dirty="0"/>
        </a:p>
      </dgm:t>
    </dgm:pt>
    <dgm:pt modelId="{4FAE1955-8810-4CE7-87E9-453D4EA1AEAF}" type="parTrans" cxnId="{9ABA5AAC-26BA-457D-925E-46281485E5EA}">
      <dgm:prSet/>
      <dgm:spPr/>
      <dgm:t>
        <a:bodyPr/>
        <a:lstStyle/>
        <a:p>
          <a:endParaRPr lang="de-DE" sz="1800"/>
        </a:p>
      </dgm:t>
    </dgm:pt>
    <dgm:pt modelId="{4D569C60-6316-4C7A-8D98-93157DF285B3}" type="sibTrans" cxnId="{9ABA5AAC-26BA-457D-925E-46281485E5EA}">
      <dgm:prSet/>
      <dgm:spPr/>
      <dgm:t>
        <a:bodyPr/>
        <a:lstStyle/>
        <a:p>
          <a:endParaRPr lang="de-DE" sz="1800"/>
        </a:p>
      </dgm:t>
    </dgm:pt>
    <dgm:pt modelId="{C0A85642-A98A-485C-9103-8A8E094D23BE}">
      <dgm:prSet phldrT="[Text]" custT="1"/>
      <dgm:spPr/>
      <dgm:t>
        <a:bodyPr/>
        <a:lstStyle/>
        <a:p>
          <a:r>
            <a:rPr lang="de-DE" sz="1800" dirty="0" err="1"/>
            <a:t>Employee</a:t>
          </a:r>
          <a:r>
            <a:rPr lang="de-DE" sz="1800" dirty="0"/>
            <a:t> </a:t>
          </a:r>
          <a:r>
            <a:rPr lang="de-DE" sz="1800" dirty="0" err="1"/>
            <a:t>relation</a:t>
          </a:r>
          <a:endParaRPr lang="de-DE" sz="1800" dirty="0"/>
        </a:p>
      </dgm:t>
    </dgm:pt>
    <dgm:pt modelId="{C1BEA459-65EA-42D6-800D-0298DBBE5597}" type="parTrans" cxnId="{B3B86CC0-BE13-4929-8C02-098FB790EF94}">
      <dgm:prSet/>
      <dgm:spPr/>
      <dgm:t>
        <a:bodyPr/>
        <a:lstStyle/>
        <a:p>
          <a:endParaRPr lang="de-DE" sz="1800"/>
        </a:p>
      </dgm:t>
    </dgm:pt>
    <dgm:pt modelId="{21198E67-36A4-43AD-9F38-3DBD9B95EE33}" type="sibTrans" cxnId="{B3B86CC0-BE13-4929-8C02-098FB790EF94}">
      <dgm:prSet/>
      <dgm:spPr/>
      <dgm:t>
        <a:bodyPr/>
        <a:lstStyle/>
        <a:p>
          <a:endParaRPr lang="de-DE" sz="1800"/>
        </a:p>
      </dgm:t>
    </dgm:pt>
    <dgm:pt modelId="{2A6A6855-02B7-4FEF-9213-E859AB0802F6}">
      <dgm:prSet phldrT="[Text]" custT="1"/>
      <dgm:spPr/>
      <dgm:t>
        <a:bodyPr/>
        <a:lstStyle/>
        <a:p>
          <a:r>
            <a:rPr lang="de-DE" sz="1800"/>
            <a:t>Learning </a:t>
          </a:r>
          <a:r>
            <a:rPr lang="de-DE" sz="1800" dirty="0" err="1"/>
            <a:t>and</a:t>
          </a:r>
          <a:r>
            <a:rPr lang="de-DE" sz="1800" dirty="0"/>
            <a:t> </a:t>
          </a:r>
          <a:r>
            <a:rPr lang="de-DE" sz="1800" dirty="0" err="1"/>
            <a:t>development</a:t>
          </a:r>
          <a:endParaRPr lang="de-DE" sz="1800" dirty="0"/>
        </a:p>
      </dgm:t>
    </dgm:pt>
    <dgm:pt modelId="{96FEC77F-C37C-436A-9C4D-C6C99D8AF49B}" type="parTrans" cxnId="{A03E740C-28E8-438B-A8E8-3733D7A938F8}">
      <dgm:prSet/>
      <dgm:spPr/>
      <dgm:t>
        <a:bodyPr/>
        <a:lstStyle/>
        <a:p>
          <a:endParaRPr lang="de-DE" sz="1800"/>
        </a:p>
      </dgm:t>
    </dgm:pt>
    <dgm:pt modelId="{F6BD1A20-3178-45F4-BBDC-BAB679C939D5}" type="sibTrans" cxnId="{A03E740C-28E8-438B-A8E8-3733D7A938F8}">
      <dgm:prSet/>
      <dgm:spPr/>
      <dgm:t>
        <a:bodyPr/>
        <a:lstStyle/>
        <a:p>
          <a:endParaRPr lang="de-DE" sz="1800"/>
        </a:p>
      </dgm:t>
    </dgm:pt>
    <dgm:pt modelId="{2FE888A2-14EF-4DDB-98E6-F7BDC827631E}">
      <dgm:prSet phldrT="[Text]" custT="1"/>
      <dgm:spPr/>
      <dgm:t>
        <a:bodyPr/>
        <a:lstStyle/>
        <a:p>
          <a:r>
            <a:rPr lang="de-DE" sz="1800" dirty="0" err="1"/>
            <a:t>Workforce</a:t>
          </a:r>
          <a:r>
            <a:rPr lang="de-DE" sz="1800" dirty="0"/>
            <a:t> </a:t>
          </a:r>
          <a:r>
            <a:rPr lang="de-DE" sz="1800" dirty="0" err="1"/>
            <a:t>planning</a:t>
          </a:r>
          <a:endParaRPr lang="de-DE" sz="1800" dirty="0"/>
        </a:p>
      </dgm:t>
    </dgm:pt>
    <dgm:pt modelId="{5E24A2BF-EF29-4FD2-95AD-622BF1A179D0}" type="parTrans" cxnId="{3839094A-CD51-4CAF-9922-EF9C414F7B16}">
      <dgm:prSet/>
      <dgm:spPr/>
      <dgm:t>
        <a:bodyPr/>
        <a:lstStyle/>
        <a:p>
          <a:endParaRPr lang="de-DE" sz="1800"/>
        </a:p>
      </dgm:t>
    </dgm:pt>
    <dgm:pt modelId="{212A6B22-6ED0-4BC3-8EC1-3D9A3D6DB74B}" type="sibTrans" cxnId="{3839094A-CD51-4CAF-9922-EF9C414F7B16}">
      <dgm:prSet/>
      <dgm:spPr/>
      <dgm:t>
        <a:bodyPr/>
        <a:lstStyle/>
        <a:p>
          <a:endParaRPr lang="de-DE" sz="1800"/>
        </a:p>
      </dgm:t>
    </dgm:pt>
    <dgm:pt modelId="{107D457B-CFCE-4BDF-8015-0F25451719E4}">
      <dgm:prSet phldrT="[Text]" custT="1"/>
      <dgm:spPr/>
      <dgm:t>
        <a:bodyPr/>
        <a:lstStyle/>
        <a:p>
          <a:r>
            <a:rPr lang="de-DE" sz="1800" dirty="0"/>
            <a:t>recruitment </a:t>
          </a:r>
          <a:r>
            <a:rPr lang="de-DE" sz="1800" dirty="0" err="1"/>
            <a:t>and</a:t>
          </a:r>
          <a:r>
            <a:rPr lang="de-DE" sz="1800" dirty="0"/>
            <a:t> </a:t>
          </a:r>
          <a:r>
            <a:rPr lang="de-DE" sz="1800" dirty="0" err="1"/>
            <a:t>selection</a:t>
          </a:r>
          <a:endParaRPr lang="de-DE" sz="1800" dirty="0"/>
        </a:p>
      </dgm:t>
    </dgm:pt>
    <dgm:pt modelId="{915634A6-1CA5-41A6-9BCD-1F7CD6FDDBD8}" type="parTrans" cxnId="{E0B0A3BE-18E6-403E-A37C-AD1C2E7CFB41}">
      <dgm:prSet/>
      <dgm:spPr/>
      <dgm:t>
        <a:bodyPr/>
        <a:lstStyle/>
        <a:p>
          <a:endParaRPr lang="de-DE" sz="1800"/>
        </a:p>
      </dgm:t>
    </dgm:pt>
    <dgm:pt modelId="{C8C2A561-3F3E-4815-96B9-93316D1735D2}" type="sibTrans" cxnId="{E0B0A3BE-18E6-403E-A37C-AD1C2E7CFB41}">
      <dgm:prSet/>
      <dgm:spPr/>
      <dgm:t>
        <a:bodyPr/>
        <a:lstStyle/>
        <a:p>
          <a:endParaRPr lang="de-DE" sz="1800"/>
        </a:p>
      </dgm:t>
    </dgm:pt>
    <dgm:pt modelId="{8F60DFB7-D1DA-4102-8450-3A6BC841F9DE}">
      <dgm:prSet phldrT="[Text]" custT="1"/>
      <dgm:spPr/>
      <dgm:t>
        <a:bodyPr/>
        <a:lstStyle/>
        <a:p>
          <a:r>
            <a:rPr lang="de-DE" sz="1800" dirty="0"/>
            <a:t>Talent </a:t>
          </a:r>
          <a:r>
            <a:rPr lang="de-DE" sz="1800" dirty="0" err="1"/>
            <a:t>management</a:t>
          </a:r>
          <a:endParaRPr lang="de-DE" sz="1800" dirty="0"/>
        </a:p>
      </dgm:t>
    </dgm:pt>
    <dgm:pt modelId="{8DD71A41-C2DA-409F-A52F-AB8BC7F15895}" type="parTrans" cxnId="{EA443D0A-AF86-4E94-8928-E528C6C1DFA0}">
      <dgm:prSet/>
      <dgm:spPr/>
      <dgm:t>
        <a:bodyPr/>
        <a:lstStyle/>
        <a:p>
          <a:endParaRPr lang="de-DE" sz="1800"/>
        </a:p>
      </dgm:t>
    </dgm:pt>
    <dgm:pt modelId="{EC79E0B0-611B-4C31-9FBE-4E791F275BF5}" type="sibTrans" cxnId="{EA443D0A-AF86-4E94-8928-E528C6C1DFA0}">
      <dgm:prSet/>
      <dgm:spPr/>
      <dgm:t>
        <a:bodyPr/>
        <a:lstStyle/>
        <a:p>
          <a:endParaRPr lang="de-DE" sz="1800"/>
        </a:p>
      </dgm:t>
    </dgm:pt>
    <dgm:pt modelId="{90D52DD2-0D0C-4414-85EC-F7EB62E9882C}" type="pres">
      <dgm:prSet presAssocID="{7FF6A50B-2206-4922-B4F7-F829D7A73E86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B8D9B4DB-19D0-49F4-ABE4-6D7D3223B8EE}" type="pres">
      <dgm:prSet presAssocID="{419271E9-E61C-41FA-99E1-0F08B3CDD552}" presName="hierRoot1" presStyleCnt="0">
        <dgm:presLayoutVars>
          <dgm:hierBranch val="init"/>
        </dgm:presLayoutVars>
      </dgm:prSet>
      <dgm:spPr/>
    </dgm:pt>
    <dgm:pt modelId="{AAA5D378-12AE-483C-BE53-76A2113C55DC}" type="pres">
      <dgm:prSet presAssocID="{419271E9-E61C-41FA-99E1-0F08B3CDD552}" presName="rootComposite1" presStyleCnt="0"/>
      <dgm:spPr/>
    </dgm:pt>
    <dgm:pt modelId="{B0437A2D-BB5D-4D83-8416-A5A7A2376C99}" type="pres">
      <dgm:prSet presAssocID="{419271E9-E61C-41FA-99E1-0F08B3CDD552}" presName="rootText1" presStyleLbl="alignAcc1" presStyleIdx="0" presStyleCnt="0" custScaleX="167582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6AFCC36-F0D5-4973-BB8F-BADDAC53E85D}" type="pres">
      <dgm:prSet presAssocID="{419271E9-E61C-41FA-99E1-0F08B3CDD552}" presName="topArc1" presStyleLbl="parChTrans1D1" presStyleIdx="0" presStyleCnt="18"/>
      <dgm:spPr/>
    </dgm:pt>
    <dgm:pt modelId="{11B132B0-2E23-4E65-8BE7-D37B82B5669E}" type="pres">
      <dgm:prSet presAssocID="{419271E9-E61C-41FA-99E1-0F08B3CDD552}" presName="bottomArc1" presStyleLbl="parChTrans1D1" presStyleIdx="1" presStyleCnt="18"/>
      <dgm:spPr/>
    </dgm:pt>
    <dgm:pt modelId="{3AB09376-8D4E-416D-91AF-31786A121D43}" type="pres">
      <dgm:prSet presAssocID="{419271E9-E61C-41FA-99E1-0F08B3CDD552}" presName="topConnNode1" presStyleLbl="node1" presStyleIdx="0" presStyleCnt="0"/>
      <dgm:spPr/>
      <dgm:t>
        <a:bodyPr/>
        <a:lstStyle/>
        <a:p>
          <a:endParaRPr lang="de-DE"/>
        </a:p>
      </dgm:t>
    </dgm:pt>
    <dgm:pt modelId="{C4339244-B2EE-4D72-975D-4BDC035EC0CB}" type="pres">
      <dgm:prSet presAssocID="{419271E9-E61C-41FA-99E1-0F08B3CDD552}" presName="hierChild2" presStyleCnt="0"/>
      <dgm:spPr/>
    </dgm:pt>
    <dgm:pt modelId="{88182E38-3453-4C2F-86D9-B3B109737BF8}" type="pres">
      <dgm:prSet presAssocID="{1AA8DD68-1CF1-41B6-9231-67E9186ADB7F}" presName="Name28" presStyleLbl="parChTrans1D2" presStyleIdx="0" presStyleCnt="5"/>
      <dgm:spPr/>
      <dgm:t>
        <a:bodyPr/>
        <a:lstStyle/>
        <a:p>
          <a:endParaRPr lang="de-DE"/>
        </a:p>
      </dgm:t>
    </dgm:pt>
    <dgm:pt modelId="{95DBB79D-7725-4754-B69D-6B8DC31BB9E2}" type="pres">
      <dgm:prSet presAssocID="{1558A3F2-95A5-4695-8474-463CC4AAA85B}" presName="hierRoot2" presStyleCnt="0">
        <dgm:presLayoutVars>
          <dgm:hierBranch val="init"/>
        </dgm:presLayoutVars>
      </dgm:prSet>
      <dgm:spPr/>
    </dgm:pt>
    <dgm:pt modelId="{A6451E3B-ECD7-41E6-9FE3-715912BC6332}" type="pres">
      <dgm:prSet presAssocID="{1558A3F2-95A5-4695-8474-463CC4AAA85B}" presName="rootComposite2" presStyleCnt="0"/>
      <dgm:spPr/>
    </dgm:pt>
    <dgm:pt modelId="{5D7244AD-1AEF-4911-B176-FFA032E35791}" type="pres">
      <dgm:prSet presAssocID="{1558A3F2-95A5-4695-8474-463CC4AAA85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4D06E6B-8143-44A8-8083-27049FB3CB7A}" type="pres">
      <dgm:prSet presAssocID="{1558A3F2-95A5-4695-8474-463CC4AAA85B}" presName="topArc2" presStyleLbl="parChTrans1D1" presStyleIdx="2" presStyleCnt="18"/>
      <dgm:spPr/>
    </dgm:pt>
    <dgm:pt modelId="{884AC2D7-516C-4F72-8266-6AE4CC5ECFEA}" type="pres">
      <dgm:prSet presAssocID="{1558A3F2-95A5-4695-8474-463CC4AAA85B}" presName="bottomArc2" presStyleLbl="parChTrans1D1" presStyleIdx="3" presStyleCnt="18"/>
      <dgm:spPr/>
    </dgm:pt>
    <dgm:pt modelId="{DCA73EC2-CF40-45FB-BE75-ECB67092F92F}" type="pres">
      <dgm:prSet presAssocID="{1558A3F2-95A5-4695-8474-463CC4AAA85B}" presName="topConnNode2" presStyleLbl="node2" presStyleIdx="0" presStyleCnt="0"/>
      <dgm:spPr/>
      <dgm:t>
        <a:bodyPr/>
        <a:lstStyle/>
        <a:p>
          <a:endParaRPr lang="de-DE"/>
        </a:p>
      </dgm:t>
    </dgm:pt>
    <dgm:pt modelId="{6152C481-6338-41CD-BA5E-994FB506CE47}" type="pres">
      <dgm:prSet presAssocID="{1558A3F2-95A5-4695-8474-463CC4AAA85B}" presName="hierChild4" presStyleCnt="0"/>
      <dgm:spPr/>
    </dgm:pt>
    <dgm:pt modelId="{689F37ED-8F99-419D-9C78-898C9AE188BF}" type="pres">
      <dgm:prSet presAssocID="{1558A3F2-95A5-4695-8474-463CC4AAA85B}" presName="hierChild5" presStyleCnt="0"/>
      <dgm:spPr/>
    </dgm:pt>
    <dgm:pt modelId="{E2F6AD88-8F52-40FD-A64F-A65F5846D44A}" type="pres">
      <dgm:prSet presAssocID="{1A508F0B-4ADA-410A-9DA4-9D83E6E4E8C4}" presName="Name28" presStyleLbl="parChTrans1D2" presStyleIdx="1" presStyleCnt="5"/>
      <dgm:spPr/>
      <dgm:t>
        <a:bodyPr/>
        <a:lstStyle/>
        <a:p>
          <a:endParaRPr lang="de-DE"/>
        </a:p>
      </dgm:t>
    </dgm:pt>
    <dgm:pt modelId="{41D91F0B-1579-4CE0-89EF-767EB74495B9}" type="pres">
      <dgm:prSet presAssocID="{3B6043A6-A322-4779-88A9-D04622670A6A}" presName="hierRoot2" presStyleCnt="0">
        <dgm:presLayoutVars>
          <dgm:hierBranch val="init"/>
        </dgm:presLayoutVars>
      </dgm:prSet>
      <dgm:spPr/>
    </dgm:pt>
    <dgm:pt modelId="{B1800EF4-67A8-406A-A382-89C6A5E89240}" type="pres">
      <dgm:prSet presAssocID="{3B6043A6-A322-4779-88A9-D04622670A6A}" presName="rootComposite2" presStyleCnt="0"/>
      <dgm:spPr/>
    </dgm:pt>
    <dgm:pt modelId="{5220DD25-D28B-4D19-AC74-54FA4845A140}" type="pres">
      <dgm:prSet presAssocID="{3B6043A6-A322-4779-88A9-D04622670A6A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9E0A522B-850F-4FD9-A9E0-B669CC30C6A0}" type="pres">
      <dgm:prSet presAssocID="{3B6043A6-A322-4779-88A9-D04622670A6A}" presName="topArc2" presStyleLbl="parChTrans1D1" presStyleIdx="4" presStyleCnt="18"/>
      <dgm:spPr/>
    </dgm:pt>
    <dgm:pt modelId="{9FA393B0-9CB9-4486-9971-3380F4830CA8}" type="pres">
      <dgm:prSet presAssocID="{3B6043A6-A322-4779-88A9-D04622670A6A}" presName="bottomArc2" presStyleLbl="parChTrans1D1" presStyleIdx="5" presStyleCnt="18"/>
      <dgm:spPr/>
    </dgm:pt>
    <dgm:pt modelId="{EC6DD2F0-1B48-4EAB-AE31-7F5761D40EC4}" type="pres">
      <dgm:prSet presAssocID="{3B6043A6-A322-4779-88A9-D04622670A6A}" presName="topConnNode2" presStyleLbl="node2" presStyleIdx="0" presStyleCnt="0"/>
      <dgm:spPr/>
      <dgm:t>
        <a:bodyPr/>
        <a:lstStyle/>
        <a:p>
          <a:endParaRPr lang="de-DE"/>
        </a:p>
      </dgm:t>
    </dgm:pt>
    <dgm:pt modelId="{1DEA965C-1A25-489A-99C7-4FB923C9B151}" type="pres">
      <dgm:prSet presAssocID="{3B6043A6-A322-4779-88A9-D04622670A6A}" presName="hierChild4" presStyleCnt="0"/>
      <dgm:spPr/>
    </dgm:pt>
    <dgm:pt modelId="{F5ED1FA1-1348-4DEC-8FDE-F9C331E72E54}" type="pres">
      <dgm:prSet presAssocID="{5E24A2BF-EF29-4FD2-95AD-622BF1A179D0}" presName="Name28" presStyleLbl="parChTrans1D3" presStyleIdx="0" presStyleCnt="3"/>
      <dgm:spPr/>
      <dgm:t>
        <a:bodyPr/>
        <a:lstStyle/>
        <a:p>
          <a:endParaRPr lang="de-DE"/>
        </a:p>
      </dgm:t>
    </dgm:pt>
    <dgm:pt modelId="{C846FA88-5609-47D3-89E1-B5374078228B}" type="pres">
      <dgm:prSet presAssocID="{2FE888A2-14EF-4DDB-98E6-F7BDC827631E}" presName="hierRoot2" presStyleCnt="0">
        <dgm:presLayoutVars>
          <dgm:hierBranch val="init"/>
        </dgm:presLayoutVars>
      </dgm:prSet>
      <dgm:spPr/>
    </dgm:pt>
    <dgm:pt modelId="{AD4D2E52-5671-4B78-AA52-499772407AD1}" type="pres">
      <dgm:prSet presAssocID="{2FE888A2-14EF-4DDB-98E6-F7BDC827631E}" presName="rootComposite2" presStyleCnt="0"/>
      <dgm:spPr/>
    </dgm:pt>
    <dgm:pt modelId="{0D716377-526C-45F9-8A6F-636E054AC1DF}" type="pres">
      <dgm:prSet presAssocID="{2FE888A2-14EF-4DDB-98E6-F7BDC827631E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FAD67E3-9FAD-4AC9-9024-F75F25C16157}" type="pres">
      <dgm:prSet presAssocID="{2FE888A2-14EF-4DDB-98E6-F7BDC827631E}" presName="topArc2" presStyleLbl="parChTrans1D1" presStyleIdx="6" presStyleCnt="18"/>
      <dgm:spPr/>
    </dgm:pt>
    <dgm:pt modelId="{6B94B2C8-E8AB-49F3-A010-FC167B6432D6}" type="pres">
      <dgm:prSet presAssocID="{2FE888A2-14EF-4DDB-98E6-F7BDC827631E}" presName="bottomArc2" presStyleLbl="parChTrans1D1" presStyleIdx="7" presStyleCnt="18"/>
      <dgm:spPr/>
    </dgm:pt>
    <dgm:pt modelId="{30BC2C74-4DA5-4833-B477-296FE0780A82}" type="pres">
      <dgm:prSet presAssocID="{2FE888A2-14EF-4DDB-98E6-F7BDC827631E}" presName="topConnNode2" presStyleLbl="node3" presStyleIdx="0" presStyleCnt="0"/>
      <dgm:spPr/>
      <dgm:t>
        <a:bodyPr/>
        <a:lstStyle/>
        <a:p>
          <a:endParaRPr lang="de-DE"/>
        </a:p>
      </dgm:t>
    </dgm:pt>
    <dgm:pt modelId="{A5845027-5AFF-4A94-9B89-22B872101AF5}" type="pres">
      <dgm:prSet presAssocID="{2FE888A2-14EF-4DDB-98E6-F7BDC827631E}" presName="hierChild4" presStyleCnt="0"/>
      <dgm:spPr/>
    </dgm:pt>
    <dgm:pt modelId="{A58A2FDD-4275-48AE-9E16-CC891F5E294F}" type="pres">
      <dgm:prSet presAssocID="{2FE888A2-14EF-4DDB-98E6-F7BDC827631E}" presName="hierChild5" presStyleCnt="0"/>
      <dgm:spPr/>
    </dgm:pt>
    <dgm:pt modelId="{D736B4A9-7512-445C-94BC-D1AC167987CB}" type="pres">
      <dgm:prSet presAssocID="{915634A6-1CA5-41A6-9BCD-1F7CD6FDDBD8}" presName="Name28" presStyleLbl="parChTrans1D3" presStyleIdx="1" presStyleCnt="3"/>
      <dgm:spPr/>
      <dgm:t>
        <a:bodyPr/>
        <a:lstStyle/>
        <a:p>
          <a:endParaRPr lang="de-DE"/>
        </a:p>
      </dgm:t>
    </dgm:pt>
    <dgm:pt modelId="{1F7DD168-F117-4621-807A-F366633FAE30}" type="pres">
      <dgm:prSet presAssocID="{107D457B-CFCE-4BDF-8015-0F25451719E4}" presName="hierRoot2" presStyleCnt="0">
        <dgm:presLayoutVars>
          <dgm:hierBranch val="init"/>
        </dgm:presLayoutVars>
      </dgm:prSet>
      <dgm:spPr/>
    </dgm:pt>
    <dgm:pt modelId="{9D3A70DD-0CD8-4024-8AF0-984CA8A8EA38}" type="pres">
      <dgm:prSet presAssocID="{107D457B-CFCE-4BDF-8015-0F25451719E4}" presName="rootComposite2" presStyleCnt="0"/>
      <dgm:spPr/>
    </dgm:pt>
    <dgm:pt modelId="{108292B1-2783-41CC-9306-815DD68283A2}" type="pres">
      <dgm:prSet presAssocID="{107D457B-CFCE-4BDF-8015-0F25451719E4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F98E405-AAA8-471E-8ADB-E9DA94D7F7BC}" type="pres">
      <dgm:prSet presAssocID="{107D457B-CFCE-4BDF-8015-0F25451719E4}" presName="topArc2" presStyleLbl="parChTrans1D1" presStyleIdx="8" presStyleCnt="18"/>
      <dgm:spPr/>
    </dgm:pt>
    <dgm:pt modelId="{3F0028C6-02E2-4C02-B74A-AEDFC14BB5A9}" type="pres">
      <dgm:prSet presAssocID="{107D457B-CFCE-4BDF-8015-0F25451719E4}" presName="bottomArc2" presStyleLbl="parChTrans1D1" presStyleIdx="9" presStyleCnt="18"/>
      <dgm:spPr/>
    </dgm:pt>
    <dgm:pt modelId="{524E6EB4-2251-4576-B4E3-969AEBDD833E}" type="pres">
      <dgm:prSet presAssocID="{107D457B-CFCE-4BDF-8015-0F25451719E4}" presName="topConnNode2" presStyleLbl="node3" presStyleIdx="0" presStyleCnt="0"/>
      <dgm:spPr/>
      <dgm:t>
        <a:bodyPr/>
        <a:lstStyle/>
        <a:p>
          <a:endParaRPr lang="de-DE"/>
        </a:p>
      </dgm:t>
    </dgm:pt>
    <dgm:pt modelId="{5C6C0D71-B206-419C-8402-C5F6EE39D659}" type="pres">
      <dgm:prSet presAssocID="{107D457B-CFCE-4BDF-8015-0F25451719E4}" presName="hierChild4" presStyleCnt="0"/>
      <dgm:spPr/>
    </dgm:pt>
    <dgm:pt modelId="{764AE892-7E0F-4492-B8E1-4D227954F19D}" type="pres">
      <dgm:prSet presAssocID="{107D457B-CFCE-4BDF-8015-0F25451719E4}" presName="hierChild5" presStyleCnt="0"/>
      <dgm:spPr/>
    </dgm:pt>
    <dgm:pt modelId="{C7CFD33B-9777-40AB-94A3-0D0755B890E5}" type="pres">
      <dgm:prSet presAssocID="{8DD71A41-C2DA-409F-A52F-AB8BC7F15895}" presName="Name28" presStyleLbl="parChTrans1D3" presStyleIdx="2" presStyleCnt="3"/>
      <dgm:spPr/>
      <dgm:t>
        <a:bodyPr/>
        <a:lstStyle/>
        <a:p>
          <a:endParaRPr lang="de-DE"/>
        </a:p>
      </dgm:t>
    </dgm:pt>
    <dgm:pt modelId="{80C0C954-7BFB-446A-B9D0-C65A597EA3F6}" type="pres">
      <dgm:prSet presAssocID="{8F60DFB7-D1DA-4102-8450-3A6BC841F9DE}" presName="hierRoot2" presStyleCnt="0">
        <dgm:presLayoutVars>
          <dgm:hierBranch val="init"/>
        </dgm:presLayoutVars>
      </dgm:prSet>
      <dgm:spPr/>
    </dgm:pt>
    <dgm:pt modelId="{FFE797D0-9DDE-4689-8327-A78828F06C33}" type="pres">
      <dgm:prSet presAssocID="{8F60DFB7-D1DA-4102-8450-3A6BC841F9DE}" presName="rootComposite2" presStyleCnt="0"/>
      <dgm:spPr/>
    </dgm:pt>
    <dgm:pt modelId="{F0E5BA3B-D373-4F4D-8211-8A4A23E184FF}" type="pres">
      <dgm:prSet presAssocID="{8F60DFB7-D1DA-4102-8450-3A6BC841F9DE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44A2418-5535-47EE-8FB0-4E656D924BE7}" type="pres">
      <dgm:prSet presAssocID="{8F60DFB7-D1DA-4102-8450-3A6BC841F9DE}" presName="topArc2" presStyleLbl="parChTrans1D1" presStyleIdx="10" presStyleCnt="18"/>
      <dgm:spPr/>
    </dgm:pt>
    <dgm:pt modelId="{0003C5FD-6972-4650-BD10-87C191610FCB}" type="pres">
      <dgm:prSet presAssocID="{8F60DFB7-D1DA-4102-8450-3A6BC841F9DE}" presName="bottomArc2" presStyleLbl="parChTrans1D1" presStyleIdx="11" presStyleCnt="18"/>
      <dgm:spPr/>
    </dgm:pt>
    <dgm:pt modelId="{E9B0CC06-53ED-44B3-835F-D5A6E76BEF53}" type="pres">
      <dgm:prSet presAssocID="{8F60DFB7-D1DA-4102-8450-3A6BC841F9DE}" presName="topConnNode2" presStyleLbl="node3" presStyleIdx="0" presStyleCnt="0"/>
      <dgm:spPr/>
      <dgm:t>
        <a:bodyPr/>
        <a:lstStyle/>
        <a:p>
          <a:endParaRPr lang="de-DE"/>
        </a:p>
      </dgm:t>
    </dgm:pt>
    <dgm:pt modelId="{CE6C24CC-345E-41C7-8434-9216426998BA}" type="pres">
      <dgm:prSet presAssocID="{8F60DFB7-D1DA-4102-8450-3A6BC841F9DE}" presName="hierChild4" presStyleCnt="0"/>
      <dgm:spPr/>
    </dgm:pt>
    <dgm:pt modelId="{2602BDF7-79F0-447C-BF06-074ABA732772}" type="pres">
      <dgm:prSet presAssocID="{8F60DFB7-D1DA-4102-8450-3A6BC841F9DE}" presName="hierChild5" presStyleCnt="0"/>
      <dgm:spPr/>
    </dgm:pt>
    <dgm:pt modelId="{298067F1-6316-4FDA-8765-C81D36CB818C}" type="pres">
      <dgm:prSet presAssocID="{3B6043A6-A322-4779-88A9-D04622670A6A}" presName="hierChild5" presStyleCnt="0"/>
      <dgm:spPr/>
    </dgm:pt>
    <dgm:pt modelId="{6484C9DF-43AB-4686-A873-2A2A7D8D9944}" type="pres">
      <dgm:prSet presAssocID="{96FEC77F-C37C-436A-9C4D-C6C99D8AF49B}" presName="Name28" presStyleLbl="parChTrans1D2" presStyleIdx="2" presStyleCnt="5"/>
      <dgm:spPr/>
      <dgm:t>
        <a:bodyPr/>
        <a:lstStyle/>
        <a:p>
          <a:endParaRPr lang="de-DE"/>
        </a:p>
      </dgm:t>
    </dgm:pt>
    <dgm:pt modelId="{EF1BD56A-DC46-4ECC-B4AE-6C06CDF992AB}" type="pres">
      <dgm:prSet presAssocID="{2A6A6855-02B7-4FEF-9213-E859AB0802F6}" presName="hierRoot2" presStyleCnt="0">
        <dgm:presLayoutVars>
          <dgm:hierBranch val="init"/>
        </dgm:presLayoutVars>
      </dgm:prSet>
      <dgm:spPr/>
    </dgm:pt>
    <dgm:pt modelId="{88B1EA51-F7C7-485D-8F24-F3A5335DEA30}" type="pres">
      <dgm:prSet presAssocID="{2A6A6855-02B7-4FEF-9213-E859AB0802F6}" presName="rootComposite2" presStyleCnt="0"/>
      <dgm:spPr/>
    </dgm:pt>
    <dgm:pt modelId="{76411CB0-0CB0-4E3D-9B98-6A442CC3E997}" type="pres">
      <dgm:prSet presAssocID="{2A6A6855-02B7-4FEF-9213-E859AB0802F6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1C03396F-AF52-4A79-87CA-5B02C577F919}" type="pres">
      <dgm:prSet presAssocID="{2A6A6855-02B7-4FEF-9213-E859AB0802F6}" presName="topArc2" presStyleLbl="parChTrans1D1" presStyleIdx="12" presStyleCnt="18"/>
      <dgm:spPr/>
    </dgm:pt>
    <dgm:pt modelId="{0C67813F-3639-4961-B9C3-CFAE805845CC}" type="pres">
      <dgm:prSet presAssocID="{2A6A6855-02B7-4FEF-9213-E859AB0802F6}" presName="bottomArc2" presStyleLbl="parChTrans1D1" presStyleIdx="13" presStyleCnt="18"/>
      <dgm:spPr/>
    </dgm:pt>
    <dgm:pt modelId="{A49FD487-A183-470B-A6F5-2FF3DAFF56A4}" type="pres">
      <dgm:prSet presAssocID="{2A6A6855-02B7-4FEF-9213-E859AB0802F6}" presName="topConnNode2" presStyleLbl="node2" presStyleIdx="0" presStyleCnt="0"/>
      <dgm:spPr/>
      <dgm:t>
        <a:bodyPr/>
        <a:lstStyle/>
        <a:p>
          <a:endParaRPr lang="de-DE"/>
        </a:p>
      </dgm:t>
    </dgm:pt>
    <dgm:pt modelId="{2F9299BF-D3F4-4112-955D-656D7BB0545B}" type="pres">
      <dgm:prSet presAssocID="{2A6A6855-02B7-4FEF-9213-E859AB0802F6}" presName="hierChild4" presStyleCnt="0"/>
      <dgm:spPr/>
    </dgm:pt>
    <dgm:pt modelId="{FF9AFCFB-BC5A-47D6-AA2B-ACA43B8D2E22}" type="pres">
      <dgm:prSet presAssocID="{2A6A6855-02B7-4FEF-9213-E859AB0802F6}" presName="hierChild5" presStyleCnt="0"/>
      <dgm:spPr/>
    </dgm:pt>
    <dgm:pt modelId="{0DB2145A-5ABB-4DD9-8034-725D249923BC}" type="pres">
      <dgm:prSet presAssocID="{4FAE1955-8810-4CE7-87E9-453D4EA1AEAF}" presName="Name28" presStyleLbl="parChTrans1D2" presStyleIdx="3" presStyleCnt="5"/>
      <dgm:spPr/>
      <dgm:t>
        <a:bodyPr/>
        <a:lstStyle/>
        <a:p>
          <a:endParaRPr lang="de-DE"/>
        </a:p>
      </dgm:t>
    </dgm:pt>
    <dgm:pt modelId="{38F4CF5C-2351-48F1-893E-477A2A704FEF}" type="pres">
      <dgm:prSet presAssocID="{F7887A28-73C6-4735-8F4C-0B67AAFD53BF}" presName="hierRoot2" presStyleCnt="0">
        <dgm:presLayoutVars>
          <dgm:hierBranch val="init"/>
        </dgm:presLayoutVars>
      </dgm:prSet>
      <dgm:spPr/>
    </dgm:pt>
    <dgm:pt modelId="{5F45F1F6-2716-47B8-8220-0BC992CBDCC7}" type="pres">
      <dgm:prSet presAssocID="{F7887A28-73C6-4735-8F4C-0B67AAFD53BF}" presName="rootComposite2" presStyleCnt="0"/>
      <dgm:spPr/>
    </dgm:pt>
    <dgm:pt modelId="{9E16F49A-E341-49A3-AFC2-2EB2AEC05FB9}" type="pres">
      <dgm:prSet presAssocID="{F7887A28-73C6-4735-8F4C-0B67AAFD53BF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96A7ACB-0BA0-499D-8A18-0813184C925B}" type="pres">
      <dgm:prSet presAssocID="{F7887A28-73C6-4735-8F4C-0B67AAFD53BF}" presName="topArc2" presStyleLbl="parChTrans1D1" presStyleIdx="14" presStyleCnt="18"/>
      <dgm:spPr/>
    </dgm:pt>
    <dgm:pt modelId="{80177810-5149-4329-A382-A16B9638F790}" type="pres">
      <dgm:prSet presAssocID="{F7887A28-73C6-4735-8F4C-0B67AAFD53BF}" presName="bottomArc2" presStyleLbl="parChTrans1D1" presStyleIdx="15" presStyleCnt="18"/>
      <dgm:spPr/>
    </dgm:pt>
    <dgm:pt modelId="{72BC9F45-3961-489D-AEBA-6094B485F9D0}" type="pres">
      <dgm:prSet presAssocID="{F7887A28-73C6-4735-8F4C-0B67AAFD53BF}" presName="topConnNode2" presStyleLbl="node2" presStyleIdx="0" presStyleCnt="0"/>
      <dgm:spPr/>
      <dgm:t>
        <a:bodyPr/>
        <a:lstStyle/>
        <a:p>
          <a:endParaRPr lang="de-DE"/>
        </a:p>
      </dgm:t>
    </dgm:pt>
    <dgm:pt modelId="{837D4507-C664-4080-A6B0-C49B95660F35}" type="pres">
      <dgm:prSet presAssocID="{F7887A28-73C6-4735-8F4C-0B67AAFD53BF}" presName="hierChild4" presStyleCnt="0"/>
      <dgm:spPr/>
    </dgm:pt>
    <dgm:pt modelId="{8190E3C0-0F2A-4A50-A5C0-0C9B5BF1837D}" type="pres">
      <dgm:prSet presAssocID="{F7887A28-73C6-4735-8F4C-0B67AAFD53BF}" presName="hierChild5" presStyleCnt="0"/>
      <dgm:spPr/>
    </dgm:pt>
    <dgm:pt modelId="{4644DD1C-84B3-46B6-A7DF-C01A530630C1}" type="pres">
      <dgm:prSet presAssocID="{C1BEA459-65EA-42D6-800D-0298DBBE5597}" presName="Name28" presStyleLbl="parChTrans1D2" presStyleIdx="4" presStyleCnt="5"/>
      <dgm:spPr/>
      <dgm:t>
        <a:bodyPr/>
        <a:lstStyle/>
        <a:p>
          <a:endParaRPr lang="de-DE"/>
        </a:p>
      </dgm:t>
    </dgm:pt>
    <dgm:pt modelId="{78AF4BFF-677D-46C5-BA7B-3CD29660A73A}" type="pres">
      <dgm:prSet presAssocID="{C0A85642-A98A-485C-9103-8A8E094D23BE}" presName="hierRoot2" presStyleCnt="0">
        <dgm:presLayoutVars>
          <dgm:hierBranch val="init"/>
        </dgm:presLayoutVars>
      </dgm:prSet>
      <dgm:spPr/>
    </dgm:pt>
    <dgm:pt modelId="{B5C864F1-09CE-4CDC-A232-85592A0B1212}" type="pres">
      <dgm:prSet presAssocID="{C0A85642-A98A-485C-9103-8A8E094D23BE}" presName="rootComposite2" presStyleCnt="0"/>
      <dgm:spPr/>
    </dgm:pt>
    <dgm:pt modelId="{D1C16B43-1521-4FFA-B1E9-0FF14EF2675F}" type="pres">
      <dgm:prSet presAssocID="{C0A85642-A98A-485C-9103-8A8E094D23BE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BE6950A3-B715-40E3-8249-1F365A5E6287}" type="pres">
      <dgm:prSet presAssocID="{C0A85642-A98A-485C-9103-8A8E094D23BE}" presName="topArc2" presStyleLbl="parChTrans1D1" presStyleIdx="16" presStyleCnt="18"/>
      <dgm:spPr/>
    </dgm:pt>
    <dgm:pt modelId="{8FF2706A-BB00-4FEB-8A9B-14597AEFAE9B}" type="pres">
      <dgm:prSet presAssocID="{C0A85642-A98A-485C-9103-8A8E094D23BE}" presName="bottomArc2" presStyleLbl="parChTrans1D1" presStyleIdx="17" presStyleCnt="18"/>
      <dgm:spPr/>
    </dgm:pt>
    <dgm:pt modelId="{8487558E-EBEA-4AFD-A01D-A1DB4A9AD0B4}" type="pres">
      <dgm:prSet presAssocID="{C0A85642-A98A-485C-9103-8A8E094D23BE}" presName="topConnNode2" presStyleLbl="node2" presStyleIdx="0" presStyleCnt="0"/>
      <dgm:spPr/>
      <dgm:t>
        <a:bodyPr/>
        <a:lstStyle/>
        <a:p>
          <a:endParaRPr lang="de-DE"/>
        </a:p>
      </dgm:t>
    </dgm:pt>
    <dgm:pt modelId="{FCAAFBBC-076E-40D9-A15F-084EFB02560B}" type="pres">
      <dgm:prSet presAssocID="{C0A85642-A98A-485C-9103-8A8E094D23BE}" presName="hierChild4" presStyleCnt="0"/>
      <dgm:spPr/>
    </dgm:pt>
    <dgm:pt modelId="{142B99E1-2040-4E2B-AEC5-2E9281682CFF}" type="pres">
      <dgm:prSet presAssocID="{C0A85642-A98A-485C-9103-8A8E094D23BE}" presName="hierChild5" presStyleCnt="0"/>
      <dgm:spPr/>
    </dgm:pt>
    <dgm:pt modelId="{8262B500-1951-4B77-80F9-04A9AC53CDAE}" type="pres">
      <dgm:prSet presAssocID="{419271E9-E61C-41FA-99E1-0F08B3CDD552}" presName="hierChild3" presStyleCnt="0"/>
      <dgm:spPr/>
    </dgm:pt>
  </dgm:ptLst>
  <dgm:cxnLst>
    <dgm:cxn modelId="{28519E41-D8EB-4514-BBDB-369130A023B3}" type="presOf" srcId="{96FEC77F-C37C-436A-9C4D-C6C99D8AF49B}" destId="{6484C9DF-43AB-4686-A873-2A2A7D8D9944}" srcOrd="0" destOrd="0" presId="urn:microsoft.com/office/officeart/2008/layout/HalfCircleOrganizationChart"/>
    <dgm:cxn modelId="{BA43EB9C-D1E9-4399-954C-57135B23FC53}" type="presOf" srcId="{107D457B-CFCE-4BDF-8015-0F25451719E4}" destId="{524E6EB4-2251-4576-B4E3-969AEBDD833E}" srcOrd="1" destOrd="0" presId="urn:microsoft.com/office/officeart/2008/layout/HalfCircleOrganizationChart"/>
    <dgm:cxn modelId="{DF01BDDB-BD39-4ECD-86C7-E4E8FE368B59}" type="presOf" srcId="{8F60DFB7-D1DA-4102-8450-3A6BC841F9DE}" destId="{E9B0CC06-53ED-44B3-835F-D5A6E76BEF53}" srcOrd="1" destOrd="0" presId="urn:microsoft.com/office/officeart/2008/layout/HalfCircleOrganizationChart"/>
    <dgm:cxn modelId="{CE5A927B-7864-4D4C-B8D8-2AA55C9B15D8}" type="presOf" srcId="{419271E9-E61C-41FA-99E1-0F08B3CDD552}" destId="{B0437A2D-BB5D-4D83-8416-A5A7A2376C99}" srcOrd="0" destOrd="0" presId="urn:microsoft.com/office/officeart/2008/layout/HalfCircleOrganizationChart"/>
    <dgm:cxn modelId="{BDA8E69A-EB0D-416F-91AD-39F31A97D4A0}" type="presOf" srcId="{2FE888A2-14EF-4DDB-98E6-F7BDC827631E}" destId="{0D716377-526C-45F9-8A6F-636E054AC1DF}" srcOrd="0" destOrd="0" presId="urn:microsoft.com/office/officeart/2008/layout/HalfCircleOrganizationChart"/>
    <dgm:cxn modelId="{281B4DE4-3A36-4F07-884B-AD4939EF8B29}" type="presOf" srcId="{2A6A6855-02B7-4FEF-9213-E859AB0802F6}" destId="{76411CB0-0CB0-4E3D-9B98-6A442CC3E997}" srcOrd="0" destOrd="0" presId="urn:microsoft.com/office/officeart/2008/layout/HalfCircleOrganizationChart"/>
    <dgm:cxn modelId="{A03E740C-28E8-438B-A8E8-3733D7A938F8}" srcId="{419271E9-E61C-41FA-99E1-0F08B3CDD552}" destId="{2A6A6855-02B7-4FEF-9213-E859AB0802F6}" srcOrd="2" destOrd="0" parTransId="{96FEC77F-C37C-436A-9C4D-C6C99D8AF49B}" sibTransId="{F6BD1A20-3178-45F4-BBDC-BAB679C939D5}"/>
    <dgm:cxn modelId="{04FA10CB-AAD7-466F-B1D8-A5CD31C2360F}" type="presOf" srcId="{1AA8DD68-1CF1-41B6-9231-67E9186ADB7F}" destId="{88182E38-3453-4C2F-86D9-B3B109737BF8}" srcOrd="0" destOrd="0" presId="urn:microsoft.com/office/officeart/2008/layout/HalfCircleOrganizationChart"/>
    <dgm:cxn modelId="{2207F722-B98F-4F88-9AB3-701A37CAA153}" type="presOf" srcId="{F7887A28-73C6-4735-8F4C-0B67AAFD53BF}" destId="{9E16F49A-E341-49A3-AFC2-2EB2AEC05FB9}" srcOrd="0" destOrd="0" presId="urn:microsoft.com/office/officeart/2008/layout/HalfCircleOrganizationChart"/>
    <dgm:cxn modelId="{9ABA5AAC-26BA-457D-925E-46281485E5EA}" srcId="{419271E9-E61C-41FA-99E1-0F08B3CDD552}" destId="{F7887A28-73C6-4735-8F4C-0B67AAFD53BF}" srcOrd="3" destOrd="0" parTransId="{4FAE1955-8810-4CE7-87E9-453D4EA1AEAF}" sibTransId="{4D569C60-6316-4C7A-8D98-93157DF285B3}"/>
    <dgm:cxn modelId="{3839094A-CD51-4CAF-9922-EF9C414F7B16}" srcId="{3B6043A6-A322-4779-88A9-D04622670A6A}" destId="{2FE888A2-14EF-4DDB-98E6-F7BDC827631E}" srcOrd="0" destOrd="0" parTransId="{5E24A2BF-EF29-4FD2-95AD-622BF1A179D0}" sibTransId="{212A6B22-6ED0-4BC3-8EC1-3D9A3D6DB74B}"/>
    <dgm:cxn modelId="{3C1F68BA-75B2-4BD8-A328-9A6CB6FC66E6}" type="presOf" srcId="{3B6043A6-A322-4779-88A9-D04622670A6A}" destId="{5220DD25-D28B-4D19-AC74-54FA4845A140}" srcOrd="0" destOrd="0" presId="urn:microsoft.com/office/officeart/2008/layout/HalfCircleOrganizationChart"/>
    <dgm:cxn modelId="{35E1BD2F-C788-4596-B8A1-4522F7534792}" type="presOf" srcId="{8F60DFB7-D1DA-4102-8450-3A6BC841F9DE}" destId="{F0E5BA3B-D373-4F4D-8211-8A4A23E184FF}" srcOrd="0" destOrd="0" presId="urn:microsoft.com/office/officeart/2008/layout/HalfCircleOrganizationChart"/>
    <dgm:cxn modelId="{E0B0A3BE-18E6-403E-A37C-AD1C2E7CFB41}" srcId="{3B6043A6-A322-4779-88A9-D04622670A6A}" destId="{107D457B-CFCE-4BDF-8015-0F25451719E4}" srcOrd="1" destOrd="0" parTransId="{915634A6-1CA5-41A6-9BCD-1F7CD6FDDBD8}" sibTransId="{C8C2A561-3F3E-4815-96B9-93316D1735D2}"/>
    <dgm:cxn modelId="{747F7E84-C0F6-4DA5-9D1F-C05EC53D4C8B}" type="presOf" srcId="{7FF6A50B-2206-4922-B4F7-F829D7A73E86}" destId="{90D52DD2-0D0C-4414-85EC-F7EB62E9882C}" srcOrd="0" destOrd="0" presId="urn:microsoft.com/office/officeart/2008/layout/HalfCircleOrganizationChart"/>
    <dgm:cxn modelId="{B283DCBE-4EF5-4FD6-A434-D60500C37342}" type="presOf" srcId="{2A6A6855-02B7-4FEF-9213-E859AB0802F6}" destId="{A49FD487-A183-470B-A6F5-2FF3DAFF56A4}" srcOrd="1" destOrd="0" presId="urn:microsoft.com/office/officeart/2008/layout/HalfCircleOrganizationChart"/>
    <dgm:cxn modelId="{83A1C816-48C9-41FC-A71B-D725F63C0C12}" srcId="{419271E9-E61C-41FA-99E1-0F08B3CDD552}" destId="{1558A3F2-95A5-4695-8474-463CC4AAA85B}" srcOrd="0" destOrd="0" parTransId="{1AA8DD68-1CF1-41B6-9231-67E9186ADB7F}" sibTransId="{7F58249F-CBFB-4DBF-9310-AE329B212DB0}"/>
    <dgm:cxn modelId="{9E5F1A47-5067-4CB9-8A93-C28BB1212B58}" type="presOf" srcId="{419271E9-E61C-41FA-99E1-0F08B3CDD552}" destId="{3AB09376-8D4E-416D-91AF-31786A121D43}" srcOrd="1" destOrd="0" presId="urn:microsoft.com/office/officeart/2008/layout/HalfCircleOrganizationChart"/>
    <dgm:cxn modelId="{312918B1-30D5-46CF-AC58-44FD3FB71C87}" type="presOf" srcId="{1A508F0B-4ADA-410A-9DA4-9D83E6E4E8C4}" destId="{E2F6AD88-8F52-40FD-A64F-A65F5846D44A}" srcOrd="0" destOrd="0" presId="urn:microsoft.com/office/officeart/2008/layout/HalfCircleOrganizationChart"/>
    <dgm:cxn modelId="{7FF181A0-A795-44DC-A69A-7DE1AC5AB342}" type="presOf" srcId="{C0A85642-A98A-485C-9103-8A8E094D23BE}" destId="{8487558E-EBEA-4AFD-A01D-A1DB4A9AD0B4}" srcOrd="1" destOrd="0" presId="urn:microsoft.com/office/officeart/2008/layout/HalfCircleOrganizationChart"/>
    <dgm:cxn modelId="{9A325309-0D03-483D-934E-488F0771C669}" type="presOf" srcId="{C1BEA459-65EA-42D6-800D-0298DBBE5597}" destId="{4644DD1C-84B3-46B6-A7DF-C01A530630C1}" srcOrd="0" destOrd="0" presId="urn:microsoft.com/office/officeart/2008/layout/HalfCircleOrganizationChart"/>
    <dgm:cxn modelId="{CD08BA0B-8733-4B79-B3EF-FF22586A3C2D}" type="presOf" srcId="{1558A3F2-95A5-4695-8474-463CC4AAA85B}" destId="{5D7244AD-1AEF-4911-B176-FFA032E35791}" srcOrd="0" destOrd="0" presId="urn:microsoft.com/office/officeart/2008/layout/HalfCircleOrganizationChart"/>
    <dgm:cxn modelId="{E415F202-A5A2-4B81-BF1C-62A653803B63}" type="presOf" srcId="{3B6043A6-A322-4779-88A9-D04622670A6A}" destId="{EC6DD2F0-1B48-4EAB-AE31-7F5761D40EC4}" srcOrd="1" destOrd="0" presId="urn:microsoft.com/office/officeart/2008/layout/HalfCircleOrganizationChart"/>
    <dgm:cxn modelId="{A07D9AD5-9108-48E7-AC7B-EB5511B514CE}" type="presOf" srcId="{4FAE1955-8810-4CE7-87E9-453D4EA1AEAF}" destId="{0DB2145A-5ABB-4DD9-8034-725D249923BC}" srcOrd="0" destOrd="0" presId="urn:microsoft.com/office/officeart/2008/layout/HalfCircleOrganizationChart"/>
    <dgm:cxn modelId="{C039B218-9477-4120-A3E0-0AF9AB43246C}" type="presOf" srcId="{107D457B-CFCE-4BDF-8015-0F25451719E4}" destId="{108292B1-2783-41CC-9306-815DD68283A2}" srcOrd="0" destOrd="0" presId="urn:microsoft.com/office/officeart/2008/layout/HalfCircleOrganizationChart"/>
    <dgm:cxn modelId="{E82C0A51-BFAE-4596-A4D1-0C576FFC01C7}" type="presOf" srcId="{5E24A2BF-EF29-4FD2-95AD-622BF1A179D0}" destId="{F5ED1FA1-1348-4DEC-8FDE-F9C331E72E54}" srcOrd="0" destOrd="0" presId="urn:microsoft.com/office/officeart/2008/layout/HalfCircleOrganizationChart"/>
    <dgm:cxn modelId="{B3B86CC0-BE13-4929-8C02-098FB790EF94}" srcId="{419271E9-E61C-41FA-99E1-0F08B3CDD552}" destId="{C0A85642-A98A-485C-9103-8A8E094D23BE}" srcOrd="4" destOrd="0" parTransId="{C1BEA459-65EA-42D6-800D-0298DBBE5597}" sibTransId="{21198E67-36A4-43AD-9F38-3DBD9B95EE33}"/>
    <dgm:cxn modelId="{6B64DCFB-E76F-4129-BF3B-3C1DFA859963}" type="presOf" srcId="{C0A85642-A98A-485C-9103-8A8E094D23BE}" destId="{D1C16B43-1521-4FFA-B1E9-0FF14EF2675F}" srcOrd="0" destOrd="0" presId="urn:microsoft.com/office/officeart/2008/layout/HalfCircleOrganizationChart"/>
    <dgm:cxn modelId="{9C2AB79B-EE2E-4B47-A034-DC3CB5FC710E}" type="presOf" srcId="{2FE888A2-14EF-4DDB-98E6-F7BDC827631E}" destId="{30BC2C74-4DA5-4833-B477-296FE0780A82}" srcOrd="1" destOrd="0" presId="urn:microsoft.com/office/officeart/2008/layout/HalfCircleOrganizationChart"/>
    <dgm:cxn modelId="{EA443D0A-AF86-4E94-8928-E528C6C1DFA0}" srcId="{3B6043A6-A322-4779-88A9-D04622670A6A}" destId="{8F60DFB7-D1DA-4102-8450-3A6BC841F9DE}" srcOrd="2" destOrd="0" parTransId="{8DD71A41-C2DA-409F-A52F-AB8BC7F15895}" sibTransId="{EC79E0B0-611B-4C31-9FBE-4E791F275BF5}"/>
    <dgm:cxn modelId="{40523166-FA9F-4279-A818-A2C8144A6DA2}" type="presOf" srcId="{915634A6-1CA5-41A6-9BCD-1F7CD6FDDBD8}" destId="{D736B4A9-7512-445C-94BC-D1AC167987CB}" srcOrd="0" destOrd="0" presId="urn:microsoft.com/office/officeart/2008/layout/HalfCircleOrganizationChart"/>
    <dgm:cxn modelId="{4C2C1045-D85C-4578-AB4A-46B362C09D4F}" type="presOf" srcId="{1558A3F2-95A5-4695-8474-463CC4AAA85B}" destId="{DCA73EC2-CF40-45FB-BE75-ECB67092F92F}" srcOrd="1" destOrd="0" presId="urn:microsoft.com/office/officeart/2008/layout/HalfCircleOrganizationChart"/>
    <dgm:cxn modelId="{FA54055D-95E9-4D5F-9CB1-0F1FCE2571B5}" srcId="{419271E9-E61C-41FA-99E1-0F08B3CDD552}" destId="{3B6043A6-A322-4779-88A9-D04622670A6A}" srcOrd="1" destOrd="0" parTransId="{1A508F0B-4ADA-410A-9DA4-9D83E6E4E8C4}" sibTransId="{3CBC1C18-E719-4BF8-A4BD-629F9EA52AAC}"/>
    <dgm:cxn modelId="{1DFA1BE3-3D64-4C24-803F-DB0D993955B4}" type="presOf" srcId="{F7887A28-73C6-4735-8F4C-0B67AAFD53BF}" destId="{72BC9F45-3961-489D-AEBA-6094B485F9D0}" srcOrd="1" destOrd="0" presId="urn:microsoft.com/office/officeart/2008/layout/HalfCircleOrganizationChart"/>
    <dgm:cxn modelId="{3162DE11-8AB7-49E2-BF61-5B4A5B40B950}" srcId="{7FF6A50B-2206-4922-B4F7-F829D7A73E86}" destId="{419271E9-E61C-41FA-99E1-0F08B3CDD552}" srcOrd="0" destOrd="0" parTransId="{C56F454A-65B1-46DD-B6F9-B4FD2450D055}" sibTransId="{F13FC077-FC23-4292-9790-4F0A1A819A70}"/>
    <dgm:cxn modelId="{F41B7C9F-DDD7-4808-A6FF-2B8E44A9796E}" type="presOf" srcId="{8DD71A41-C2DA-409F-A52F-AB8BC7F15895}" destId="{C7CFD33B-9777-40AB-94A3-0D0755B890E5}" srcOrd="0" destOrd="0" presId="urn:microsoft.com/office/officeart/2008/layout/HalfCircleOrganizationChart"/>
    <dgm:cxn modelId="{27E3DFE2-C757-4A39-91E0-9367FA7D3D5D}" type="presParOf" srcId="{90D52DD2-0D0C-4414-85EC-F7EB62E9882C}" destId="{B8D9B4DB-19D0-49F4-ABE4-6D7D3223B8EE}" srcOrd="0" destOrd="0" presId="urn:microsoft.com/office/officeart/2008/layout/HalfCircleOrganizationChart"/>
    <dgm:cxn modelId="{5608FA15-BA25-4B97-A57F-2B8F1FAD32B7}" type="presParOf" srcId="{B8D9B4DB-19D0-49F4-ABE4-6D7D3223B8EE}" destId="{AAA5D378-12AE-483C-BE53-76A2113C55DC}" srcOrd="0" destOrd="0" presId="urn:microsoft.com/office/officeart/2008/layout/HalfCircleOrganizationChart"/>
    <dgm:cxn modelId="{2368BD38-2A00-4724-87B3-A2A293061709}" type="presParOf" srcId="{AAA5D378-12AE-483C-BE53-76A2113C55DC}" destId="{B0437A2D-BB5D-4D83-8416-A5A7A2376C99}" srcOrd="0" destOrd="0" presId="urn:microsoft.com/office/officeart/2008/layout/HalfCircleOrganizationChart"/>
    <dgm:cxn modelId="{5B56E4E7-B90D-4C7B-8917-1901F2D2D267}" type="presParOf" srcId="{AAA5D378-12AE-483C-BE53-76A2113C55DC}" destId="{A6AFCC36-F0D5-4973-BB8F-BADDAC53E85D}" srcOrd="1" destOrd="0" presId="urn:microsoft.com/office/officeart/2008/layout/HalfCircleOrganizationChart"/>
    <dgm:cxn modelId="{D9A021FB-4181-49D3-959B-0660DA9DD1AF}" type="presParOf" srcId="{AAA5D378-12AE-483C-BE53-76A2113C55DC}" destId="{11B132B0-2E23-4E65-8BE7-D37B82B5669E}" srcOrd="2" destOrd="0" presId="urn:microsoft.com/office/officeart/2008/layout/HalfCircleOrganizationChart"/>
    <dgm:cxn modelId="{9DD25347-5155-4BAF-A76F-B020D4BD6CB9}" type="presParOf" srcId="{AAA5D378-12AE-483C-BE53-76A2113C55DC}" destId="{3AB09376-8D4E-416D-91AF-31786A121D43}" srcOrd="3" destOrd="0" presId="urn:microsoft.com/office/officeart/2008/layout/HalfCircleOrganizationChart"/>
    <dgm:cxn modelId="{53B5CC72-83BE-48C2-9112-54CDD53C9567}" type="presParOf" srcId="{B8D9B4DB-19D0-49F4-ABE4-6D7D3223B8EE}" destId="{C4339244-B2EE-4D72-975D-4BDC035EC0CB}" srcOrd="1" destOrd="0" presId="urn:microsoft.com/office/officeart/2008/layout/HalfCircleOrganizationChart"/>
    <dgm:cxn modelId="{0885A105-E2E5-4EBA-98DF-3610519EE52F}" type="presParOf" srcId="{C4339244-B2EE-4D72-975D-4BDC035EC0CB}" destId="{88182E38-3453-4C2F-86D9-B3B109737BF8}" srcOrd="0" destOrd="0" presId="urn:microsoft.com/office/officeart/2008/layout/HalfCircleOrganizationChart"/>
    <dgm:cxn modelId="{9A4053EA-A8BD-4B04-8547-1B33513A9D16}" type="presParOf" srcId="{C4339244-B2EE-4D72-975D-4BDC035EC0CB}" destId="{95DBB79D-7725-4754-B69D-6B8DC31BB9E2}" srcOrd="1" destOrd="0" presId="urn:microsoft.com/office/officeart/2008/layout/HalfCircleOrganizationChart"/>
    <dgm:cxn modelId="{B1E349AD-58AD-4F2A-9FCA-488ECDE1C265}" type="presParOf" srcId="{95DBB79D-7725-4754-B69D-6B8DC31BB9E2}" destId="{A6451E3B-ECD7-41E6-9FE3-715912BC6332}" srcOrd="0" destOrd="0" presId="urn:microsoft.com/office/officeart/2008/layout/HalfCircleOrganizationChart"/>
    <dgm:cxn modelId="{FAE4220B-A2BE-4F96-9C45-BC9D50EA29A2}" type="presParOf" srcId="{A6451E3B-ECD7-41E6-9FE3-715912BC6332}" destId="{5D7244AD-1AEF-4911-B176-FFA032E35791}" srcOrd="0" destOrd="0" presId="urn:microsoft.com/office/officeart/2008/layout/HalfCircleOrganizationChart"/>
    <dgm:cxn modelId="{BBEC7D87-90DD-41DB-BC8A-DDB4649C03C2}" type="presParOf" srcId="{A6451E3B-ECD7-41E6-9FE3-715912BC6332}" destId="{B4D06E6B-8143-44A8-8083-27049FB3CB7A}" srcOrd="1" destOrd="0" presId="urn:microsoft.com/office/officeart/2008/layout/HalfCircleOrganizationChart"/>
    <dgm:cxn modelId="{20805771-8F7E-4EC3-B675-8B577794BE70}" type="presParOf" srcId="{A6451E3B-ECD7-41E6-9FE3-715912BC6332}" destId="{884AC2D7-516C-4F72-8266-6AE4CC5ECFEA}" srcOrd="2" destOrd="0" presId="urn:microsoft.com/office/officeart/2008/layout/HalfCircleOrganizationChart"/>
    <dgm:cxn modelId="{5827FE4F-6392-419C-9818-B64A2183228C}" type="presParOf" srcId="{A6451E3B-ECD7-41E6-9FE3-715912BC6332}" destId="{DCA73EC2-CF40-45FB-BE75-ECB67092F92F}" srcOrd="3" destOrd="0" presId="urn:microsoft.com/office/officeart/2008/layout/HalfCircleOrganizationChart"/>
    <dgm:cxn modelId="{ED43F202-D972-4E2E-84F7-19F96F9753F9}" type="presParOf" srcId="{95DBB79D-7725-4754-B69D-6B8DC31BB9E2}" destId="{6152C481-6338-41CD-BA5E-994FB506CE47}" srcOrd="1" destOrd="0" presId="urn:microsoft.com/office/officeart/2008/layout/HalfCircleOrganizationChart"/>
    <dgm:cxn modelId="{F7807D70-9571-4B9C-A7BC-C9A1B8639556}" type="presParOf" srcId="{95DBB79D-7725-4754-B69D-6B8DC31BB9E2}" destId="{689F37ED-8F99-419D-9C78-898C9AE188BF}" srcOrd="2" destOrd="0" presId="urn:microsoft.com/office/officeart/2008/layout/HalfCircleOrganizationChart"/>
    <dgm:cxn modelId="{8B4E45D5-1027-4E9A-AF8F-9299B177EFA7}" type="presParOf" srcId="{C4339244-B2EE-4D72-975D-4BDC035EC0CB}" destId="{E2F6AD88-8F52-40FD-A64F-A65F5846D44A}" srcOrd="2" destOrd="0" presId="urn:microsoft.com/office/officeart/2008/layout/HalfCircleOrganizationChart"/>
    <dgm:cxn modelId="{9DDBEB74-AF72-44C8-A689-6D02F8480268}" type="presParOf" srcId="{C4339244-B2EE-4D72-975D-4BDC035EC0CB}" destId="{41D91F0B-1579-4CE0-89EF-767EB74495B9}" srcOrd="3" destOrd="0" presId="urn:microsoft.com/office/officeart/2008/layout/HalfCircleOrganizationChart"/>
    <dgm:cxn modelId="{035F9FAD-AF95-4EA5-A7C3-91A52FF607EC}" type="presParOf" srcId="{41D91F0B-1579-4CE0-89EF-767EB74495B9}" destId="{B1800EF4-67A8-406A-A382-89C6A5E89240}" srcOrd="0" destOrd="0" presId="urn:microsoft.com/office/officeart/2008/layout/HalfCircleOrganizationChart"/>
    <dgm:cxn modelId="{420B110F-8055-42FC-8E44-F2978F9D9259}" type="presParOf" srcId="{B1800EF4-67A8-406A-A382-89C6A5E89240}" destId="{5220DD25-D28B-4D19-AC74-54FA4845A140}" srcOrd="0" destOrd="0" presId="urn:microsoft.com/office/officeart/2008/layout/HalfCircleOrganizationChart"/>
    <dgm:cxn modelId="{EF0C150A-CF70-4351-8FB5-59FECD320C1F}" type="presParOf" srcId="{B1800EF4-67A8-406A-A382-89C6A5E89240}" destId="{9E0A522B-850F-4FD9-A9E0-B669CC30C6A0}" srcOrd="1" destOrd="0" presId="urn:microsoft.com/office/officeart/2008/layout/HalfCircleOrganizationChart"/>
    <dgm:cxn modelId="{DE3A3BFA-DCC3-4CD5-9272-945E8AE97FC4}" type="presParOf" srcId="{B1800EF4-67A8-406A-A382-89C6A5E89240}" destId="{9FA393B0-9CB9-4486-9971-3380F4830CA8}" srcOrd="2" destOrd="0" presId="urn:microsoft.com/office/officeart/2008/layout/HalfCircleOrganizationChart"/>
    <dgm:cxn modelId="{B1411E7E-E21F-4D7A-8E7D-344FBB3F6EF7}" type="presParOf" srcId="{B1800EF4-67A8-406A-A382-89C6A5E89240}" destId="{EC6DD2F0-1B48-4EAB-AE31-7F5761D40EC4}" srcOrd="3" destOrd="0" presId="urn:microsoft.com/office/officeart/2008/layout/HalfCircleOrganizationChart"/>
    <dgm:cxn modelId="{0D238413-D4C0-4BC6-A7BD-087A3A20C157}" type="presParOf" srcId="{41D91F0B-1579-4CE0-89EF-767EB74495B9}" destId="{1DEA965C-1A25-489A-99C7-4FB923C9B151}" srcOrd="1" destOrd="0" presId="urn:microsoft.com/office/officeart/2008/layout/HalfCircleOrganizationChart"/>
    <dgm:cxn modelId="{73452B52-F421-4BCB-979D-5C0332B6D036}" type="presParOf" srcId="{1DEA965C-1A25-489A-99C7-4FB923C9B151}" destId="{F5ED1FA1-1348-4DEC-8FDE-F9C331E72E54}" srcOrd="0" destOrd="0" presId="urn:microsoft.com/office/officeart/2008/layout/HalfCircleOrganizationChart"/>
    <dgm:cxn modelId="{B49BC537-721E-4DA4-B758-5534E563901E}" type="presParOf" srcId="{1DEA965C-1A25-489A-99C7-4FB923C9B151}" destId="{C846FA88-5609-47D3-89E1-B5374078228B}" srcOrd="1" destOrd="0" presId="urn:microsoft.com/office/officeart/2008/layout/HalfCircleOrganizationChart"/>
    <dgm:cxn modelId="{7BAA2D28-E92C-4225-89A2-211E8B16A81F}" type="presParOf" srcId="{C846FA88-5609-47D3-89E1-B5374078228B}" destId="{AD4D2E52-5671-4B78-AA52-499772407AD1}" srcOrd="0" destOrd="0" presId="urn:microsoft.com/office/officeart/2008/layout/HalfCircleOrganizationChart"/>
    <dgm:cxn modelId="{D95940D8-66F5-47A5-BF7E-715F68AD2EE6}" type="presParOf" srcId="{AD4D2E52-5671-4B78-AA52-499772407AD1}" destId="{0D716377-526C-45F9-8A6F-636E054AC1DF}" srcOrd="0" destOrd="0" presId="urn:microsoft.com/office/officeart/2008/layout/HalfCircleOrganizationChart"/>
    <dgm:cxn modelId="{CFE41802-F8BA-49C0-B1F7-1ACEBE3D71E4}" type="presParOf" srcId="{AD4D2E52-5671-4B78-AA52-499772407AD1}" destId="{AFAD67E3-9FAD-4AC9-9024-F75F25C16157}" srcOrd="1" destOrd="0" presId="urn:microsoft.com/office/officeart/2008/layout/HalfCircleOrganizationChart"/>
    <dgm:cxn modelId="{7B952860-69B3-40EA-AD06-7D6801E58EF7}" type="presParOf" srcId="{AD4D2E52-5671-4B78-AA52-499772407AD1}" destId="{6B94B2C8-E8AB-49F3-A010-FC167B6432D6}" srcOrd="2" destOrd="0" presId="urn:microsoft.com/office/officeart/2008/layout/HalfCircleOrganizationChart"/>
    <dgm:cxn modelId="{E7D26FFC-1201-456D-A822-EF4572E720CF}" type="presParOf" srcId="{AD4D2E52-5671-4B78-AA52-499772407AD1}" destId="{30BC2C74-4DA5-4833-B477-296FE0780A82}" srcOrd="3" destOrd="0" presId="urn:microsoft.com/office/officeart/2008/layout/HalfCircleOrganizationChart"/>
    <dgm:cxn modelId="{DC6EF23A-B851-4ABF-B2DA-268101ABFA87}" type="presParOf" srcId="{C846FA88-5609-47D3-89E1-B5374078228B}" destId="{A5845027-5AFF-4A94-9B89-22B872101AF5}" srcOrd="1" destOrd="0" presId="urn:microsoft.com/office/officeart/2008/layout/HalfCircleOrganizationChart"/>
    <dgm:cxn modelId="{A8A33571-C737-430A-834D-658E9C3C0382}" type="presParOf" srcId="{C846FA88-5609-47D3-89E1-B5374078228B}" destId="{A58A2FDD-4275-48AE-9E16-CC891F5E294F}" srcOrd="2" destOrd="0" presId="urn:microsoft.com/office/officeart/2008/layout/HalfCircleOrganizationChart"/>
    <dgm:cxn modelId="{A05DD284-BFAE-4F0F-A60F-70518D46DF66}" type="presParOf" srcId="{1DEA965C-1A25-489A-99C7-4FB923C9B151}" destId="{D736B4A9-7512-445C-94BC-D1AC167987CB}" srcOrd="2" destOrd="0" presId="urn:microsoft.com/office/officeart/2008/layout/HalfCircleOrganizationChart"/>
    <dgm:cxn modelId="{27200B42-492E-4C9F-A89C-F9E59593D000}" type="presParOf" srcId="{1DEA965C-1A25-489A-99C7-4FB923C9B151}" destId="{1F7DD168-F117-4621-807A-F366633FAE30}" srcOrd="3" destOrd="0" presId="urn:microsoft.com/office/officeart/2008/layout/HalfCircleOrganizationChart"/>
    <dgm:cxn modelId="{14A3505F-5C2E-4884-87C2-1EA053044245}" type="presParOf" srcId="{1F7DD168-F117-4621-807A-F366633FAE30}" destId="{9D3A70DD-0CD8-4024-8AF0-984CA8A8EA38}" srcOrd="0" destOrd="0" presId="urn:microsoft.com/office/officeart/2008/layout/HalfCircleOrganizationChart"/>
    <dgm:cxn modelId="{9303B420-90E1-4300-A29F-9266056B44D1}" type="presParOf" srcId="{9D3A70DD-0CD8-4024-8AF0-984CA8A8EA38}" destId="{108292B1-2783-41CC-9306-815DD68283A2}" srcOrd="0" destOrd="0" presId="urn:microsoft.com/office/officeart/2008/layout/HalfCircleOrganizationChart"/>
    <dgm:cxn modelId="{6C83EF49-E012-4507-8CAD-006438B1549B}" type="presParOf" srcId="{9D3A70DD-0CD8-4024-8AF0-984CA8A8EA38}" destId="{5F98E405-AAA8-471E-8ADB-E9DA94D7F7BC}" srcOrd="1" destOrd="0" presId="urn:microsoft.com/office/officeart/2008/layout/HalfCircleOrganizationChart"/>
    <dgm:cxn modelId="{4FBB0D0A-F7B7-4114-A89E-69290AE462C6}" type="presParOf" srcId="{9D3A70DD-0CD8-4024-8AF0-984CA8A8EA38}" destId="{3F0028C6-02E2-4C02-B74A-AEDFC14BB5A9}" srcOrd="2" destOrd="0" presId="urn:microsoft.com/office/officeart/2008/layout/HalfCircleOrganizationChart"/>
    <dgm:cxn modelId="{99544852-170E-4B77-9780-EB2BC8678F94}" type="presParOf" srcId="{9D3A70DD-0CD8-4024-8AF0-984CA8A8EA38}" destId="{524E6EB4-2251-4576-B4E3-969AEBDD833E}" srcOrd="3" destOrd="0" presId="urn:microsoft.com/office/officeart/2008/layout/HalfCircleOrganizationChart"/>
    <dgm:cxn modelId="{E8928336-828C-49F3-9403-8FF6ADAA3BA5}" type="presParOf" srcId="{1F7DD168-F117-4621-807A-F366633FAE30}" destId="{5C6C0D71-B206-419C-8402-C5F6EE39D659}" srcOrd="1" destOrd="0" presId="urn:microsoft.com/office/officeart/2008/layout/HalfCircleOrganizationChart"/>
    <dgm:cxn modelId="{202F9A81-2AB1-4A6E-9D04-9D998C330649}" type="presParOf" srcId="{1F7DD168-F117-4621-807A-F366633FAE30}" destId="{764AE892-7E0F-4492-B8E1-4D227954F19D}" srcOrd="2" destOrd="0" presId="urn:microsoft.com/office/officeart/2008/layout/HalfCircleOrganizationChart"/>
    <dgm:cxn modelId="{30537705-91C4-4B53-95F8-E4E46DCB72F0}" type="presParOf" srcId="{1DEA965C-1A25-489A-99C7-4FB923C9B151}" destId="{C7CFD33B-9777-40AB-94A3-0D0755B890E5}" srcOrd="4" destOrd="0" presId="urn:microsoft.com/office/officeart/2008/layout/HalfCircleOrganizationChart"/>
    <dgm:cxn modelId="{7F50E00E-DB34-4C78-A7E8-DF90CED276DD}" type="presParOf" srcId="{1DEA965C-1A25-489A-99C7-4FB923C9B151}" destId="{80C0C954-7BFB-446A-B9D0-C65A597EA3F6}" srcOrd="5" destOrd="0" presId="urn:microsoft.com/office/officeart/2008/layout/HalfCircleOrganizationChart"/>
    <dgm:cxn modelId="{3043C8CA-F14E-424D-91DE-140B3EBD76B2}" type="presParOf" srcId="{80C0C954-7BFB-446A-B9D0-C65A597EA3F6}" destId="{FFE797D0-9DDE-4689-8327-A78828F06C33}" srcOrd="0" destOrd="0" presId="urn:microsoft.com/office/officeart/2008/layout/HalfCircleOrganizationChart"/>
    <dgm:cxn modelId="{13F02867-2A9A-43BC-8748-F192F435826A}" type="presParOf" srcId="{FFE797D0-9DDE-4689-8327-A78828F06C33}" destId="{F0E5BA3B-D373-4F4D-8211-8A4A23E184FF}" srcOrd="0" destOrd="0" presId="urn:microsoft.com/office/officeart/2008/layout/HalfCircleOrganizationChart"/>
    <dgm:cxn modelId="{524890DA-F005-4AD6-B8A0-AC73C6ADE8F7}" type="presParOf" srcId="{FFE797D0-9DDE-4689-8327-A78828F06C33}" destId="{344A2418-5535-47EE-8FB0-4E656D924BE7}" srcOrd="1" destOrd="0" presId="urn:microsoft.com/office/officeart/2008/layout/HalfCircleOrganizationChart"/>
    <dgm:cxn modelId="{F33CE399-C8A8-4C7A-A75B-E1EABE4465F3}" type="presParOf" srcId="{FFE797D0-9DDE-4689-8327-A78828F06C33}" destId="{0003C5FD-6972-4650-BD10-87C191610FCB}" srcOrd="2" destOrd="0" presId="urn:microsoft.com/office/officeart/2008/layout/HalfCircleOrganizationChart"/>
    <dgm:cxn modelId="{56F543FC-4E72-4546-8B90-13BF4C6739EF}" type="presParOf" srcId="{FFE797D0-9DDE-4689-8327-A78828F06C33}" destId="{E9B0CC06-53ED-44B3-835F-D5A6E76BEF53}" srcOrd="3" destOrd="0" presId="urn:microsoft.com/office/officeart/2008/layout/HalfCircleOrganizationChart"/>
    <dgm:cxn modelId="{869014CD-0670-431D-932E-CC004E64A958}" type="presParOf" srcId="{80C0C954-7BFB-446A-B9D0-C65A597EA3F6}" destId="{CE6C24CC-345E-41C7-8434-9216426998BA}" srcOrd="1" destOrd="0" presId="urn:microsoft.com/office/officeart/2008/layout/HalfCircleOrganizationChart"/>
    <dgm:cxn modelId="{D486DEC1-1A2D-4D9A-94B9-1C20BAFE79AB}" type="presParOf" srcId="{80C0C954-7BFB-446A-B9D0-C65A597EA3F6}" destId="{2602BDF7-79F0-447C-BF06-074ABA732772}" srcOrd="2" destOrd="0" presId="urn:microsoft.com/office/officeart/2008/layout/HalfCircleOrganizationChart"/>
    <dgm:cxn modelId="{C628955D-5D37-4275-B02F-69ABD4BFC7BE}" type="presParOf" srcId="{41D91F0B-1579-4CE0-89EF-767EB74495B9}" destId="{298067F1-6316-4FDA-8765-C81D36CB818C}" srcOrd="2" destOrd="0" presId="urn:microsoft.com/office/officeart/2008/layout/HalfCircleOrganizationChart"/>
    <dgm:cxn modelId="{D4FD8532-8F69-4295-ACF1-42D7EC67A111}" type="presParOf" srcId="{C4339244-B2EE-4D72-975D-4BDC035EC0CB}" destId="{6484C9DF-43AB-4686-A873-2A2A7D8D9944}" srcOrd="4" destOrd="0" presId="urn:microsoft.com/office/officeart/2008/layout/HalfCircleOrganizationChart"/>
    <dgm:cxn modelId="{2503DF38-FF5D-494A-95E6-1581EB23D1FB}" type="presParOf" srcId="{C4339244-B2EE-4D72-975D-4BDC035EC0CB}" destId="{EF1BD56A-DC46-4ECC-B4AE-6C06CDF992AB}" srcOrd="5" destOrd="0" presId="urn:microsoft.com/office/officeart/2008/layout/HalfCircleOrganizationChart"/>
    <dgm:cxn modelId="{DD6AD859-02E1-45AC-832C-4B94538BBACF}" type="presParOf" srcId="{EF1BD56A-DC46-4ECC-B4AE-6C06CDF992AB}" destId="{88B1EA51-F7C7-485D-8F24-F3A5335DEA30}" srcOrd="0" destOrd="0" presId="urn:microsoft.com/office/officeart/2008/layout/HalfCircleOrganizationChart"/>
    <dgm:cxn modelId="{F94F4FD2-3D53-445B-B182-98EEF891D457}" type="presParOf" srcId="{88B1EA51-F7C7-485D-8F24-F3A5335DEA30}" destId="{76411CB0-0CB0-4E3D-9B98-6A442CC3E997}" srcOrd="0" destOrd="0" presId="urn:microsoft.com/office/officeart/2008/layout/HalfCircleOrganizationChart"/>
    <dgm:cxn modelId="{3421BB10-724F-4F3E-B7B6-97367465DA70}" type="presParOf" srcId="{88B1EA51-F7C7-485D-8F24-F3A5335DEA30}" destId="{1C03396F-AF52-4A79-87CA-5B02C577F919}" srcOrd="1" destOrd="0" presId="urn:microsoft.com/office/officeart/2008/layout/HalfCircleOrganizationChart"/>
    <dgm:cxn modelId="{48BD09D2-9417-44E6-A0B3-D5F2421D21F0}" type="presParOf" srcId="{88B1EA51-F7C7-485D-8F24-F3A5335DEA30}" destId="{0C67813F-3639-4961-B9C3-CFAE805845CC}" srcOrd="2" destOrd="0" presId="urn:microsoft.com/office/officeart/2008/layout/HalfCircleOrganizationChart"/>
    <dgm:cxn modelId="{776C3543-E8DF-4A3C-ACF5-DFA78581159A}" type="presParOf" srcId="{88B1EA51-F7C7-485D-8F24-F3A5335DEA30}" destId="{A49FD487-A183-470B-A6F5-2FF3DAFF56A4}" srcOrd="3" destOrd="0" presId="urn:microsoft.com/office/officeart/2008/layout/HalfCircleOrganizationChart"/>
    <dgm:cxn modelId="{932E89BC-D23D-4215-8627-F45D945F1D3E}" type="presParOf" srcId="{EF1BD56A-DC46-4ECC-B4AE-6C06CDF992AB}" destId="{2F9299BF-D3F4-4112-955D-656D7BB0545B}" srcOrd="1" destOrd="0" presId="urn:microsoft.com/office/officeart/2008/layout/HalfCircleOrganizationChart"/>
    <dgm:cxn modelId="{D6AC3864-E7CD-48C2-BEA6-51E2AE0D5D2E}" type="presParOf" srcId="{EF1BD56A-DC46-4ECC-B4AE-6C06CDF992AB}" destId="{FF9AFCFB-BC5A-47D6-AA2B-ACA43B8D2E22}" srcOrd="2" destOrd="0" presId="urn:microsoft.com/office/officeart/2008/layout/HalfCircleOrganizationChart"/>
    <dgm:cxn modelId="{5FC356B5-FCD5-470F-A6FF-78A9DD8DDDFD}" type="presParOf" srcId="{C4339244-B2EE-4D72-975D-4BDC035EC0CB}" destId="{0DB2145A-5ABB-4DD9-8034-725D249923BC}" srcOrd="6" destOrd="0" presId="urn:microsoft.com/office/officeart/2008/layout/HalfCircleOrganizationChart"/>
    <dgm:cxn modelId="{CDA377C6-FC96-4EEE-8019-B0A1F6CC9AC5}" type="presParOf" srcId="{C4339244-B2EE-4D72-975D-4BDC035EC0CB}" destId="{38F4CF5C-2351-48F1-893E-477A2A704FEF}" srcOrd="7" destOrd="0" presId="urn:microsoft.com/office/officeart/2008/layout/HalfCircleOrganizationChart"/>
    <dgm:cxn modelId="{E1D80EC6-134F-4BB7-BD2C-A7E1A76A54C1}" type="presParOf" srcId="{38F4CF5C-2351-48F1-893E-477A2A704FEF}" destId="{5F45F1F6-2716-47B8-8220-0BC992CBDCC7}" srcOrd="0" destOrd="0" presId="urn:microsoft.com/office/officeart/2008/layout/HalfCircleOrganizationChart"/>
    <dgm:cxn modelId="{37E5D4A2-356C-4489-8053-29F787F93604}" type="presParOf" srcId="{5F45F1F6-2716-47B8-8220-0BC992CBDCC7}" destId="{9E16F49A-E341-49A3-AFC2-2EB2AEC05FB9}" srcOrd="0" destOrd="0" presId="urn:microsoft.com/office/officeart/2008/layout/HalfCircleOrganizationChart"/>
    <dgm:cxn modelId="{54E12DBD-8A06-4026-8B71-2154A18F581A}" type="presParOf" srcId="{5F45F1F6-2716-47B8-8220-0BC992CBDCC7}" destId="{A96A7ACB-0BA0-499D-8A18-0813184C925B}" srcOrd="1" destOrd="0" presId="urn:microsoft.com/office/officeart/2008/layout/HalfCircleOrganizationChart"/>
    <dgm:cxn modelId="{CA7F0FD7-D6E2-433D-92C9-0326A5F85FCD}" type="presParOf" srcId="{5F45F1F6-2716-47B8-8220-0BC992CBDCC7}" destId="{80177810-5149-4329-A382-A16B9638F790}" srcOrd="2" destOrd="0" presId="urn:microsoft.com/office/officeart/2008/layout/HalfCircleOrganizationChart"/>
    <dgm:cxn modelId="{F20A68E9-1D01-40D6-80F3-348D0E2BC0AB}" type="presParOf" srcId="{5F45F1F6-2716-47B8-8220-0BC992CBDCC7}" destId="{72BC9F45-3961-489D-AEBA-6094B485F9D0}" srcOrd="3" destOrd="0" presId="urn:microsoft.com/office/officeart/2008/layout/HalfCircleOrganizationChart"/>
    <dgm:cxn modelId="{1ED68A0A-F70D-4EF0-A095-9344AD526940}" type="presParOf" srcId="{38F4CF5C-2351-48F1-893E-477A2A704FEF}" destId="{837D4507-C664-4080-A6B0-C49B95660F35}" srcOrd="1" destOrd="0" presId="urn:microsoft.com/office/officeart/2008/layout/HalfCircleOrganizationChart"/>
    <dgm:cxn modelId="{8E79B91C-2EB6-4E15-BC9A-BB08494D7ADF}" type="presParOf" srcId="{38F4CF5C-2351-48F1-893E-477A2A704FEF}" destId="{8190E3C0-0F2A-4A50-A5C0-0C9B5BF1837D}" srcOrd="2" destOrd="0" presId="urn:microsoft.com/office/officeart/2008/layout/HalfCircleOrganizationChart"/>
    <dgm:cxn modelId="{0690A993-2FA6-45EE-8BD8-4F585BF200AE}" type="presParOf" srcId="{C4339244-B2EE-4D72-975D-4BDC035EC0CB}" destId="{4644DD1C-84B3-46B6-A7DF-C01A530630C1}" srcOrd="8" destOrd="0" presId="urn:microsoft.com/office/officeart/2008/layout/HalfCircleOrganizationChart"/>
    <dgm:cxn modelId="{FE8A594E-D031-4A34-9451-D4C4B4241FA2}" type="presParOf" srcId="{C4339244-B2EE-4D72-975D-4BDC035EC0CB}" destId="{78AF4BFF-677D-46C5-BA7B-3CD29660A73A}" srcOrd="9" destOrd="0" presId="urn:microsoft.com/office/officeart/2008/layout/HalfCircleOrganizationChart"/>
    <dgm:cxn modelId="{3655B5A8-28F0-4B9E-869A-28869A392402}" type="presParOf" srcId="{78AF4BFF-677D-46C5-BA7B-3CD29660A73A}" destId="{B5C864F1-09CE-4CDC-A232-85592A0B1212}" srcOrd="0" destOrd="0" presId="urn:microsoft.com/office/officeart/2008/layout/HalfCircleOrganizationChart"/>
    <dgm:cxn modelId="{741D747E-1E5B-48FB-A130-56B43D080B1B}" type="presParOf" srcId="{B5C864F1-09CE-4CDC-A232-85592A0B1212}" destId="{D1C16B43-1521-4FFA-B1E9-0FF14EF2675F}" srcOrd="0" destOrd="0" presId="urn:microsoft.com/office/officeart/2008/layout/HalfCircleOrganizationChart"/>
    <dgm:cxn modelId="{F4CAF33A-422E-4EC1-8943-4E28CF009E5E}" type="presParOf" srcId="{B5C864F1-09CE-4CDC-A232-85592A0B1212}" destId="{BE6950A3-B715-40E3-8249-1F365A5E6287}" srcOrd="1" destOrd="0" presId="urn:microsoft.com/office/officeart/2008/layout/HalfCircleOrganizationChart"/>
    <dgm:cxn modelId="{D51BB898-BF68-41D3-AF27-05F6A1FBA73A}" type="presParOf" srcId="{B5C864F1-09CE-4CDC-A232-85592A0B1212}" destId="{8FF2706A-BB00-4FEB-8A9B-14597AEFAE9B}" srcOrd="2" destOrd="0" presId="urn:microsoft.com/office/officeart/2008/layout/HalfCircleOrganizationChart"/>
    <dgm:cxn modelId="{B64901AB-0707-4D59-8F97-33ACF306DC36}" type="presParOf" srcId="{B5C864F1-09CE-4CDC-A232-85592A0B1212}" destId="{8487558E-EBEA-4AFD-A01D-A1DB4A9AD0B4}" srcOrd="3" destOrd="0" presId="urn:microsoft.com/office/officeart/2008/layout/HalfCircleOrganizationChart"/>
    <dgm:cxn modelId="{A88053DF-6FEE-4C44-AC0C-2E9FFE0BAB0C}" type="presParOf" srcId="{78AF4BFF-677D-46C5-BA7B-3CD29660A73A}" destId="{FCAAFBBC-076E-40D9-A15F-084EFB02560B}" srcOrd="1" destOrd="0" presId="urn:microsoft.com/office/officeart/2008/layout/HalfCircleOrganizationChart"/>
    <dgm:cxn modelId="{459A52B9-25EF-4F23-81A6-C0A0F84C569B}" type="presParOf" srcId="{78AF4BFF-677D-46C5-BA7B-3CD29660A73A}" destId="{142B99E1-2040-4E2B-AEC5-2E9281682CFF}" srcOrd="2" destOrd="0" presId="urn:microsoft.com/office/officeart/2008/layout/HalfCircleOrganizationChart"/>
    <dgm:cxn modelId="{FC968BF8-D7D5-4ABC-90D9-D7B9B1758009}" type="presParOf" srcId="{B8D9B4DB-19D0-49F4-ABE4-6D7D3223B8EE}" destId="{8262B500-1951-4B77-80F9-04A9AC53CDAE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946D8B-268F-4309-9989-8A527D949A88}">
      <dsp:nvSpPr>
        <dsp:cNvPr id="0" name=""/>
        <dsp:cNvSpPr/>
      </dsp:nvSpPr>
      <dsp:spPr>
        <a:xfrm>
          <a:off x="4064000" y="1463126"/>
          <a:ext cx="3182949" cy="368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137"/>
              </a:lnTo>
              <a:lnTo>
                <a:pt x="3182949" y="184137"/>
              </a:lnTo>
              <a:lnTo>
                <a:pt x="3182949" y="3682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BCFBB-7868-43CC-B830-C65DF185AF06}">
      <dsp:nvSpPr>
        <dsp:cNvPr id="0" name=""/>
        <dsp:cNvSpPr/>
      </dsp:nvSpPr>
      <dsp:spPr>
        <a:xfrm>
          <a:off x="4064000" y="1463126"/>
          <a:ext cx="1060983" cy="368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137"/>
              </a:lnTo>
              <a:lnTo>
                <a:pt x="1060983" y="184137"/>
              </a:lnTo>
              <a:lnTo>
                <a:pt x="1060983" y="3682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F2F170-D8C2-4CA5-A448-92BB04071F00}">
      <dsp:nvSpPr>
        <dsp:cNvPr id="0" name=""/>
        <dsp:cNvSpPr/>
      </dsp:nvSpPr>
      <dsp:spPr>
        <a:xfrm>
          <a:off x="3003016" y="1463126"/>
          <a:ext cx="1060983" cy="368275"/>
        </a:xfrm>
        <a:custGeom>
          <a:avLst/>
          <a:gdLst/>
          <a:ahLst/>
          <a:cxnLst/>
          <a:rect l="0" t="0" r="0" b="0"/>
          <a:pathLst>
            <a:path>
              <a:moveTo>
                <a:pt x="1060983" y="0"/>
              </a:moveTo>
              <a:lnTo>
                <a:pt x="1060983" y="184137"/>
              </a:lnTo>
              <a:lnTo>
                <a:pt x="0" y="184137"/>
              </a:lnTo>
              <a:lnTo>
                <a:pt x="0" y="3682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C97CA9-57AC-4EB9-9D43-379F495ED46A}">
      <dsp:nvSpPr>
        <dsp:cNvPr id="0" name=""/>
        <dsp:cNvSpPr/>
      </dsp:nvSpPr>
      <dsp:spPr>
        <a:xfrm>
          <a:off x="881050" y="1463126"/>
          <a:ext cx="3182949" cy="368275"/>
        </a:xfrm>
        <a:custGeom>
          <a:avLst/>
          <a:gdLst/>
          <a:ahLst/>
          <a:cxnLst/>
          <a:rect l="0" t="0" r="0" b="0"/>
          <a:pathLst>
            <a:path>
              <a:moveTo>
                <a:pt x="3182949" y="0"/>
              </a:moveTo>
              <a:lnTo>
                <a:pt x="3182949" y="184137"/>
              </a:lnTo>
              <a:lnTo>
                <a:pt x="0" y="184137"/>
              </a:lnTo>
              <a:lnTo>
                <a:pt x="0" y="36827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1AE2B3-3325-4BD7-A3E5-FE652DDC6E5E}">
      <dsp:nvSpPr>
        <dsp:cNvPr id="0" name=""/>
        <dsp:cNvSpPr/>
      </dsp:nvSpPr>
      <dsp:spPr>
        <a:xfrm>
          <a:off x="3625577" y="586281"/>
          <a:ext cx="876845" cy="87684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14A59B-89C2-42C3-B1BD-873A9A2D9A64}">
      <dsp:nvSpPr>
        <dsp:cNvPr id="0" name=""/>
        <dsp:cNvSpPr/>
      </dsp:nvSpPr>
      <dsp:spPr>
        <a:xfrm>
          <a:off x="3625577" y="586281"/>
          <a:ext cx="876845" cy="87684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5D5204-8FA0-4D70-A8E2-CCDD3E0DF38C}">
      <dsp:nvSpPr>
        <dsp:cNvPr id="0" name=""/>
        <dsp:cNvSpPr/>
      </dsp:nvSpPr>
      <dsp:spPr>
        <a:xfrm>
          <a:off x="3187154" y="744113"/>
          <a:ext cx="1753691" cy="56118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/>
            <a:t>Framework for delivering HRM</a:t>
          </a:r>
          <a:endParaRPr lang="de-DE" sz="1800" kern="1200" dirty="0"/>
        </a:p>
      </dsp:txBody>
      <dsp:txXfrm>
        <a:off x="3187154" y="744113"/>
        <a:ext cx="1753691" cy="561181"/>
      </dsp:txXfrm>
    </dsp:sp>
    <dsp:sp modelId="{C91F083F-92E3-4292-A873-DFCC0EFC2529}">
      <dsp:nvSpPr>
        <dsp:cNvPr id="0" name=""/>
        <dsp:cNvSpPr/>
      </dsp:nvSpPr>
      <dsp:spPr>
        <a:xfrm>
          <a:off x="442627" y="1831402"/>
          <a:ext cx="876845" cy="87684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C2EC3-5F0A-47E5-B55D-55B4DCD69FA8}">
      <dsp:nvSpPr>
        <dsp:cNvPr id="0" name=""/>
        <dsp:cNvSpPr/>
      </dsp:nvSpPr>
      <dsp:spPr>
        <a:xfrm>
          <a:off x="442627" y="1831402"/>
          <a:ext cx="876845" cy="87684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B8BC11-0FF1-4CE7-8C2F-4A984646E703}">
      <dsp:nvSpPr>
        <dsp:cNvPr id="0" name=""/>
        <dsp:cNvSpPr/>
      </dsp:nvSpPr>
      <dsp:spPr>
        <a:xfrm>
          <a:off x="4204" y="1989234"/>
          <a:ext cx="1753691" cy="56118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HR </a:t>
          </a:r>
          <a:r>
            <a:rPr lang="de-DE" sz="1800" kern="1200" dirty="0" err="1"/>
            <a:t>architecture</a:t>
          </a:r>
          <a:endParaRPr lang="de-DE" sz="1800" kern="1200" dirty="0"/>
        </a:p>
      </dsp:txBody>
      <dsp:txXfrm>
        <a:off x="4204" y="1989234"/>
        <a:ext cx="1753691" cy="561181"/>
      </dsp:txXfrm>
    </dsp:sp>
    <dsp:sp modelId="{7A28B7C3-E989-43A4-823C-C438D79A7394}">
      <dsp:nvSpPr>
        <dsp:cNvPr id="0" name=""/>
        <dsp:cNvSpPr/>
      </dsp:nvSpPr>
      <dsp:spPr>
        <a:xfrm>
          <a:off x="2564593" y="1831402"/>
          <a:ext cx="876845" cy="87684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67DDC-A14E-4A01-982F-EE1D55D2A993}">
      <dsp:nvSpPr>
        <dsp:cNvPr id="0" name=""/>
        <dsp:cNvSpPr/>
      </dsp:nvSpPr>
      <dsp:spPr>
        <a:xfrm>
          <a:off x="2564593" y="1831402"/>
          <a:ext cx="876845" cy="87684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8DBF06-6C43-4FF8-8096-8F92197F0039}">
      <dsp:nvSpPr>
        <dsp:cNvPr id="0" name=""/>
        <dsp:cNvSpPr/>
      </dsp:nvSpPr>
      <dsp:spPr>
        <a:xfrm>
          <a:off x="2126170" y="1989234"/>
          <a:ext cx="1753691" cy="56118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HR </a:t>
          </a:r>
          <a:r>
            <a:rPr lang="de-DE" sz="1800" kern="1200" dirty="0" err="1"/>
            <a:t>system</a:t>
          </a:r>
          <a:endParaRPr lang="de-DE" sz="1800" kern="1200" dirty="0"/>
        </a:p>
      </dsp:txBody>
      <dsp:txXfrm>
        <a:off x="2126170" y="1989234"/>
        <a:ext cx="1753691" cy="561181"/>
      </dsp:txXfrm>
    </dsp:sp>
    <dsp:sp modelId="{2F221D19-4914-4EB2-A758-ACB992B8E2B8}">
      <dsp:nvSpPr>
        <dsp:cNvPr id="0" name=""/>
        <dsp:cNvSpPr/>
      </dsp:nvSpPr>
      <dsp:spPr>
        <a:xfrm>
          <a:off x="4686560" y="1831402"/>
          <a:ext cx="876845" cy="87684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D5BC8D-BE61-4915-A1DD-CDF17B0DBFC2}">
      <dsp:nvSpPr>
        <dsp:cNvPr id="0" name=""/>
        <dsp:cNvSpPr/>
      </dsp:nvSpPr>
      <dsp:spPr>
        <a:xfrm>
          <a:off x="4686560" y="1831402"/>
          <a:ext cx="876845" cy="87684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D3F6E1-5407-43CF-85E3-B326168B901C}">
      <dsp:nvSpPr>
        <dsp:cNvPr id="0" name=""/>
        <dsp:cNvSpPr/>
      </dsp:nvSpPr>
      <dsp:spPr>
        <a:xfrm>
          <a:off x="4248137" y="1989234"/>
          <a:ext cx="1753691" cy="56118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HR </a:t>
          </a:r>
          <a:r>
            <a:rPr lang="de-DE" sz="1800" kern="1200" dirty="0" err="1"/>
            <a:t>function</a:t>
          </a:r>
          <a:r>
            <a:rPr lang="de-DE" sz="1800" kern="1200" dirty="0"/>
            <a:t> </a:t>
          </a:r>
          <a:r>
            <a:rPr lang="de-DE" sz="1800" kern="1200" dirty="0" err="1"/>
            <a:t>delivery</a:t>
          </a:r>
          <a:r>
            <a:rPr lang="de-DE" sz="1800" kern="1200" dirty="0"/>
            <a:t> </a:t>
          </a:r>
          <a:r>
            <a:rPr lang="de-DE" sz="1800" kern="1200" dirty="0" err="1"/>
            <a:t>model</a:t>
          </a:r>
          <a:endParaRPr lang="de-DE" sz="1800" kern="1200" dirty="0"/>
        </a:p>
      </dsp:txBody>
      <dsp:txXfrm>
        <a:off x="4248137" y="1989234"/>
        <a:ext cx="1753691" cy="561181"/>
      </dsp:txXfrm>
    </dsp:sp>
    <dsp:sp modelId="{BE17800A-A8C1-4F7B-A46F-9EDBEF1384A3}">
      <dsp:nvSpPr>
        <dsp:cNvPr id="0" name=""/>
        <dsp:cNvSpPr/>
      </dsp:nvSpPr>
      <dsp:spPr>
        <a:xfrm>
          <a:off x="6808527" y="1831402"/>
          <a:ext cx="876845" cy="87684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588116-27E9-4F35-8F14-335DBC52C7C2}">
      <dsp:nvSpPr>
        <dsp:cNvPr id="0" name=""/>
        <dsp:cNvSpPr/>
      </dsp:nvSpPr>
      <dsp:spPr>
        <a:xfrm>
          <a:off x="6808527" y="1831402"/>
          <a:ext cx="876845" cy="87684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0913A3-237B-4795-A6C1-C4453DA310C8}">
      <dsp:nvSpPr>
        <dsp:cNvPr id="0" name=""/>
        <dsp:cNvSpPr/>
      </dsp:nvSpPr>
      <dsp:spPr>
        <a:xfrm>
          <a:off x="6370104" y="1989234"/>
          <a:ext cx="1753691" cy="56118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/>
            <a:t>HR </a:t>
          </a:r>
          <a:r>
            <a:rPr lang="de-DE" sz="1800" kern="1200" dirty="0" err="1"/>
            <a:t>function</a:t>
          </a:r>
          <a:r>
            <a:rPr lang="de-DE" sz="1800" kern="1200" dirty="0"/>
            <a:t> – </a:t>
          </a:r>
          <a:r>
            <a:rPr lang="de-DE" sz="1800" kern="1200" dirty="0" err="1"/>
            <a:t>role</a:t>
          </a:r>
          <a:r>
            <a:rPr lang="de-DE" sz="1800" kern="1200" dirty="0"/>
            <a:t> </a:t>
          </a:r>
          <a:r>
            <a:rPr lang="de-DE" sz="1800" kern="1200" dirty="0" err="1"/>
            <a:t>and</a:t>
          </a:r>
          <a:r>
            <a:rPr lang="de-DE" sz="1800" kern="1200" dirty="0"/>
            <a:t> </a:t>
          </a:r>
          <a:r>
            <a:rPr lang="de-DE" sz="1800" kern="1200" dirty="0" err="1"/>
            <a:t>organization</a:t>
          </a:r>
          <a:endParaRPr lang="de-DE" sz="1800" kern="1200" dirty="0"/>
        </a:p>
      </dsp:txBody>
      <dsp:txXfrm>
        <a:off x="6370104" y="1989234"/>
        <a:ext cx="1753691" cy="5611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D8D87F-EF80-4175-81FE-DAA12A63BEBE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9C8C66-A930-4A72-A7F6-322D34CD8BB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7487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B6B641-25A4-4167-8DC6-A263FE8BC6F6}" type="datetimeFigureOut">
              <a:rPr lang="cs-CZ"/>
              <a:pPr>
                <a:defRPr/>
              </a:pPr>
              <a:t>26. 11. 2017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BAE2C2B-C8E3-4F02-9CD1-AD50242425E0}" type="slidenum">
              <a:rPr lang="cs-CZ"/>
              <a:pPr>
                <a:defRPr/>
              </a:pPr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44799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662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>
          <a:xfrm>
            <a:off x="719667" y="6524625"/>
            <a:ext cx="9408584" cy="196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KMU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>
          <a:xfrm>
            <a:off x="10320867" y="6165850"/>
            <a:ext cx="1871133" cy="692150"/>
          </a:xfrm>
          <a:prstGeom prst="rect">
            <a:avLst/>
          </a:prstGeom>
        </p:spPr>
        <p:txBody>
          <a:bodyPr/>
          <a:lstStyle>
            <a:lvl1pPr>
              <a:defRPr sz="1400" b="0"/>
            </a:lvl1pPr>
          </a:lstStyle>
          <a:p>
            <a:pPr>
              <a:defRPr/>
            </a:pPr>
            <a:r>
              <a:rPr lang="de-DE"/>
              <a:t>Seite </a:t>
            </a:r>
            <a:fld id="{4CE0D013-8A2D-4F4E-B498-1C73015DC5C3}" type="slidenum">
              <a:rPr lang="de-DE"/>
              <a:pPr>
                <a:defRPr/>
              </a:pPr>
              <a:t>‹Nr.›</a:t>
            </a:fld>
            <a:endParaRPr lang="de-DE"/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</a:p>
        </p:txBody>
      </p:sp>
    </p:spTree>
    <p:extLst>
      <p:ext uri="{BB962C8B-B14F-4D97-AF65-F5344CB8AC3E}">
        <p14:creationId xmlns:p14="http://schemas.microsoft.com/office/powerpoint/2010/main" val="327579257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1" descr="C:\Users\Vendy\AppData\Local\Microsoft\Windows\INetCache\Content.Outlook\TWE1W73H\LogoV2a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41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2052734" y="1017036"/>
            <a:ext cx="8643257" cy="951723"/>
          </a:xfrm>
          <a:prstGeom prst="rect">
            <a:avLst/>
          </a:prstGeom>
        </p:spPr>
        <p:txBody>
          <a:bodyPr anchor="b"/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endParaRPr lang="en-GB" dirty="0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1551992" y="2696546"/>
            <a:ext cx="9144000" cy="2523931"/>
          </a:xfrm>
          <a:prstGeom prst="rect">
            <a:avLst/>
          </a:prstGeom>
        </p:spPr>
        <p:txBody>
          <a:bodyPr/>
          <a:lstStyle>
            <a:lvl1pPr marL="0" indent="0" algn="ctr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pic>
        <p:nvPicPr>
          <p:cNvPr id="11" name="obrázek 2" descr="C:\Users\Vendy\AppData\Local\Microsoft\Windows\INetCache\Content.Outlook\TWE1W73H\Partners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0" y="5803640"/>
            <a:ext cx="9936880" cy="10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48" y="106143"/>
            <a:ext cx="2223655" cy="48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e-stiftung.de/wp-content/uploads/sites/6/2016/02/Migration-976x1030.jpg" TargetMode="External"/><Relationship Id="rId2" Type="http://schemas.openxmlformats.org/officeDocument/2006/relationships/hyperlink" Target="http://image.shutterstock.com/z/stock-vector-illustration-concerning-the-demographic-development-65582995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nagement-circle.de/blog/von-generation-y-zu-generation-z/" TargetMode="External"/><Relationship Id="rId2" Type="http://schemas.openxmlformats.org/officeDocument/2006/relationships/hyperlink" Target="https://www.lecturio.de/magazin/generation-z/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de.wikipedia.org/wiki/Datei:Germany_adm_location_map.svg" TargetMode="External"/><Relationship Id="rId4" Type="http://schemas.openxmlformats.org/officeDocument/2006/relationships/hyperlink" Target="https://de.wikipedia.org/wiki/Datei:Zwickau_in_Z.svg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de.statista.com/statistik/daten/studie/155167/umfrage/entwicklung-der-bevoelkerung-von-sachsen-seit-1961/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mografie.sachsen.de/download/Bevoelkerungsentwicklung1.pdf" TargetMode="External"/><Relationship Id="rId2" Type="http://schemas.openxmlformats.org/officeDocument/2006/relationships/hyperlink" Target="https://www.chemnitz.ihk24.de/blob/cihk24/standortpolitik/Zahlen_und_Fakten/1906648/22d94d2bac1382afe527bef3d7f69833/20_Jahre_Wirtschaft_in_Suedwestsachsen-data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tatistik.sachsen.de/download/080_RegBevPrognose_RegEinheiten-PDF/PROG_PlanReg_Leipzig-Westsachsen_1406.pdf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tatis.de/DE/ZahlenFakten/GesellschaftStaat/Bevoelkerung/Sterbefaelle/Tabellen/LebenserwartungBundeslaenderZeitreiheMaennlich.html" TargetMode="External"/><Relationship Id="rId2" Type="http://schemas.openxmlformats.org/officeDocument/2006/relationships/hyperlink" Target="https://www.destatis.de/DE/ZahlenFakten/GesellschaftStaat/Bevoelkerung/Sterbefaelle/Tabellen/LebenserwartungBundeslaenderZeitreiheWeiblich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e.statista.com/statistik/daten/studie/76262/umfrage/geburtenziffer---anzahl-der-kinder-pro-frau-2007-und-2008/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de.statista.com/statistik/daten/studie/2522/umfrage/entwicklung-der-arbeitslosenquote-in-sachsen-seit-1999/" TargetMode="External"/><Relationship Id="rId2" Type="http://schemas.openxmlformats.org/officeDocument/2006/relationships/hyperlink" Target="https://de.statista.com/statistik/daten/studie/310285/umfrage/verteilung-der-offenen-arbeitsstellen-in-deutschland-nach-bundeslaender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de-DE" dirty="0"/>
              <a:t/>
            </a:r>
            <a:br>
              <a:rPr lang="de-DE" dirty="0"/>
            </a:br>
            <a:r>
              <a:rPr lang="de-DE" dirty="0">
                <a:latin typeface="+mn-lt"/>
              </a:rPr>
              <a:t>Learning </a:t>
            </a:r>
            <a:r>
              <a:rPr lang="de-DE" dirty="0" smtClean="0">
                <a:latin typeface="+mn-lt"/>
              </a:rPr>
              <a:t>Module </a:t>
            </a:r>
            <a:r>
              <a:rPr lang="de-DE" dirty="0">
                <a:latin typeface="+mn-lt"/>
              </a:rPr>
              <a:t>– </a:t>
            </a:r>
            <a:r>
              <a:rPr lang="de-DE" dirty="0" err="1">
                <a:latin typeface="+mn-lt"/>
              </a:rPr>
              <a:t>T</a:t>
            </a:r>
            <a:r>
              <a:rPr lang="de-DE" dirty="0" err="1" smtClean="0">
                <a:latin typeface="+mn-lt"/>
              </a:rPr>
              <a:t>heoretical</a:t>
            </a:r>
            <a:r>
              <a:rPr lang="de-DE" dirty="0" smtClean="0">
                <a:latin typeface="+mn-lt"/>
              </a:rPr>
              <a:t> </a:t>
            </a:r>
            <a:r>
              <a:rPr lang="de-DE" dirty="0">
                <a:latin typeface="+mn-lt"/>
              </a:rPr>
              <a:t>B</a:t>
            </a:r>
            <a:r>
              <a:rPr lang="de-DE" dirty="0" smtClean="0">
                <a:latin typeface="+mn-lt"/>
              </a:rPr>
              <a:t>ackground</a:t>
            </a:r>
            <a:endParaRPr lang="cs-CZ" dirty="0">
              <a:latin typeface="+mn-lt"/>
            </a:endParaRPr>
          </a:p>
        </p:txBody>
      </p:sp>
      <p:sp>
        <p:nvSpPr>
          <p:cNvPr id="4" name="Titel 1"/>
          <p:cNvSpPr>
            <a:spLocks noGrp="1"/>
          </p:cNvSpPr>
          <p:nvPr>
            <p:ph idx="4294967295"/>
          </p:nvPr>
        </p:nvSpPr>
        <p:spPr>
          <a:xfrm>
            <a:off x="838200" y="2344994"/>
            <a:ext cx="10515600" cy="4026308"/>
          </a:xfrm>
        </p:spPr>
        <p:txBody>
          <a:bodyPr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Human </a:t>
            </a:r>
            <a:r>
              <a:rPr lang="de-DE" sz="3200" dirty="0" err="1"/>
              <a:t>Resource</a:t>
            </a:r>
            <a:r>
              <a:rPr lang="de-DE" sz="3200" dirty="0"/>
              <a:t> Management in SMEs </a:t>
            </a:r>
            <a:endParaRPr lang="de-DE" sz="3200" dirty="0" smtClean="0"/>
          </a:p>
          <a:p>
            <a:pPr marL="0" indent="0"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(</a:t>
            </a:r>
            <a:r>
              <a:rPr lang="de-DE" sz="3200" dirty="0"/>
              <a:t>at WHZ/Germany: Module WIW487) </a:t>
            </a:r>
            <a:endParaRPr lang="de-DE" sz="3200" b="1" cap="none" dirty="0"/>
          </a:p>
        </p:txBody>
      </p:sp>
    </p:spTree>
    <p:extLst>
      <p:ext uri="{BB962C8B-B14F-4D97-AF65-F5344CB8AC3E}">
        <p14:creationId xmlns:p14="http://schemas.microsoft.com/office/powerpoint/2010/main" val="2087585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180" y="1557553"/>
            <a:ext cx="11482465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500" dirty="0"/>
              <a:t>1.1 </a:t>
            </a:r>
            <a:r>
              <a:rPr lang="en-GB" sz="2500" dirty="0"/>
              <a:t>Delivering  HRM - systems and roles/Overview (p. 35-48)</a:t>
            </a:r>
          </a:p>
          <a:p>
            <a:pPr>
              <a:lnSpc>
                <a:spcPct val="150000"/>
              </a:lnSpc>
            </a:pPr>
            <a:r>
              <a:rPr lang="fi-FI" sz="2500" dirty="0"/>
              <a:t>1.2 </a:t>
            </a:r>
            <a:r>
              <a:rPr lang="fi-FI" sz="2500" dirty="0" smtClean="0"/>
              <a:t>Strategic </a:t>
            </a:r>
            <a:r>
              <a:rPr lang="fi-FI" sz="2500" dirty="0"/>
              <a:t>HRM (p. 15-32)</a:t>
            </a:r>
          </a:p>
          <a:p>
            <a:pPr>
              <a:lnSpc>
                <a:spcPct val="150000"/>
              </a:lnSpc>
            </a:pPr>
            <a:r>
              <a:rPr lang="fi-FI" sz="2500" dirty="0"/>
              <a:t>1.3 HRM and Performance (p.53 -65)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fi-FI" sz="2500" dirty="0"/>
              <a:t>1.4 Concept of Corporate Social Responsibility (p. 105-111)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fi-FI" sz="2500" dirty="0"/>
              <a:t>1.5 Trends in globalization, digitalization and demographic development  (special  </a:t>
            </a:r>
            <a:endParaRPr lang="en-GB" sz="2500" dirty="0"/>
          </a:p>
          <a:p>
            <a:r>
              <a:rPr lang="fi-FI" sz="2500" dirty="0"/>
              <a:t>       literature)</a:t>
            </a:r>
            <a:endParaRPr lang="en-GB" sz="2500" dirty="0"/>
          </a:p>
          <a:p>
            <a:pPr>
              <a:lnSpc>
                <a:spcPct val="150000"/>
              </a:lnSpc>
            </a:pPr>
            <a:r>
              <a:rPr lang="fi-FI" sz="2500" dirty="0"/>
              <a:t>1.6 The special contexts of HRM in our five regions and the special situation of regional SMEs  (special regional literature)</a:t>
            </a:r>
            <a:endParaRPr lang="en-GB" sz="2500" dirty="0"/>
          </a:p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>
                <a:cs typeface="Calibri" panose="020F0502020204030204" pitchFamily="34" charset="0"/>
              </a:rPr>
              <a:t>1 Introduction to Human Resorce management </a:t>
            </a:r>
            <a:endParaRPr lang="fi-FI" sz="3600" dirty="0" smtClean="0">
              <a:cs typeface="Calibri" panose="020F0502020204030204" pitchFamily="34" charset="0"/>
            </a:endParaRPr>
          </a:p>
          <a:p>
            <a:pPr algn="ctr"/>
            <a:r>
              <a:rPr lang="fi-FI" sz="1600" dirty="0" smtClean="0">
                <a:latin typeface="+mj-lt"/>
              </a:rPr>
              <a:t>(cf. </a:t>
            </a:r>
            <a:r>
              <a:rPr lang="fi-FI" sz="1600" dirty="0" smtClean="0"/>
              <a:t>Armstrong</a:t>
            </a:r>
            <a:r>
              <a:rPr lang="fi-FI" sz="1600" dirty="0"/>
              <a:t>, M./Taylor, S.: Armstrong’s Handbook of Human Resource Management Practices, 13</a:t>
            </a:r>
            <a:r>
              <a:rPr lang="fi-FI" sz="1600" baseline="30000" dirty="0"/>
              <a:t>th</a:t>
            </a:r>
            <a:r>
              <a:rPr lang="fi-FI" sz="1600" dirty="0"/>
              <a:t> edition </a:t>
            </a:r>
            <a:r>
              <a:rPr lang="fi-FI" sz="1600" dirty="0" smtClean="0"/>
              <a:t>2014</a:t>
            </a:r>
            <a:r>
              <a:rPr lang="fi-FI" sz="1600" dirty="0" smtClean="0">
                <a:latin typeface="+mj-lt"/>
              </a:rPr>
              <a:t>)</a:t>
            </a:r>
            <a:endParaRPr lang="de-DE" sz="1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146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The framework for delivering HRM is provided by the </a:t>
            </a:r>
            <a:r>
              <a:rPr lang="en-GB" sz="2500" b="1" dirty="0"/>
              <a:t>HR architecture </a:t>
            </a:r>
            <a:r>
              <a:rPr lang="en-GB" sz="2500" dirty="0"/>
              <a:t>of an organization, which consists of the </a:t>
            </a:r>
            <a:r>
              <a:rPr lang="en-GB" sz="2500" b="1" dirty="0"/>
              <a:t>HR system</a:t>
            </a:r>
            <a:r>
              <a:rPr lang="en-GB" sz="2500" dirty="0"/>
              <a:t>, HR practices and the </a:t>
            </a:r>
            <a:r>
              <a:rPr lang="en-GB" sz="2500" b="1" dirty="0"/>
              <a:t>HR delivery model </a:t>
            </a:r>
            <a:r>
              <a:rPr lang="en-GB" sz="2500" dirty="0"/>
              <a:t>adopted by the </a:t>
            </a:r>
            <a:r>
              <a:rPr lang="en-GB" sz="2500" b="1" dirty="0"/>
              <a:t>HR function</a:t>
            </a:r>
            <a:r>
              <a:rPr lang="en-GB" sz="2500" dirty="0"/>
              <a:t>. </a:t>
            </a:r>
            <a:br>
              <a:rPr lang="en-GB" sz="2500" dirty="0"/>
            </a:b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1.1 </a:t>
            </a:r>
            <a:r>
              <a:rPr lang="en-GB" sz="3600" dirty="0"/>
              <a:t>Delivering  HRM - systems and roles/Overview (p. 35-48)</a:t>
            </a:r>
            <a:endParaRPr lang="de-DE" sz="3600" dirty="0"/>
          </a:p>
        </p:txBody>
      </p:sp>
      <p:graphicFrame>
        <p:nvGraphicFramePr>
          <p:cNvPr id="5" name="Diagramm 4"/>
          <p:cNvGraphicFramePr/>
          <p:nvPr>
            <p:extLst>
              <p:ext uri="{D42A27DB-BD31-4B8C-83A1-F6EECF244321}">
                <p14:modId xmlns:p14="http://schemas.microsoft.com/office/powerpoint/2010/main" val="1040687196"/>
              </p:ext>
            </p:extLst>
          </p:nvPr>
        </p:nvGraphicFramePr>
        <p:xfrm>
          <a:off x="2051987" y="2433918"/>
          <a:ext cx="8128000" cy="3294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42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5712" y="1551032"/>
            <a:ext cx="4481029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HR architecture consists of:</a:t>
            </a:r>
          </a:p>
          <a:p>
            <a:endParaRPr lang="en-GB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the HR systems,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processes and structure, and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employee behaviours.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500" dirty="0"/>
          </a:p>
          <a:p>
            <a:r>
              <a:rPr lang="en-GB" sz="2500" dirty="0"/>
              <a:t>It is a comprehensive representation of all that is involved in HRM, not simply the structure of the HR function </a:t>
            </a:r>
            <a:br>
              <a:rPr lang="en-GB" sz="2500" dirty="0"/>
            </a:b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HR architecture and HR systems</a:t>
            </a:r>
            <a:endParaRPr lang="de-DE" sz="1700" dirty="0">
              <a:latin typeface="+mj-lt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518665" y="1551032"/>
            <a:ext cx="4830652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The HR system contains:</a:t>
            </a:r>
          </a:p>
          <a:p>
            <a:endParaRPr lang="en-GB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the interrelated and jointly supportive HR activities and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practices which together enable HRM goals to be achieved. </a:t>
            </a:r>
            <a:br>
              <a:rPr lang="en-GB" sz="2500" dirty="0"/>
            </a:br>
            <a:endParaRPr lang="de-DE" sz="2500" dirty="0"/>
          </a:p>
        </p:txBody>
      </p:sp>
    </p:spTree>
    <p:extLst>
      <p:ext uri="{BB962C8B-B14F-4D97-AF65-F5344CB8AC3E}">
        <p14:creationId xmlns:p14="http://schemas.microsoft.com/office/powerpoint/2010/main" val="13715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6496" y="393712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HR system </a:t>
            </a:r>
            <a:r>
              <a:rPr lang="fi-FI" sz="2400" dirty="0"/>
              <a:t>(</a:t>
            </a:r>
            <a:r>
              <a:rPr lang="en-GB" sz="2400" dirty="0"/>
              <a:t>in accordance with fig. 3.1, p. 37)</a:t>
            </a:r>
            <a:endParaRPr lang="de-DE" sz="2400" dirty="0">
              <a:latin typeface="+mj-lt"/>
            </a:endParaRPr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1067016202"/>
              </p:ext>
            </p:extLst>
          </p:nvPr>
        </p:nvGraphicFramePr>
        <p:xfrm>
          <a:off x="741083" y="1335879"/>
          <a:ext cx="10160000" cy="4403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384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9607" y="1820652"/>
            <a:ext cx="1148246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In essence, strategic HRM is conceptual; it is </a:t>
            </a:r>
          </a:p>
          <a:p>
            <a:endParaRPr lang="en-GB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a general notion of how integration or ‘fit’ between HR and business strategies is achieved,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the benefits of taking a longer-term view of where HR should be going and how to get there,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/>
              <a:t>and how coherent and mutually supporting HR strategies should be developed and implemented.</a:t>
            </a: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i-FI" sz="3600"/>
              <a:t>1.2 Stategic HRM (p. 15-32)</a:t>
            </a:r>
            <a:endParaRPr lang="fi-FI" sz="3600" dirty="0"/>
          </a:p>
        </p:txBody>
      </p:sp>
    </p:spTree>
    <p:extLst>
      <p:ext uri="{BB962C8B-B14F-4D97-AF65-F5344CB8AC3E}">
        <p14:creationId xmlns:p14="http://schemas.microsoft.com/office/powerpoint/2010/main" val="515997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9607" y="1610148"/>
            <a:ext cx="109920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main objectives: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to achieve integration – the vertical alignment of HR strategies with </a:t>
            </a:r>
            <a:r>
              <a:rPr lang="en-GB" sz="2400" b="1" dirty="0"/>
              <a:t>business strategies </a:t>
            </a:r>
            <a:r>
              <a:rPr lang="en-GB" sz="2400" dirty="0"/>
              <a:t>and the horizontal integration of HR strategies.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to provide a sense of direction in an </a:t>
            </a:r>
            <a:r>
              <a:rPr lang="en-GB" sz="2400" b="1" dirty="0"/>
              <a:t>often turbulent environment </a:t>
            </a:r>
            <a:r>
              <a:rPr lang="en-GB" sz="2400" dirty="0"/>
              <a:t>so that the business needs of the organization and the individual and the collective </a:t>
            </a:r>
            <a:r>
              <a:rPr lang="en-GB" sz="2400" b="1" dirty="0"/>
              <a:t>needs of its employees </a:t>
            </a:r>
            <a:r>
              <a:rPr lang="en-GB" sz="2400" dirty="0"/>
              <a:t>can be met by the development and implementation of coherent and practical HR policies and programmes.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/>
              <a:t>to contribute to the formulation of business strategy by drawing attention to ways in which the business can capitalize on the advantages provided by the </a:t>
            </a:r>
            <a:r>
              <a:rPr lang="en-GB" sz="2400" b="1" dirty="0"/>
              <a:t>strengths of its human resources. </a:t>
            </a:r>
            <a:br>
              <a:rPr lang="en-GB" sz="2400" b="1" dirty="0"/>
            </a:br>
            <a:r>
              <a:rPr lang="en-GB" sz="2400" dirty="0"/>
              <a:t/>
            </a:r>
            <a:br>
              <a:rPr lang="en-GB" sz="2400" dirty="0"/>
            </a:br>
            <a:endParaRPr lang="de-DE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501289"/>
            <a:ext cx="11707317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i-FI" sz="3600" dirty="0"/>
              <a:t>Aims of Stategic HRM (p. 15-32)</a:t>
            </a:r>
          </a:p>
        </p:txBody>
      </p:sp>
    </p:spTree>
    <p:extLst>
      <p:ext uri="{BB962C8B-B14F-4D97-AF65-F5344CB8AC3E}">
        <p14:creationId xmlns:p14="http://schemas.microsoft.com/office/powerpoint/2010/main" val="2953328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411941" y="995082"/>
            <a:ext cx="9695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SHRM - The </a:t>
            </a:r>
            <a:r>
              <a:rPr lang="de-DE" sz="3600" dirty="0" err="1"/>
              <a:t>best</a:t>
            </a:r>
            <a:r>
              <a:rPr lang="de-DE" sz="3600" dirty="0"/>
              <a:t> </a:t>
            </a:r>
            <a:r>
              <a:rPr lang="de-DE" sz="3600" dirty="0" err="1"/>
              <a:t>practice</a:t>
            </a:r>
            <a:r>
              <a:rPr lang="de-DE" sz="3600" dirty="0"/>
              <a:t> </a:t>
            </a:r>
            <a:r>
              <a:rPr lang="de-DE" sz="3600" dirty="0" err="1"/>
              <a:t>model</a:t>
            </a:r>
            <a:endParaRPr lang="de-DE" sz="3600" dirty="0"/>
          </a:p>
        </p:txBody>
      </p:sp>
      <p:sp>
        <p:nvSpPr>
          <p:cNvPr id="3" name="Textfeld 2"/>
          <p:cNvSpPr txBox="1"/>
          <p:nvPr/>
        </p:nvSpPr>
        <p:spPr>
          <a:xfrm>
            <a:off x="578225" y="1855694"/>
            <a:ext cx="39399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This model is based on the assumption that there is a set of best HRM practices that are universal in the sense that they are best in any situation, and that adopting them will lead to superior organizational performance.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endParaRPr lang="de-DE" sz="2400" dirty="0"/>
          </a:p>
        </p:txBody>
      </p:sp>
      <p:sp>
        <p:nvSpPr>
          <p:cNvPr id="4" name="Textfeld 3"/>
          <p:cNvSpPr txBox="1"/>
          <p:nvPr/>
        </p:nvSpPr>
        <p:spPr>
          <a:xfrm>
            <a:off x="4867835" y="1855694"/>
            <a:ext cx="70865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‘best HRM practices’  (cf. </a:t>
            </a:r>
            <a:r>
              <a:rPr lang="en-GB" sz="2400" dirty="0" err="1"/>
              <a:t>Pfeffer</a:t>
            </a:r>
            <a:r>
              <a:rPr lang="en-GB" sz="2400" dirty="0"/>
              <a:t>  1998):</a:t>
            </a:r>
          </a:p>
          <a:p>
            <a:endParaRPr lang="en-GB" sz="2400" dirty="0"/>
          </a:p>
          <a:p>
            <a:r>
              <a:rPr lang="en-GB" sz="2400" dirty="0"/>
              <a:t>● employment security;</a:t>
            </a:r>
            <a:br>
              <a:rPr lang="en-GB" sz="2400" dirty="0"/>
            </a:br>
            <a:r>
              <a:rPr lang="en-GB" sz="2400" dirty="0"/>
              <a:t>● selective hiring;</a:t>
            </a:r>
            <a:br>
              <a:rPr lang="en-GB" sz="2400" dirty="0"/>
            </a:br>
            <a:r>
              <a:rPr lang="en-GB" sz="2400" dirty="0"/>
              <a:t>● self-managed teams;</a:t>
            </a:r>
            <a:br>
              <a:rPr lang="en-GB" sz="2400" dirty="0"/>
            </a:br>
            <a:r>
              <a:rPr lang="en-GB" sz="2400" dirty="0"/>
              <a:t>● high compensation contingent on performance;</a:t>
            </a:r>
            <a:br>
              <a:rPr lang="en-GB" sz="2400" dirty="0"/>
            </a:br>
            <a:r>
              <a:rPr lang="en-GB" sz="2400" dirty="0"/>
              <a:t>● training to provide a skilled and motivated workforce;</a:t>
            </a:r>
            <a:br>
              <a:rPr lang="en-GB" sz="2400" dirty="0"/>
            </a:br>
            <a:r>
              <a:rPr lang="en-GB" sz="2400" dirty="0"/>
              <a:t>● reduction of status differentials;</a:t>
            </a:r>
            <a:br>
              <a:rPr lang="en-GB" sz="2400" dirty="0"/>
            </a:br>
            <a:r>
              <a:rPr lang="en-GB" sz="2400" dirty="0"/>
              <a:t>● sharing information </a:t>
            </a:r>
            <a:br>
              <a:rPr lang="en-GB" sz="2400" dirty="0"/>
            </a:b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8191380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628" y="1668388"/>
            <a:ext cx="10598045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/>
              <a:t>High-performance work systems (HPWS) are bundles of HR practices that facilitate employee involvement, skill enhancement and motivation. An HPWS was described by Becker and </a:t>
            </a:r>
            <a:r>
              <a:rPr lang="en-GB" sz="2500" dirty="0" err="1"/>
              <a:t>Huselid</a:t>
            </a:r>
            <a:r>
              <a:rPr lang="en-GB" sz="2500" dirty="0"/>
              <a:t> (1998: 55) as: </a:t>
            </a:r>
          </a:p>
          <a:p>
            <a:endParaRPr lang="en-GB" sz="2500" dirty="0"/>
          </a:p>
          <a:p>
            <a:r>
              <a:rPr lang="en-GB" sz="2500" dirty="0"/>
              <a:t>‘An internally consistent and coherent HRM system that is focused on solving operational problems and implementing the firm’s competitive strategy.’ </a:t>
            </a:r>
          </a:p>
          <a:p>
            <a:endParaRPr lang="en-GB" sz="2500" dirty="0"/>
          </a:p>
          <a:p>
            <a:r>
              <a:rPr lang="en-GB" sz="2500" dirty="0"/>
              <a:t>The approach used in an HPWS is sometimes referred to as ‘high-performance working’.</a:t>
            </a:r>
            <a:br>
              <a:rPr lang="en-GB" sz="2500" dirty="0"/>
            </a:br>
            <a:r>
              <a:rPr lang="en-GB" sz="2500" dirty="0"/>
              <a:t/>
            </a:r>
            <a:br>
              <a:rPr lang="en-GB" sz="2500" dirty="0"/>
            </a:b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1.3 HRM and Performance (p.53 -65)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2608233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3355" y="1551032"/>
            <a:ext cx="408966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Definition:</a:t>
            </a:r>
          </a:p>
          <a:p>
            <a:r>
              <a:rPr lang="en-GB" sz="2400" dirty="0"/>
              <a:t>Corporate social responsibility (CSR) is exercised by organizations when they conduct their business in an </a:t>
            </a:r>
            <a:r>
              <a:rPr lang="en-GB" sz="2400" b="1" dirty="0"/>
              <a:t>ethical way</a:t>
            </a:r>
            <a:r>
              <a:rPr lang="en-GB" sz="2400" dirty="0"/>
              <a:t>, taking account of the </a:t>
            </a:r>
            <a:r>
              <a:rPr lang="en-GB" sz="2400" b="1" dirty="0"/>
              <a:t>social, environmental and economic impact of how they operate, and going beyond compliance. </a:t>
            </a:r>
            <a:br>
              <a:rPr lang="en-GB" sz="2400" b="1" dirty="0"/>
            </a:br>
            <a:endParaRPr lang="de-DE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1.4 Concept of Corporate Social Responsibility (p. 105-111)</a:t>
            </a:r>
            <a:endParaRPr lang="de-DE" sz="3600" dirty="0"/>
          </a:p>
        </p:txBody>
      </p:sp>
      <p:sp>
        <p:nvSpPr>
          <p:cNvPr id="4" name="Textfeld 3"/>
          <p:cNvSpPr txBox="1"/>
          <p:nvPr/>
        </p:nvSpPr>
        <p:spPr>
          <a:xfrm>
            <a:off x="5432612" y="1492623"/>
            <a:ext cx="630667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CSR policy may be expressed in a value statement</a:t>
            </a:r>
            <a:br>
              <a:rPr lang="en-GB" sz="2400" dirty="0"/>
            </a:br>
            <a:r>
              <a:rPr lang="en-GB" sz="2400" dirty="0"/>
              <a:t>that sets out the organization’s core values under</a:t>
            </a:r>
            <a:br>
              <a:rPr lang="en-GB" sz="2400" dirty="0"/>
            </a:br>
            <a:r>
              <a:rPr lang="en-GB" sz="2400" dirty="0"/>
              <a:t>such </a:t>
            </a:r>
            <a:r>
              <a:rPr lang="en-GB" sz="2400" b="1" dirty="0"/>
              <a:t>headings </a:t>
            </a:r>
            <a:r>
              <a:rPr lang="en-GB" sz="2400" dirty="0"/>
              <a:t>as:</a:t>
            </a:r>
          </a:p>
          <a:p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● care and consideration for people;</a:t>
            </a:r>
            <a:br>
              <a:rPr lang="en-GB" sz="2400" dirty="0"/>
            </a:br>
            <a:r>
              <a:rPr lang="en-GB" sz="2400" dirty="0"/>
              <a:t>● competence;</a:t>
            </a:r>
            <a:br>
              <a:rPr lang="en-GB" sz="2400" dirty="0"/>
            </a:br>
            <a:r>
              <a:rPr lang="en-GB" sz="2400" dirty="0"/>
              <a:t>● competitiveness;</a:t>
            </a:r>
            <a:br>
              <a:rPr lang="en-GB" sz="2400" dirty="0"/>
            </a:br>
            <a:r>
              <a:rPr lang="en-GB" sz="2400" dirty="0"/>
              <a:t>● customer service;</a:t>
            </a:r>
            <a:br>
              <a:rPr lang="en-GB" sz="2400" dirty="0"/>
            </a:br>
            <a:r>
              <a:rPr lang="en-GB" sz="2400" dirty="0"/>
              <a:t>● innovation;</a:t>
            </a:r>
            <a:br>
              <a:rPr lang="en-GB" sz="2400" dirty="0"/>
            </a:br>
            <a:r>
              <a:rPr lang="en-GB" sz="2400" dirty="0"/>
              <a:t>● performance;</a:t>
            </a:r>
            <a:br>
              <a:rPr lang="en-GB" sz="2400" dirty="0"/>
            </a:br>
            <a:r>
              <a:rPr lang="en-GB" sz="2400" dirty="0"/>
              <a:t>● quality;</a:t>
            </a:r>
            <a:br>
              <a:rPr lang="en-GB" sz="2400" dirty="0"/>
            </a:br>
            <a:r>
              <a:rPr lang="en-GB" sz="2400" dirty="0"/>
              <a:t>● teamwork </a:t>
            </a:r>
            <a:br>
              <a:rPr lang="en-GB" sz="2400" dirty="0"/>
            </a:b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358246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Questions</a:t>
            </a:r>
            <a:r>
              <a:rPr lang="de-DE" sz="3600" dirty="0"/>
              <a:t> (Points 1.1 – 1.4)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767754" y="1640000"/>
            <a:ext cx="1092131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de-DE" sz="3200" dirty="0" err="1"/>
              <a:t>What</a:t>
            </a:r>
            <a:r>
              <a:rPr lang="de-DE" sz="3200" dirty="0"/>
              <a:t> </a:t>
            </a:r>
            <a:r>
              <a:rPr lang="de-DE" sz="3200" dirty="0" err="1"/>
              <a:t>are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goals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HRM?</a:t>
            </a:r>
          </a:p>
          <a:p>
            <a:pPr marL="342900" indent="-342900">
              <a:buAutoNum type="arabicPeriod"/>
            </a:pPr>
            <a:r>
              <a:rPr lang="de-DE" sz="3200" dirty="0" err="1"/>
              <a:t>What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</a:t>
            </a:r>
            <a:r>
              <a:rPr lang="de-DE" sz="3200" dirty="0" err="1"/>
              <a:t>the</a:t>
            </a:r>
            <a:r>
              <a:rPr lang="de-DE" sz="3200" dirty="0"/>
              <a:t> </a:t>
            </a:r>
            <a:r>
              <a:rPr lang="de-DE" sz="3200" dirty="0" err="1"/>
              <a:t>position</a:t>
            </a:r>
            <a:r>
              <a:rPr lang="de-DE" sz="3200" dirty="0"/>
              <a:t> </a:t>
            </a:r>
            <a:r>
              <a:rPr lang="de-DE" sz="3200" dirty="0" err="1"/>
              <a:t>of</a:t>
            </a:r>
            <a:r>
              <a:rPr lang="de-DE" sz="3200" dirty="0"/>
              <a:t> HRM </a:t>
            </a:r>
            <a:r>
              <a:rPr lang="de-DE" sz="3200" dirty="0" err="1"/>
              <a:t>today</a:t>
            </a:r>
            <a:r>
              <a:rPr lang="de-DE" sz="3200" dirty="0"/>
              <a:t>?</a:t>
            </a:r>
          </a:p>
          <a:p>
            <a:pPr marL="342900" indent="-342900">
              <a:buAutoNum type="arabicPeriod"/>
            </a:pPr>
            <a:r>
              <a:rPr lang="de-DE" sz="3200" dirty="0" err="1"/>
              <a:t>What</a:t>
            </a:r>
            <a:r>
              <a:rPr lang="de-DE" sz="3200" dirty="0"/>
              <a:t> </a:t>
            </a:r>
            <a:r>
              <a:rPr lang="de-DE" sz="3200" dirty="0" err="1"/>
              <a:t>is</a:t>
            </a:r>
            <a:r>
              <a:rPr lang="de-DE" sz="3200" dirty="0"/>
              <a:t> HRM </a:t>
            </a:r>
            <a:r>
              <a:rPr lang="de-DE" sz="3200" dirty="0" err="1"/>
              <a:t>architecture</a:t>
            </a:r>
            <a:r>
              <a:rPr lang="de-DE" sz="3200" dirty="0"/>
              <a:t>?</a:t>
            </a:r>
          </a:p>
          <a:p>
            <a:pPr marL="342900" indent="-342900">
              <a:buAutoNum type="arabicPeriod"/>
            </a:pPr>
            <a:r>
              <a:rPr lang="en-GB" sz="3200" dirty="0"/>
              <a:t>What is the best practice model and to what extent is it valid?</a:t>
            </a:r>
          </a:p>
          <a:p>
            <a:pPr marL="342900" indent="-342900">
              <a:buAutoNum type="arabicPeriod"/>
            </a:pPr>
            <a:r>
              <a:rPr lang="en-GB" sz="3200" dirty="0"/>
              <a:t>What are the typical features of a high-performance work system?</a:t>
            </a:r>
          </a:p>
          <a:p>
            <a:pPr marL="342900" indent="-342900">
              <a:buAutoNum type="arabicPeriod"/>
            </a:pPr>
            <a:r>
              <a:rPr lang="en-GB" sz="3200" dirty="0"/>
              <a:t>What is the role of HR in promoting CSR? </a:t>
            </a:r>
            <a:br>
              <a:rPr lang="en-GB" sz="3200" dirty="0"/>
            </a:br>
            <a:r>
              <a:rPr lang="en-GB" sz="3200" dirty="0"/>
              <a:t/>
            </a:r>
            <a:br>
              <a:rPr lang="en-GB" sz="3200" dirty="0"/>
            </a:b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20970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374755" y="1335879"/>
            <a:ext cx="11351080" cy="15479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Box 1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Objectives</a:t>
            </a:r>
            <a:r>
              <a:rPr lang="de-DE" sz="3600" dirty="0"/>
              <a:t>  </a:t>
            </a:r>
            <a:r>
              <a:rPr lang="de-DE" sz="3600" dirty="0" err="1"/>
              <a:t>ERASMUS+project</a:t>
            </a:r>
            <a:r>
              <a:rPr lang="de-DE" sz="3600" dirty="0"/>
              <a:t> SHARPEN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489" y="1334544"/>
            <a:ext cx="11304346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/>
              <a:t>Deepen participants’ understandings of </a:t>
            </a:r>
            <a:r>
              <a:rPr lang="en-US" sz="2500" b="1" dirty="0"/>
              <a:t>human resources management issues </a:t>
            </a:r>
            <a:r>
              <a:rPr lang="en-US" sz="2500" dirty="0"/>
              <a:t>in Small Medium Sized companies (SMEs)</a:t>
            </a:r>
            <a:endParaRPr lang="fi-FI" sz="25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/>
              <a:t>Apply human resource management theoretical knowledge and competencies through a </a:t>
            </a:r>
            <a:r>
              <a:rPr lang="en-US" sz="2500" b="1" dirty="0"/>
              <a:t>real life project </a:t>
            </a:r>
            <a:r>
              <a:rPr lang="en-US" sz="2500" dirty="0"/>
              <a:t>and collaborations </a:t>
            </a:r>
            <a:r>
              <a:rPr lang="en-US" sz="2500" b="1" dirty="0"/>
              <a:t>with SMEs </a:t>
            </a:r>
            <a:r>
              <a:rPr lang="en-US" sz="2500" dirty="0"/>
              <a:t>from project regions.</a:t>
            </a:r>
            <a:endParaRPr lang="fi-FI" sz="25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/>
              <a:t>Opportunities to learn and gain experience with different cultures through physical workshops and conferences run in partner universities. This is a critical competency to work and manage diverse workforce in global companies</a:t>
            </a:r>
            <a:endParaRPr lang="fi-FI" sz="25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500" dirty="0"/>
              <a:t>Provide opportunities for further collaborations such as commissioning of thesis topics, practical training places or job placement after graduation</a:t>
            </a:r>
            <a:endParaRPr lang="fi-FI" sz="2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/>
              <a:t>Be part of an exciting project that will create real tools, real impact to help SMEs make a difference in managing their people more effectively</a:t>
            </a:r>
            <a:endParaRPr lang="fi-FI" sz="2500" dirty="0"/>
          </a:p>
        </p:txBody>
      </p:sp>
    </p:spTree>
    <p:extLst>
      <p:ext uri="{BB962C8B-B14F-4D97-AF65-F5344CB8AC3E}">
        <p14:creationId xmlns:p14="http://schemas.microsoft.com/office/powerpoint/2010/main" val="186214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Oval 6"/>
          <p:cNvSpPr/>
          <p:nvPr/>
        </p:nvSpPr>
        <p:spPr>
          <a:xfrm>
            <a:off x="2586417" y="4372144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00" dirty="0" err="1">
                <a:solidFill>
                  <a:schemeClr val="tx1"/>
                </a:solidFill>
              </a:rPr>
              <a:t>Globalization</a:t>
            </a:r>
            <a:endParaRPr lang="de-DE" sz="2500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658193" y="1576752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00" dirty="0" err="1">
                <a:solidFill>
                  <a:schemeClr val="tx1"/>
                </a:solidFill>
              </a:rPr>
              <a:t>Demography</a:t>
            </a:r>
            <a:endParaRPr lang="de-DE" sz="25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950715" y="2631169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>
                <a:solidFill>
                  <a:schemeClr val="tx1"/>
                </a:solidFill>
              </a:rPr>
              <a:t>Change of values</a:t>
            </a:r>
            <a:endParaRPr lang="de-DE" sz="28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92922" y="4372143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00" dirty="0" err="1">
                <a:solidFill>
                  <a:schemeClr val="tx1"/>
                </a:solidFill>
              </a:rPr>
              <a:t>Digitalization</a:t>
            </a:r>
            <a:endParaRPr lang="de-DE" sz="25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365671" y="2631168"/>
            <a:ext cx="2915586" cy="12938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00" dirty="0">
                <a:solidFill>
                  <a:schemeClr val="tx1"/>
                </a:solidFill>
              </a:rPr>
              <a:t>Scarce </a:t>
            </a:r>
            <a:r>
              <a:rPr lang="de-DE" sz="2500" dirty="0" err="1">
                <a:solidFill>
                  <a:schemeClr val="tx1"/>
                </a:solidFill>
              </a:rPr>
              <a:t>resources</a:t>
            </a:r>
            <a:endParaRPr lang="de-DE" sz="2500" dirty="0">
              <a:solidFill>
                <a:schemeClr val="tx1"/>
              </a:solidFill>
            </a:endParaRPr>
          </a:p>
        </p:txBody>
      </p:sp>
      <p:sp>
        <p:nvSpPr>
          <p:cNvPr id="16" name="Arrow: Left-Right 15"/>
          <p:cNvSpPr/>
          <p:nvPr/>
        </p:nvSpPr>
        <p:spPr>
          <a:xfrm rot="19701914">
            <a:off x="3703137" y="2388852"/>
            <a:ext cx="1227963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Arrow: Left-Right 16"/>
          <p:cNvSpPr/>
          <p:nvPr/>
        </p:nvSpPr>
        <p:spPr>
          <a:xfrm rot="18100058">
            <a:off x="7977066" y="3906282"/>
            <a:ext cx="1047838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Arrow: Left-Right 17"/>
          <p:cNvSpPr/>
          <p:nvPr/>
        </p:nvSpPr>
        <p:spPr>
          <a:xfrm rot="1974960">
            <a:off x="7298122" y="2397568"/>
            <a:ext cx="1227963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rrow: Left-Right 18"/>
          <p:cNvSpPr/>
          <p:nvPr/>
        </p:nvSpPr>
        <p:spPr>
          <a:xfrm rot="14515248">
            <a:off x="3143354" y="3906282"/>
            <a:ext cx="1047838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Arrow: Left-Right 19"/>
          <p:cNvSpPr/>
          <p:nvPr/>
        </p:nvSpPr>
        <p:spPr>
          <a:xfrm>
            <a:off x="5264612" y="4776769"/>
            <a:ext cx="146570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Box 2"/>
          <p:cNvSpPr txBox="1"/>
          <p:nvPr/>
        </p:nvSpPr>
        <p:spPr>
          <a:xfrm>
            <a:off x="374755" y="689548"/>
            <a:ext cx="11707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2800" dirty="0"/>
              <a:t>1.5 Trends in globalization, digitalization and demographic development  </a:t>
            </a:r>
          </a:p>
        </p:txBody>
      </p:sp>
    </p:spTree>
    <p:extLst>
      <p:ext uri="{BB962C8B-B14F-4D97-AF65-F5344CB8AC3E}">
        <p14:creationId xmlns:p14="http://schemas.microsoft.com/office/powerpoint/2010/main" val="3109329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8029" y="2354716"/>
            <a:ext cx="265903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500" dirty="0"/>
              <a:t>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500" dirty="0"/>
              <a:t>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500" dirty="0"/>
              <a:t>Economy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500" dirty="0"/>
              <a:t>Politics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500" dirty="0"/>
              <a:t>Society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Globalization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523196"/>
            <a:ext cx="84544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http://cdn.slidesharecdn.com/ss_thumbnails/globalisation-150516154458-lva1-app6892-thumbnail-4.jpg?cb=1431791250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71" y="1499297"/>
            <a:ext cx="4969032" cy="372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41430" y="1335879"/>
            <a:ext cx="6415790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Digitalization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4797855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http://www.financialgazette.co.zw/wp-content/uploads/digitalisation.jpg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55" y="2125582"/>
            <a:ext cx="4938206" cy="260791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212541" y="2003612"/>
            <a:ext cx="57553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/>
              <a:t>Information </a:t>
            </a:r>
            <a:r>
              <a:rPr lang="de-DE" sz="2400" dirty="0" err="1"/>
              <a:t>technologies</a:t>
            </a: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/>
              <a:t>Marketing, </a:t>
            </a:r>
            <a:r>
              <a:rPr lang="de-DE" sz="2400" dirty="0" err="1"/>
              <a:t>sales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service</a:t>
            </a: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/>
              <a:t>Innovation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product</a:t>
            </a:r>
            <a:r>
              <a:rPr lang="de-DE" sz="2400" dirty="0"/>
              <a:t> </a:t>
            </a:r>
            <a:r>
              <a:rPr lang="de-DE" sz="2400" dirty="0" err="1"/>
              <a:t>development</a:t>
            </a: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/>
              <a:t>Organization</a:t>
            </a:r>
            <a:r>
              <a:rPr lang="de-DE" sz="2400" dirty="0"/>
              <a:t>, </a:t>
            </a:r>
            <a:r>
              <a:rPr lang="de-DE" sz="2400" dirty="0" err="1"/>
              <a:t>change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</a:t>
            </a:r>
            <a:r>
              <a:rPr lang="de-DE" sz="2400" dirty="0" err="1"/>
              <a:t>leadership</a:t>
            </a: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/>
              <a:t>Industry</a:t>
            </a:r>
            <a:r>
              <a:rPr lang="de-DE" sz="2400" dirty="0"/>
              <a:t> 4.0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1" dirty="0"/>
              <a:t>Human Resources Management 4.0?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17873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6459" y="2052617"/>
            <a:ext cx="6460761" cy="220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 err="1" smtClean="0"/>
              <a:t>Aging</a:t>
            </a:r>
            <a:r>
              <a:rPr lang="de-DE" sz="2400" dirty="0" smtClean="0"/>
              <a:t>, </a:t>
            </a:r>
            <a:r>
              <a:rPr lang="de-DE" sz="2400" dirty="0" err="1" smtClean="0"/>
              <a:t>shrinking</a:t>
            </a:r>
            <a:r>
              <a:rPr lang="de-DE" sz="2400" dirty="0" smtClean="0"/>
              <a:t> </a:t>
            </a:r>
            <a:r>
              <a:rPr lang="de-DE" sz="2400" dirty="0" err="1" smtClean="0"/>
              <a:t>population</a:t>
            </a:r>
            <a:endParaRPr lang="de-DE" sz="2400" dirty="0" smtClean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 err="1" smtClean="0"/>
              <a:t>Few</a:t>
            </a:r>
            <a:r>
              <a:rPr lang="de-DE" sz="2400" dirty="0" smtClean="0"/>
              <a:t> </a:t>
            </a:r>
            <a:r>
              <a:rPr lang="de-DE" sz="2400" dirty="0" err="1" smtClean="0"/>
              <a:t>young</a:t>
            </a:r>
            <a:r>
              <a:rPr lang="de-DE" sz="2400" dirty="0" smtClean="0"/>
              <a:t> </a:t>
            </a:r>
            <a:r>
              <a:rPr lang="de-DE" sz="2400" dirty="0" err="1" smtClean="0"/>
              <a:t>people</a:t>
            </a:r>
            <a:r>
              <a:rPr lang="de-DE" sz="2400" dirty="0"/>
              <a:t> </a:t>
            </a:r>
            <a:r>
              <a:rPr lang="de-DE" sz="2400" dirty="0" err="1" smtClean="0"/>
              <a:t>facing</a:t>
            </a:r>
            <a:r>
              <a:rPr lang="de-DE" sz="2400" dirty="0" smtClean="0"/>
              <a:t> </a:t>
            </a:r>
            <a:r>
              <a:rPr lang="de-DE" sz="2400" dirty="0" err="1" smtClean="0"/>
              <a:t>many</a:t>
            </a:r>
            <a:r>
              <a:rPr lang="de-DE" sz="2400" dirty="0" smtClean="0"/>
              <a:t> </a:t>
            </a:r>
            <a:r>
              <a:rPr lang="de-DE" sz="2400" dirty="0" err="1" smtClean="0"/>
              <a:t>old</a:t>
            </a:r>
            <a:r>
              <a:rPr lang="de-DE" sz="2400" dirty="0" smtClean="0"/>
              <a:t> </a:t>
            </a:r>
            <a:r>
              <a:rPr lang="de-DE" sz="2400" dirty="0" err="1" smtClean="0"/>
              <a:t>people</a:t>
            </a:r>
            <a:endParaRPr lang="de-DE" sz="2400" dirty="0" smtClean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400" dirty="0" smtClean="0"/>
              <a:t>Migration </a:t>
            </a:r>
            <a:r>
              <a:rPr lang="de-DE" sz="2400" dirty="0" err="1" smtClean="0"/>
              <a:t>countryside</a:t>
            </a:r>
            <a:r>
              <a:rPr lang="de-DE" sz="2400" dirty="0" smtClean="0"/>
              <a:t> </a:t>
            </a:r>
            <a:r>
              <a:rPr lang="de-DE" sz="2400" dirty="0" smtClean="0">
                <a:sym typeface="Wingdings" panose="05000000000000000000" pitchFamily="2" charset="2"/>
              </a:rPr>
              <a:t> </a:t>
            </a:r>
            <a:r>
              <a:rPr lang="de-DE" sz="2400" dirty="0" err="1" smtClean="0">
                <a:sym typeface="Wingdings" panose="05000000000000000000" pitchFamily="2" charset="2"/>
              </a:rPr>
              <a:t>cities</a:t>
            </a:r>
            <a:endParaRPr lang="de-DE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Demographic development and migration trends (in Europe)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4" y="5277176"/>
            <a:ext cx="50217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</a:t>
            </a:r>
            <a:r>
              <a:rPr lang="de-DE" sz="1200" dirty="0">
                <a:hlinkClick r:id="rId2"/>
              </a:rPr>
              <a:t>http://image.shutterstock.com/z/stock-vector-illustration-concerning-the-demographic-development-65582995.jpg</a:t>
            </a:r>
            <a:endParaRPr lang="de-DE" sz="1200" dirty="0"/>
          </a:p>
          <a:p>
            <a:pPr>
              <a:spcBef>
                <a:spcPct val="50000"/>
              </a:spcBef>
            </a:pPr>
            <a:r>
              <a:rPr lang="de-DE" sz="1200" dirty="0">
                <a:hlinkClick r:id="rId3"/>
              </a:rPr>
              <a:t>http://www.die-stiftung.de/wp-content/uploads/sites/6/2016/02/Migration-976x1030.jpg</a:t>
            </a:r>
            <a:r>
              <a:rPr lang="de-DE" sz="1200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r="6191" b="7810"/>
          <a:stretch/>
        </p:blipFill>
        <p:spPr>
          <a:xfrm>
            <a:off x="509665" y="1335879"/>
            <a:ext cx="2263514" cy="25315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494" y="2429045"/>
            <a:ext cx="2698811" cy="284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5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1233" y="1335879"/>
            <a:ext cx="6115987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1047108" y="721061"/>
            <a:ext cx="10167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/>
              <a:t>Change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values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1886458" y="541567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http://www.uwsp.edu/centers/SIEO/PublishingImages/leadership/social-change-model.png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566" y="1335880"/>
            <a:ext cx="7195940" cy="402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016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4" y="567284"/>
            <a:ext cx="11707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/>
              <a:t>Different </a:t>
            </a:r>
            <a:r>
              <a:rPr lang="de-DE" sz="3200" dirty="0" err="1"/>
              <a:t>values</a:t>
            </a:r>
            <a:r>
              <a:rPr lang="de-DE" sz="3200" dirty="0"/>
              <a:t> in different </a:t>
            </a:r>
            <a:r>
              <a:rPr lang="de-DE" sz="3200" dirty="0" err="1"/>
              <a:t>generations</a:t>
            </a:r>
            <a:r>
              <a:rPr lang="de-DE" sz="3200" dirty="0"/>
              <a:t> </a:t>
            </a:r>
            <a:r>
              <a:rPr lang="de-DE" sz="1400" dirty="0"/>
              <a:t>(vgl. Kriegler, 2012)</a:t>
            </a:r>
            <a:endParaRPr lang="de-DE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1412"/>
              </p:ext>
            </p:extLst>
          </p:nvPr>
        </p:nvGraphicFramePr>
        <p:xfrm>
          <a:off x="374756" y="1121282"/>
          <a:ext cx="11482464" cy="44426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30245">
                  <a:extLst>
                    <a:ext uri="{9D8B030D-6E8A-4147-A177-3AD203B41FA5}">
                      <a16:colId xmlns:a16="http://schemas.microsoft.com/office/drawing/2014/main" xmlns="" val="1616078207"/>
                    </a:ext>
                  </a:extLst>
                </a:gridCol>
                <a:gridCol w="1246162">
                  <a:extLst>
                    <a:ext uri="{9D8B030D-6E8A-4147-A177-3AD203B41FA5}">
                      <a16:colId xmlns:a16="http://schemas.microsoft.com/office/drawing/2014/main" xmlns="" val="2376823780"/>
                    </a:ext>
                  </a:extLst>
                </a:gridCol>
                <a:gridCol w="2316188">
                  <a:extLst>
                    <a:ext uri="{9D8B030D-6E8A-4147-A177-3AD203B41FA5}">
                      <a16:colId xmlns:a16="http://schemas.microsoft.com/office/drawing/2014/main" xmlns="" val="56839369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47629286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xmlns="" val="4228568334"/>
                    </a:ext>
                  </a:extLst>
                </a:gridCol>
                <a:gridCol w="1703569">
                  <a:extLst>
                    <a:ext uri="{9D8B030D-6E8A-4147-A177-3AD203B41FA5}">
                      <a16:colId xmlns:a16="http://schemas.microsoft.com/office/drawing/2014/main" xmlns="" val="2856769856"/>
                    </a:ext>
                  </a:extLst>
                </a:gridCol>
              </a:tblGrid>
              <a:tr h="446457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Birth</a:t>
                      </a:r>
                      <a:r>
                        <a:rPr lang="de-DE" dirty="0"/>
                        <a:t> Year </a:t>
                      </a:r>
                      <a:r>
                        <a:rPr lang="de-DE" dirty="0" err="1"/>
                        <a:t>between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Characteristics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Work </a:t>
                      </a:r>
                      <a:r>
                        <a:rPr lang="de-DE" dirty="0" err="1"/>
                        <a:t>life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Motivation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Kommunikation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3906766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Generation Z</a:t>
                      </a:r>
                    </a:p>
                    <a:p>
                      <a:r>
                        <a:rPr lang="de-DE" sz="1400" dirty="0"/>
                        <a:t>(Digital Natives/ „</a:t>
                      </a:r>
                      <a:r>
                        <a:rPr lang="de-DE" sz="1400" dirty="0" err="1"/>
                        <a:t>Always</a:t>
                      </a:r>
                      <a:r>
                        <a:rPr lang="de-DE" sz="1400" dirty="0"/>
                        <a:t> On“ Generation)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Since</a:t>
                      </a:r>
                      <a:r>
                        <a:rPr lang="de-DE" sz="1400" dirty="0"/>
                        <a:t> 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Grow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up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digital </a:t>
                      </a:r>
                      <a:r>
                        <a:rPr lang="de-DE" sz="1400" dirty="0" err="1"/>
                        <a:t>media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use</a:t>
                      </a:r>
                      <a:r>
                        <a:rPr lang="de-DE" sz="1400" dirty="0"/>
                        <a:t> digital  </a:t>
                      </a:r>
                      <a:r>
                        <a:rPr lang="de-DE" sz="1400" dirty="0" err="1"/>
                        <a:t>media</a:t>
                      </a:r>
                      <a:r>
                        <a:rPr lang="de-DE" sz="1400" dirty="0"/>
                        <a:t> in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and</a:t>
                      </a:r>
                      <a:r>
                        <a:rPr lang="de-DE" sz="1400" dirty="0"/>
                        <a:t> private </a:t>
                      </a:r>
                      <a:r>
                        <a:rPr lang="de-DE" sz="1400" dirty="0" err="1"/>
                        <a:t>life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short</a:t>
                      </a:r>
                      <a:r>
                        <a:rPr lang="de-DE" sz="1400" dirty="0"/>
                        <a:t> time </a:t>
                      </a:r>
                      <a:r>
                        <a:rPr lang="de-DE" sz="1400" dirty="0" err="1"/>
                        <a:t>relationships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„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+mn-lt"/>
                        </a:rPr>
                        <a:t>volatility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+mn-lt"/>
                        </a:rPr>
                        <a:t>“ 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job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must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be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exciting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without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commitment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and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must fit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into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de-DE" sz="1400" b="0" u="none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family</a:t>
                      </a:r>
                      <a:r>
                        <a:rPr lang="de-DE" sz="14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plan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Personal </a:t>
                      </a:r>
                      <a:r>
                        <a:rPr lang="de-DE" sz="1400" dirty="0" err="1"/>
                        <a:t>development</a:t>
                      </a:r>
                      <a:r>
                        <a:rPr lang="de-DE" sz="1400" dirty="0"/>
                        <a:t>, autonomous </a:t>
                      </a:r>
                      <a:r>
                        <a:rPr lang="de-DE" sz="1400" dirty="0" err="1"/>
                        <a:t>implementation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Smartphone, </a:t>
                      </a:r>
                      <a:r>
                        <a:rPr lang="de-DE" sz="1400" dirty="0" err="1"/>
                        <a:t>tablet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Social</a:t>
                      </a:r>
                      <a:r>
                        <a:rPr lang="de-DE" sz="1400" dirty="0"/>
                        <a:t> Networks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0226658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 err="1"/>
                        <a:t>Gegeration</a:t>
                      </a:r>
                      <a:r>
                        <a:rPr lang="de-DE" sz="1400" dirty="0"/>
                        <a:t> Y</a:t>
                      </a:r>
                    </a:p>
                    <a:p>
                      <a:r>
                        <a:rPr lang="de-DE" sz="1400" dirty="0"/>
                        <a:t>(</a:t>
                      </a:r>
                      <a:r>
                        <a:rPr lang="de-DE" sz="1400" dirty="0" err="1"/>
                        <a:t>Millenials</a:t>
                      </a:r>
                      <a:r>
                        <a:rPr lang="de-DE" sz="1400" dirty="0"/>
                        <a:t>)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1976 – 1998 </a:t>
                      </a:r>
                    </a:p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Value-</a:t>
                      </a:r>
                      <a:r>
                        <a:rPr lang="de-DE" sz="1400" dirty="0" err="1"/>
                        <a:t>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self-confident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living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their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lifes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today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Job must </a:t>
                      </a:r>
                      <a:r>
                        <a:rPr lang="de-DE" sz="1400" dirty="0" err="1"/>
                        <a:t>be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fun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lifestyle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many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freelancers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self-sufficient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Want </a:t>
                      </a:r>
                      <a:r>
                        <a:rPr lang="de-DE" sz="1400" dirty="0" err="1"/>
                        <a:t>to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make</a:t>
                      </a:r>
                      <a:r>
                        <a:rPr lang="de-DE" sz="1400" dirty="0"/>
                        <a:t> a </a:t>
                      </a:r>
                      <a:r>
                        <a:rPr lang="de-DE" sz="1400" dirty="0" err="1"/>
                        <a:t>significant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contribution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networking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like-</a:t>
                      </a:r>
                      <a:r>
                        <a:rPr lang="de-DE" sz="1400" dirty="0" err="1"/>
                        <a:t>minded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partners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New Media, Web 2.0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4474799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Generation X</a:t>
                      </a: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1956 – 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Pragmatic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independent</a:t>
                      </a:r>
                      <a:r>
                        <a:rPr lang="de-DE" sz="1400" dirty="0"/>
                        <a:t>/ </a:t>
                      </a:r>
                      <a:r>
                        <a:rPr lang="de-DE" sz="1400" dirty="0" err="1"/>
                        <a:t>freelancers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entrepreneurs</a:t>
                      </a:r>
                      <a:r>
                        <a:rPr lang="de-DE" sz="1400" dirty="0"/>
                        <a:t>, time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more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improtant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than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money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Success-orientated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multitasking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share</a:t>
                      </a:r>
                      <a:r>
                        <a:rPr lang="de-DE" sz="1400" dirty="0"/>
                        <a:t> power </a:t>
                      </a:r>
                      <a:r>
                        <a:rPr lang="de-DE" sz="1400" dirty="0" err="1"/>
                        <a:t>and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responsibility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consensus-orientated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Work </a:t>
                      </a:r>
                      <a:r>
                        <a:rPr lang="de-DE" sz="1400" dirty="0" err="1"/>
                        <a:t>structure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needs</a:t>
                      </a:r>
                      <a:r>
                        <a:rPr lang="de-DE" sz="1400" dirty="0"/>
                        <a:t> a high </a:t>
                      </a:r>
                      <a:r>
                        <a:rPr lang="de-DE" sz="1400" dirty="0" err="1"/>
                        <a:t>level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of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freedom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increasing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own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market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value</a:t>
                      </a:r>
                      <a:r>
                        <a:rPr lang="de-DE" sz="1400" dirty="0"/>
                        <a:t>, Work-Life-Balance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E-Mail, Mobile 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904981"/>
                  </a:ext>
                </a:extLst>
              </a:tr>
              <a:tr h="950654">
                <a:tc>
                  <a:txBody>
                    <a:bodyPr/>
                    <a:lstStyle/>
                    <a:p>
                      <a:r>
                        <a:rPr lang="de-DE" sz="1400" dirty="0"/>
                        <a:t>Baby </a:t>
                      </a:r>
                      <a:r>
                        <a:rPr lang="de-DE" sz="1400" dirty="0" err="1"/>
                        <a:t>Boomers</a:t>
                      </a:r>
                      <a:endParaRPr lang="de-DE" sz="1400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1945 – 1956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 err="1"/>
                        <a:t>Idealistic</a:t>
                      </a:r>
                      <a:r>
                        <a:rPr lang="de-DE" sz="1400" dirty="0"/>
                        <a:t>, team-</a:t>
                      </a:r>
                      <a:r>
                        <a:rPr lang="de-DE" sz="1400" dirty="0" err="1"/>
                        <a:t>orientated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carrer-minded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job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very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important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Structured </a:t>
                      </a:r>
                      <a:r>
                        <a:rPr lang="de-DE" sz="1400" dirty="0" err="1"/>
                        <a:t>work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periodic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exchange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with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team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members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relationship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management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very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important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Personal </a:t>
                      </a:r>
                      <a:r>
                        <a:rPr lang="de-DE" sz="1400" dirty="0" err="1"/>
                        <a:t>growth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appreciation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for</a:t>
                      </a:r>
                      <a:r>
                        <a:rPr lang="de-DE" sz="1400" dirty="0"/>
                        <a:t> personal </a:t>
                      </a:r>
                      <a:r>
                        <a:rPr lang="de-DE" sz="1400" dirty="0" err="1"/>
                        <a:t>experiences</a:t>
                      </a:r>
                      <a:r>
                        <a:rPr lang="de-DE" sz="1400" dirty="0"/>
                        <a:t>, </a:t>
                      </a:r>
                      <a:r>
                        <a:rPr lang="de-DE" sz="1400" dirty="0" err="1"/>
                        <a:t>feeling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that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one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is</a:t>
                      </a:r>
                      <a:r>
                        <a:rPr lang="de-DE" sz="1400" dirty="0"/>
                        <a:t> </a:t>
                      </a:r>
                      <a:r>
                        <a:rPr lang="de-DE" sz="1400" dirty="0" err="1"/>
                        <a:t>needed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8781621"/>
                  </a:ext>
                </a:extLst>
              </a:tr>
            </a:tbl>
          </a:graphicData>
        </a:graphic>
      </p:graphicFrame>
      <p:sp>
        <p:nvSpPr>
          <p:cNvPr id="6" name="Textfeld 8"/>
          <p:cNvSpPr txBox="1"/>
          <p:nvPr/>
        </p:nvSpPr>
        <p:spPr>
          <a:xfrm>
            <a:off x="374754" y="5554175"/>
            <a:ext cx="9542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</a:t>
            </a:r>
            <a:r>
              <a:rPr lang="de-DE" sz="1200" dirty="0">
                <a:hlinkClick r:id="rId2"/>
              </a:rPr>
              <a:t>https://www.lecturio.de/magazin/generation-z/</a:t>
            </a:r>
            <a:r>
              <a:rPr lang="de-DE" sz="1200" dirty="0"/>
              <a:t>        </a:t>
            </a:r>
            <a:r>
              <a:rPr lang="de-DE" sz="1200" dirty="0">
                <a:hlinkClick r:id="rId3"/>
              </a:rPr>
              <a:t>http://www.management-circle.de/blog/von-generation-y-zu-generation-z/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07064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412" y="1766184"/>
            <a:ext cx="53685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 smtClean="0"/>
              <a:t>E.g.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 smtClean="0"/>
              <a:t>Energy</a:t>
            </a:r>
            <a:r>
              <a:rPr lang="de-DE" sz="2400" dirty="0" smtClean="0"/>
              <a:t> / fossil </a:t>
            </a:r>
            <a:r>
              <a:rPr lang="de-DE" sz="2400" dirty="0" err="1" smtClean="0"/>
              <a:t>fuels</a:t>
            </a:r>
            <a:endParaRPr lang="de-DE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smtClean="0"/>
              <a:t>Natural </a:t>
            </a:r>
            <a:r>
              <a:rPr lang="de-DE" sz="2400" dirty="0" err="1" smtClean="0"/>
              <a:t>resources</a:t>
            </a:r>
            <a:endParaRPr lang="de-DE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b="1" dirty="0" smtClean="0"/>
              <a:t>Young, well-</a:t>
            </a:r>
            <a:r>
              <a:rPr lang="de-DE" sz="2400" b="1" dirty="0" err="1" smtClean="0"/>
              <a:t>qualified</a:t>
            </a:r>
            <a:r>
              <a:rPr lang="de-DE" sz="2400" b="1" dirty="0" smtClean="0"/>
              <a:t> human </a:t>
            </a:r>
            <a:r>
              <a:rPr lang="de-DE" sz="2400" b="1" dirty="0" err="1" smtClean="0"/>
              <a:t>resources</a:t>
            </a:r>
            <a:endParaRPr lang="de-DE" sz="2400" b="1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err="1" smtClean="0"/>
              <a:t>Water</a:t>
            </a:r>
            <a:r>
              <a:rPr lang="de-DE" sz="2400" dirty="0" smtClean="0"/>
              <a:t> / </a:t>
            </a:r>
            <a:r>
              <a:rPr lang="de-DE" sz="2400" dirty="0" err="1" smtClean="0"/>
              <a:t>fresh</a:t>
            </a:r>
            <a:r>
              <a:rPr lang="de-DE" sz="2400" dirty="0" smtClean="0"/>
              <a:t> </a:t>
            </a:r>
            <a:r>
              <a:rPr lang="de-DE" sz="2400" dirty="0" err="1" smtClean="0"/>
              <a:t>air</a:t>
            </a:r>
            <a:endParaRPr lang="de-DE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smtClean="0"/>
              <a:t>Food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400" dirty="0" smtClean="0"/>
              <a:t>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4" y="487842"/>
            <a:ext cx="11707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/>
              <a:t>Limited </a:t>
            </a:r>
            <a:r>
              <a:rPr lang="de-DE" sz="3600" dirty="0" err="1" smtClean="0"/>
              <a:t>or</a:t>
            </a:r>
            <a:r>
              <a:rPr lang="de-DE" sz="3600" dirty="0" smtClean="0"/>
              <a:t> scarce </a:t>
            </a:r>
            <a:r>
              <a:rPr lang="de-DE" sz="3600" dirty="0" err="1" smtClean="0"/>
              <a:t>resources</a:t>
            </a:r>
            <a:endParaRPr lang="de-DE" sz="3600" dirty="0" smtClean="0"/>
          </a:p>
          <a:p>
            <a:pPr algn="ctr"/>
            <a:r>
              <a:rPr lang="de-DE" sz="2400" dirty="0" smtClean="0"/>
              <a:t>(</a:t>
            </a:r>
            <a:r>
              <a:rPr lang="de-DE" sz="2400" dirty="0" err="1" smtClean="0"/>
              <a:t>depending</a:t>
            </a:r>
            <a:r>
              <a:rPr lang="de-DE" sz="2400" dirty="0" smtClean="0"/>
              <a:t> on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region</a:t>
            </a:r>
            <a:r>
              <a:rPr lang="de-DE" sz="2400" dirty="0" smtClean="0"/>
              <a:t>)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934320" y="5303979"/>
            <a:ext cx="42761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 smtClean="0"/>
              <a:t>Pics:www.ecosia.org</a:t>
            </a:r>
            <a:r>
              <a:rPr lang="de-DE" sz="1200" dirty="0" smtClean="0"/>
              <a:t>/</a:t>
            </a:r>
            <a:r>
              <a:rPr lang="de-DE" sz="1200" dirty="0" err="1" smtClean="0"/>
              <a:t>images?p</a:t>
            </a:r>
            <a:r>
              <a:rPr lang="de-DE" sz="1200" dirty="0" smtClean="0"/>
              <a:t>=3&amp;q=</a:t>
            </a:r>
            <a:r>
              <a:rPr lang="de-DE" sz="1200" dirty="0" err="1" smtClean="0"/>
              <a:t>scarce+resources</a:t>
            </a:r>
            <a:r>
              <a:rPr lang="de-DE" sz="1200" dirty="0"/>
              <a:t>+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206" y="1829964"/>
            <a:ext cx="2386603" cy="158311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128" y="3413077"/>
            <a:ext cx="1796357" cy="189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1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4755" y="689548"/>
            <a:ext cx="11707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/>
              <a:t>1.6 </a:t>
            </a:r>
            <a:r>
              <a:rPr lang="fi-FI" sz="3200" dirty="0"/>
              <a:t>The special contexts of HRM in our five regions and the special situation of regional SMEs </a:t>
            </a:r>
            <a:r>
              <a:rPr lang="fi-FI" sz="3200" b="1" dirty="0"/>
              <a:t>on the Example of Saxony</a:t>
            </a:r>
            <a:endParaRPr lang="de-DE" sz="3200" dirty="0"/>
          </a:p>
          <a:p>
            <a:endParaRPr lang="de-DE" sz="3200" dirty="0"/>
          </a:p>
        </p:txBody>
      </p:sp>
      <p:sp>
        <p:nvSpPr>
          <p:cNvPr id="5" name="Textfeld 4"/>
          <p:cNvSpPr txBox="1"/>
          <p:nvPr/>
        </p:nvSpPr>
        <p:spPr>
          <a:xfrm>
            <a:off x="807792" y="4524447"/>
            <a:ext cx="3404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err="1"/>
              <a:t>Saxony</a:t>
            </a:r>
            <a:r>
              <a:rPr lang="de-DE" sz="2800" dirty="0"/>
              <a:t> (Federal </a:t>
            </a:r>
            <a:r>
              <a:rPr lang="de-DE" sz="2800" dirty="0" err="1"/>
              <a:t>state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Germany)</a:t>
            </a:r>
          </a:p>
        </p:txBody>
      </p:sp>
      <p:pic>
        <p:nvPicPr>
          <p:cNvPr id="8" name="Picture 7" descr="https://upload.wikimedia.org/wikipedia/commons/thumb/a/a3/Zwickau_in_Z.svg/2000px-Zwickau_in_Z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109" y="1843907"/>
            <a:ext cx="3835471" cy="383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106" y="2320311"/>
            <a:ext cx="2970775" cy="3239843"/>
          </a:xfrm>
          <a:prstGeom prst="rect">
            <a:avLst/>
          </a:prstGeom>
        </p:spPr>
      </p:pic>
      <p:sp>
        <p:nvSpPr>
          <p:cNvPr id="11" name="Textfeld 8"/>
          <p:cNvSpPr txBox="1"/>
          <p:nvPr/>
        </p:nvSpPr>
        <p:spPr>
          <a:xfrm>
            <a:off x="374755" y="5523196"/>
            <a:ext cx="69127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 err="1" smtClean="0"/>
              <a:t>pics</a:t>
            </a:r>
            <a:r>
              <a:rPr lang="de-DE" sz="1200" dirty="0" smtClean="0"/>
              <a:t>: </a:t>
            </a:r>
            <a:r>
              <a:rPr lang="de-DE" sz="1200" dirty="0">
                <a:hlinkClick r:id="rId4"/>
              </a:rPr>
              <a:t>https://de.wikipedia.org/wiki/Datei:Zwickau_in_Z.svg</a:t>
            </a:r>
            <a:endParaRPr lang="de-DE" sz="1200" dirty="0"/>
          </a:p>
          <a:p>
            <a:pPr>
              <a:spcBef>
                <a:spcPct val="50000"/>
              </a:spcBef>
            </a:pPr>
            <a:r>
              <a:rPr lang="de-DE" sz="1200" dirty="0">
                <a:hlinkClick r:id="rId5"/>
              </a:rPr>
              <a:t>https://de.wikipedia.org/wiki/Datei:Germany_adm_location_map.svg</a:t>
            </a:r>
            <a:r>
              <a:rPr lang="de-DE" sz="1200" dirty="0"/>
              <a:t> </a:t>
            </a:r>
          </a:p>
        </p:txBody>
      </p:sp>
      <p:sp>
        <p:nvSpPr>
          <p:cNvPr id="2" name="Rechteck 1"/>
          <p:cNvSpPr/>
          <p:nvPr/>
        </p:nvSpPr>
        <p:spPr>
          <a:xfrm>
            <a:off x="10817167" y="3586636"/>
            <a:ext cx="1109832" cy="77696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mit Pfeil 5"/>
          <p:cNvCxnSpPr/>
          <p:nvPr/>
        </p:nvCxnSpPr>
        <p:spPr>
          <a:xfrm flipH="1" flipV="1">
            <a:off x="8269941" y="3697941"/>
            <a:ext cx="2084294" cy="20170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9976725" y="2682834"/>
            <a:ext cx="1680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Germany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0838524" y="3705305"/>
            <a:ext cx="835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237183" y="2470742"/>
            <a:ext cx="2558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Westsaxony </a:t>
            </a:r>
            <a:r>
              <a:rPr lang="de-DE" sz="2400" dirty="0" err="1"/>
              <a:t>and</a:t>
            </a:r>
            <a:endParaRPr lang="de-DE" sz="2400" dirty="0"/>
          </a:p>
          <a:p>
            <a:r>
              <a:rPr lang="de-DE" sz="2400" dirty="0"/>
              <a:t>The </a:t>
            </a:r>
            <a:r>
              <a:rPr lang="de-DE" sz="2400" dirty="0" err="1"/>
              <a:t>city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Zwickau</a:t>
            </a:r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4128583" y="3197019"/>
            <a:ext cx="1599864" cy="38961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5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0180" y="1467876"/>
            <a:ext cx="992569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endParaRPr lang="de-DE" sz="2500" dirty="0"/>
          </a:p>
          <a:p>
            <a:pPr marL="285750" lvl="0" indent="-285750">
              <a:buFontTx/>
              <a:buChar char="-"/>
            </a:pP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buFont typeface="+mj-lt"/>
              <a:buAutoNum type="alphaLcParenR"/>
            </a:pP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>
                <a:solidFill>
                  <a:srgbClr val="000000"/>
                </a:solidFill>
                <a:latin typeface="Arial" charset="0"/>
              </a:rPr>
              <a:t>Definition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of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SMEs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>
                <a:solidFill>
                  <a:srgbClr val="000000"/>
                </a:solidFill>
                <a:latin typeface="Arial" charset="0"/>
              </a:rPr>
              <a:t>Description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of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region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Demographic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change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  <a:p>
            <a:pPr marL="457200" lvl="0" indent="-457200">
              <a:lnSpc>
                <a:spcPct val="150000"/>
              </a:lnSpc>
              <a:buFont typeface="+mj-lt"/>
              <a:buAutoNum type="alphaLcParenR"/>
            </a:pP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Economic</a:t>
            </a:r>
            <a:r>
              <a:rPr lang="de-DE" sz="25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DE" sz="2500" dirty="0" err="1">
                <a:solidFill>
                  <a:srgbClr val="000000"/>
                </a:solidFill>
                <a:latin typeface="Arial" charset="0"/>
              </a:rPr>
              <a:t>change</a:t>
            </a:r>
            <a:endParaRPr lang="de-DE" sz="2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74755" y="689548"/>
            <a:ext cx="11707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/>
              <a:t>1.6 </a:t>
            </a:r>
            <a:r>
              <a:rPr lang="fi-FI" sz="3200" dirty="0"/>
              <a:t>The special contexts of HRM in our five regions and the special situation of regional SMEs </a:t>
            </a:r>
            <a:r>
              <a:rPr lang="fi-FI" sz="3200" b="1" dirty="0"/>
              <a:t>on the Example of Saxony</a:t>
            </a:r>
            <a:endParaRPr lang="de-DE" sz="3200" dirty="0"/>
          </a:p>
          <a:p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879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079971AA-CD53-4891-B6C3-7A18CE9DDB5B}" type="slidenum">
              <a:rPr lang="de-DE" smtClean="0"/>
              <a:pPr>
                <a:defRPr/>
              </a:pPr>
              <a:t>29</a:t>
            </a:fld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374755" y="1137380"/>
            <a:ext cx="116894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/>
            <a:r>
              <a:rPr lang="de-DE" sz="2400" dirty="0"/>
              <a:t>EU </a:t>
            </a:r>
            <a:r>
              <a:rPr lang="de-DE" sz="2400" dirty="0" err="1"/>
              <a:t>created</a:t>
            </a:r>
            <a:r>
              <a:rPr lang="de-DE" sz="2400" dirty="0"/>
              <a:t> a </a:t>
            </a:r>
            <a:r>
              <a:rPr lang="de-DE" sz="2400" dirty="0" err="1"/>
              <a:t>new</a:t>
            </a:r>
            <a:r>
              <a:rPr lang="de-DE" sz="2400" dirty="0"/>
              <a:t> </a:t>
            </a:r>
            <a:r>
              <a:rPr lang="de-DE" sz="2400" dirty="0" err="1"/>
              <a:t>definition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small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medium-</a:t>
            </a:r>
            <a:r>
              <a:rPr lang="de-DE" sz="2400" dirty="0" err="1"/>
              <a:t>sized</a:t>
            </a:r>
            <a:r>
              <a:rPr lang="de-DE" sz="2400" dirty="0"/>
              <a:t> </a:t>
            </a:r>
            <a:r>
              <a:rPr lang="de-DE" sz="2400" dirty="0" err="1"/>
              <a:t>enterprices</a:t>
            </a:r>
            <a:r>
              <a:rPr lang="de-DE" sz="2400" dirty="0"/>
              <a:t> (2005)</a:t>
            </a:r>
          </a:p>
          <a:p>
            <a:pPr marL="92075" indent="-92075"/>
            <a:endParaRPr lang="de-DE" sz="2400" dirty="0"/>
          </a:p>
          <a:p>
            <a:pPr marL="92075" indent="-92075"/>
            <a:r>
              <a:rPr lang="de-DE" sz="2400" dirty="0" err="1"/>
              <a:t>enterprices</a:t>
            </a:r>
            <a:r>
              <a:rPr lang="de-DE" sz="2400" dirty="0"/>
              <a:t> </a:t>
            </a:r>
            <a:r>
              <a:rPr lang="de-DE" sz="2400" dirty="0" err="1"/>
              <a:t>are</a:t>
            </a:r>
            <a:r>
              <a:rPr lang="de-DE" sz="2400" dirty="0"/>
              <a:t> </a:t>
            </a:r>
            <a:r>
              <a:rPr lang="de-DE" sz="2400" dirty="0" err="1"/>
              <a:t>divided</a:t>
            </a:r>
            <a:r>
              <a:rPr lang="de-DE" sz="2400" dirty="0"/>
              <a:t> in </a:t>
            </a:r>
            <a:r>
              <a:rPr lang="de-DE" sz="2400" dirty="0" err="1"/>
              <a:t>three</a:t>
            </a:r>
            <a:r>
              <a:rPr lang="de-DE" sz="2400" dirty="0"/>
              <a:t> </a:t>
            </a:r>
            <a:r>
              <a:rPr lang="de-DE" sz="2400" dirty="0" err="1"/>
              <a:t>magnitudes</a:t>
            </a:r>
            <a:r>
              <a:rPr lang="de-DE" sz="24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err="1"/>
              <a:t>Microenterprices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</a:t>
            </a:r>
            <a:r>
              <a:rPr lang="de-DE" sz="2400" dirty="0" err="1"/>
              <a:t>ten</a:t>
            </a:r>
            <a:r>
              <a:rPr lang="de-DE" sz="2400" dirty="0"/>
              <a:t> </a:t>
            </a:r>
            <a:r>
              <a:rPr lang="de-DE" sz="2400" dirty="0" err="1"/>
              <a:t>empoyees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two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or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two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companies</a:t>
            </a:r>
            <a:r>
              <a:rPr lang="de-DE" sz="2400" dirty="0"/>
              <a:t>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/>
              <a:t>Small </a:t>
            </a:r>
            <a:r>
              <a:rPr lang="de-DE" sz="2400" b="1" dirty="0" err="1"/>
              <a:t>enterprices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50 </a:t>
            </a:r>
            <a:r>
              <a:rPr lang="de-DE" sz="2400" dirty="0" err="1"/>
              <a:t>employees</a:t>
            </a:r>
            <a:r>
              <a:rPr lang="de-DE" sz="2400" dirty="0"/>
              <a:t> plus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balanced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r>
              <a:rPr lang="de-DE" sz="2400" dirty="0"/>
              <a:t> 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ten</a:t>
            </a:r>
            <a:r>
              <a:rPr lang="de-DE" sz="2400" dirty="0"/>
              <a:t> </a:t>
            </a:r>
            <a:r>
              <a:rPr lang="de-DE" sz="2400" dirty="0" err="1"/>
              <a:t>million</a:t>
            </a:r>
            <a:r>
              <a:rPr lang="de-DE" sz="2400" dirty="0"/>
              <a:t> Euro.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/>
              <a:t>Medium-</a:t>
            </a:r>
            <a:r>
              <a:rPr lang="de-DE" sz="2400" b="1" dirty="0" err="1"/>
              <a:t>sized</a:t>
            </a:r>
            <a:r>
              <a:rPr lang="de-DE" sz="2400" b="1" dirty="0"/>
              <a:t> </a:t>
            </a:r>
            <a:r>
              <a:rPr lang="de-DE" sz="2400" b="1" dirty="0" err="1"/>
              <a:t>enterprices</a:t>
            </a:r>
            <a:r>
              <a:rPr lang="de-DE" sz="2400" b="1" dirty="0"/>
              <a:t>: </a:t>
            </a:r>
            <a:r>
              <a:rPr lang="de-DE" sz="2400" dirty="0" err="1"/>
              <a:t>less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250 </a:t>
            </a:r>
            <a:r>
              <a:rPr lang="de-DE" sz="2400" dirty="0" err="1"/>
              <a:t>employees</a:t>
            </a:r>
            <a:r>
              <a:rPr lang="de-DE" sz="2400" dirty="0"/>
              <a:t> </a:t>
            </a:r>
            <a:r>
              <a:rPr lang="de-DE" sz="2400" dirty="0" err="1" smtClean="0"/>
              <a:t>and</a:t>
            </a:r>
            <a:r>
              <a:rPr lang="de-DE" sz="2400" dirty="0" smtClean="0"/>
              <a:t> </a:t>
            </a:r>
            <a:r>
              <a:rPr lang="de-DE" sz="2400" dirty="0"/>
              <a:t>an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balance</a:t>
            </a:r>
            <a:r>
              <a:rPr lang="de-DE" sz="2400" dirty="0"/>
              <a:t> </a:t>
            </a:r>
            <a:r>
              <a:rPr lang="de-DE" sz="2400" dirty="0" err="1"/>
              <a:t>sheet</a:t>
            </a:r>
            <a:r>
              <a:rPr lang="de-DE" sz="2400" dirty="0"/>
              <a:t> </a:t>
            </a:r>
            <a:r>
              <a:rPr lang="de-DE" sz="2400" dirty="0" err="1"/>
              <a:t>with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42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or</a:t>
            </a:r>
            <a:r>
              <a:rPr lang="de-DE" sz="2400" dirty="0"/>
              <a:t> a </a:t>
            </a:r>
            <a:r>
              <a:rPr lang="de-DE" sz="2400" dirty="0" err="1"/>
              <a:t>maximum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50 </a:t>
            </a:r>
            <a:r>
              <a:rPr lang="de-DE" sz="2400" dirty="0" err="1"/>
              <a:t>million</a:t>
            </a:r>
            <a:r>
              <a:rPr lang="de-DE" sz="2400" dirty="0"/>
              <a:t> Euro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companies</a:t>
            </a:r>
            <a:r>
              <a:rPr lang="de-DE" sz="2400" dirty="0"/>
              <a:t> </a:t>
            </a:r>
            <a:r>
              <a:rPr lang="de-DE" sz="2400" dirty="0" err="1"/>
              <a:t>annual</a:t>
            </a:r>
            <a:r>
              <a:rPr lang="de-DE" sz="2400" dirty="0"/>
              <a:t> </a:t>
            </a:r>
            <a:r>
              <a:rPr lang="de-DE" sz="2400" dirty="0" err="1"/>
              <a:t>turnover</a:t>
            </a:r>
            <a:r>
              <a:rPr lang="de-DE" sz="2400" dirty="0"/>
              <a:t>.</a:t>
            </a:r>
          </a:p>
        </p:txBody>
      </p:sp>
      <p:sp>
        <p:nvSpPr>
          <p:cNvPr id="7" name="Rechteck 6"/>
          <p:cNvSpPr/>
          <p:nvPr/>
        </p:nvSpPr>
        <p:spPr>
          <a:xfrm>
            <a:off x="4589597" y="216092"/>
            <a:ext cx="3920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de-DE" sz="3600" dirty="0">
                <a:solidFill>
                  <a:srgbClr val="000000"/>
                </a:solidFill>
                <a:latin typeface="+mn-lt"/>
              </a:rPr>
              <a:t>Definition </a:t>
            </a:r>
            <a:r>
              <a:rPr lang="de-DE" sz="3600" dirty="0" err="1">
                <a:solidFill>
                  <a:srgbClr val="000000"/>
                </a:solidFill>
                <a:latin typeface="+mn-lt"/>
              </a:rPr>
              <a:t>of</a:t>
            </a:r>
            <a:r>
              <a:rPr lang="de-DE" sz="3600" dirty="0">
                <a:solidFill>
                  <a:srgbClr val="000000"/>
                </a:solidFill>
                <a:latin typeface="+mn-lt"/>
              </a:rPr>
              <a:t> SME</a:t>
            </a:r>
          </a:p>
        </p:txBody>
      </p:sp>
      <p:sp>
        <p:nvSpPr>
          <p:cNvPr id="8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https://stats.oecd.org/glossary/detail.asp?ID=3123</a:t>
            </a:r>
          </a:p>
        </p:txBody>
      </p:sp>
    </p:spTree>
    <p:extLst>
      <p:ext uri="{BB962C8B-B14F-4D97-AF65-F5344CB8AC3E}">
        <p14:creationId xmlns:p14="http://schemas.microsoft.com/office/powerpoint/2010/main" val="427719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Structure</a:t>
            </a:r>
            <a:r>
              <a:rPr lang="de-DE" sz="3600" dirty="0"/>
              <a:t>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learning</a:t>
            </a:r>
            <a:r>
              <a:rPr lang="de-DE" sz="3600" dirty="0"/>
              <a:t> </a:t>
            </a:r>
            <a:r>
              <a:rPr lang="de-DE" sz="3600" dirty="0" err="1"/>
              <a:t>module</a:t>
            </a:r>
            <a:r>
              <a:rPr lang="de-DE" sz="3600" dirty="0"/>
              <a:t> in </a:t>
            </a:r>
            <a:r>
              <a:rPr lang="de-DE" sz="3600" dirty="0" err="1"/>
              <a:t>summer</a:t>
            </a:r>
            <a:r>
              <a:rPr lang="de-DE" sz="3600" dirty="0"/>
              <a:t> </a:t>
            </a:r>
            <a:r>
              <a:rPr lang="de-DE" sz="3600" dirty="0" err="1"/>
              <a:t>semester</a:t>
            </a:r>
            <a:r>
              <a:rPr lang="de-DE" sz="3600" dirty="0"/>
              <a:t> 2017 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53" y="1896037"/>
            <a:ext cx="10623175" cy="346934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672353" y="1842247"/>
            <a:ext cx="3780386" cy="352313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11828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37882" y="1458597"/>
            <a:ext cx="113224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Institut für Mittelstandsforschung (</a:t>
            </a:r>
            <a:r>
              <a:rPr lang="de-DE" sz="2400" b="1" dirty="0" err="1"/>
              <a:t>IfM</a:t>
            </a:r>
            <a:r>
              <a:rPr lang="de-DE" sz="2400" b="1" dirty="0"/>
              <a:t>) Bonn </a:t>
            </a:r>
            <a:endParaRPr lang="de-DE" sz="2400" b="1" dirty="0" smtClean="0"/>
          </a:p>
          <a:p>
            <a:endParaRPr lang="de-DE" sz="2400" b="1" dirty="0"/>
          </a:p>
          <a:p>
            <a:r>
              <a:rPr lang="de-DE" sz="2400" dirty="0"/>
              <a:t>Das </a:t>
            </a:r>
            <a:r>
              <a:rPr lang="de-DE" sz="2400" dirty="0" err="1"/>
              <a:t>IfM</a:t>
            </a:r>
            <a:r>
              <a:rPr lang="de-DE" sz="2400" dirty="0"/>
              <a:t> </a:t>
            </a:r>
            <a:r>
              <a:rPr lang="de-DE" sz="2400" dirty="0" smtClean="0"/>
              <a:t>zieht </a:t>
            </a:r>
            <a:r>
              <a:rPr lang="de-DE" sz="2400" dirty="0"/>
              <a:t>die folgenden Größenmerkmale zur Definition von kleinen und mittleren Unternehmen heran:</a:t>
            </a:r>
          </a:p>
          <a:p>
            <a:r>
              <a:rPr lang="de-DE" sz="2400" dirty="0" smtClean="0"/>
              <a:t>  </a:t>
            </a:r>
          </a:p>
          <a:p>
            <a:r>
              <a:rPr lang="de-DE" sz="2400" dirty="0" smtClean="0"/>
              <a:t>Typ</a:t>
            </a:r>
            <a:r>
              <a:rPr lang="de-DE" sz="2400" dirty="0"/>
              <a:t>	</a:t>
            </a:r>
            <a:r>
              <a:rPr lang="de-DE" sz="2400" dirty="0" smtClean="0"/>
              <a:t>                                 </a:t>
            </a:r>
            <a:r>
              <a:rPr lang="de-DE" sz="2400" b="1" dirty="0" smtClean="0"/>
              <a:t>Beschäftigte </a:t>
            </a:r>
            <a:r>
              <a:rPr lang="de-DE" sz="2400" dirty="0" smtClean="0"/>
              <a:t>     Umsatzerlös (</a:t>
            </a:r>
            <a:r>
              <a:rPr lang="de-DE" sz="2400" dirty="0" err="1"/>
              <a:t>Mio</a:t>
            </a:r>
            <a:r>
              <a:rPr lang="de-DE" sz="2400" dirty="0"/>
              <a:t> €</a:t>
            </a:r>
            <a:r>
              <a:rPr lang="de-DE" sz="2400" dirty="0" smtClean="0"/>
              <a:t>)</a:t>
            </a:r>
          </a:p>
          <a:p>
            <a:endParaRPr lang="de-DE" sz="2400" dirty="0"/>
          </a:p>
          <a:p>
            <a:r>
              <a:rPr lang="de-DE" sz="2400" dirty="0"/>
              <a:t>Kleine Unternehmen	</a:t>
            </a:r>
            <a:r>
              <a:rPr lang="de-DE" sz="2400" dirty="0" smtClean="0"/>
              <a:t>              &lt;  10</a:t>
            </a:r>
            <a:r>
              <a:rPr lang="de-DE" sz="2400" dirty="0"/>
              <a:t>	und	≤ 1</a:t>
            </a:r>
          </a:p>
          <a:p>
            <a:r>
              <a:rPr lang="de-DE" sz="2400" b="1" dirty="0"/>
              <a:t>Mittlere Unternehmen	&lt; 500	und	≤ 50</a:t>
            </a:r>
          </a:p>
        </p:txBody>
      </p:sp>
    </p:spTree>
    <p:extLst>
      <p:ext uri="{BB962C8B-B14F-4D97-AF65-F5344CB8AC3E}">
        <p14:creationId xmlns:p14="http://schemas.microsoft.com/office/powerpoint/2010/main" val="35916153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KMU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Seite </a:t>
            </a:r>
            <a:fld id="{079971AA-CD53-4891-B6C3-7A18CE9DDB5B}" type="slidenum">
              <a:rPr lang="de-DE" smtClean="0"/>
              <a:pPr>
                <a:defRPr/>
              </a:pPr>
              <a:t>31</a:t>
            </a:fld>
            <a:endParaRPr lang="en-US"/>
          </a:p>
          <a:p>
            <a:pPr>
              <a:defRPr/>
            </a:pPr>
            <a:r>
              <a:rPr lang="en-US"/>
              <a:t>©</a:t>
            </a:r>
            <a:r>
              <a:rPr lang="de-DE"/>
              <a:t> Prof. Walter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719667" y="708441"/>
            <a:ext cx="10764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err="1"/>
              <a:t>SME‘s</a:t>
            </a:r>
            <a:r>
              <a:rPr lang="de-DE" sz="2800" dirty="0"/>
              <a:t> qualitative </a:t>
            </a:r>
            <a:r>
              <a:rPr lang="de-DE" sz="2800" dirty="0" err="1"/>
              <a:t>characteristics</a:t>
            </a:r>
            <a:r>
              <a:rPr lang="de-DE" sz="2800" dirty="0"/>
              <a:t> </a:t>
            </a:r>
            <a:r>
              <a:rPr lang="de-DE" sz="1600" dirty="0"/>
              <a:t>(vgl. Bergman/</a:t>
            </a:r>
            <a:r>
              <a:rPr lang="de-DE" sz="1600" dirty="0" err="1"/>
              <a:t>Crespo</a:t>
            </a:r>
            <a:r>
              <a:rPr lang="de-DE" sz="1600" dirty="0"/>
              <a:t> 2009, s. 8)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349803"/>
              </p:ext>
            </p:extLst>
          </p:nvPr>
        </p:nvGraphicFramePr>
        <p:xfrm>
          <a:off x="719667" y="1185031"/>
          <a:ext cx="10764577" cy="466867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4703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94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1954">
                <a:tc>
                  <a:txBody>
                    <a:bodyPr/>
                    <a:lstStyle/>
                    <a:p>
                      <a:r>
                        <a:rPr lang="de-DE" sz="2000" dirty="0" err="1"/>
                        <a:t>Criterion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err="1"/>
                        <a:t>Characteristics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5389">
                <a:tc>
                  <a:txBody>
                    <a:bodyPr/>
                    <a:lstStyle/>
                    <a:p>
                      <a:r>
                        <a:rPr lang="de-DE" sz="2000" dirty="0"/>
                        <a:t>Business </a:t>
                      </a:r>
                      <a:r>
                        <a:rPr lang="de-DE" sz="2000" dirty="0" err="1"/>
                        <a:t>management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kern="1200" baseline="0" dirty="0"/>
                        <a:t>- Partial </a:t>
                      </a:r>
                      <a:r>
                        <a:rPr lang="de-DE" sz="2000" kern="1200" baseline="0" dirty="0" err="1"/>
                        <a:t>leadership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of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the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owner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err="1"/>
                        <a:t>Less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group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decisions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err="1"/>
                        <a:t>Less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strategic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orientation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and</a:t>
                      </a:r>
                      <a:r>
                        <a:rPr lang="de-DE" sz="2000" kern="1200" baseline="0" dirty="0"/>
                        <a:t> </a:t>
                      </a:r>
                      <a:r>
                        <a:rPr lang="de-DE" sz="2000" kern="1200" baseline="0" dirty="0" err="1"/>
                        <a:t>planning</a:t>
                      </a:r>
                      <a:endParaRPr lang="de-DE" sz="2000" kern="1200" baseline="0" dirty="0"/>
                    </a:p>
                    <a:p>
                      <a:r>
                        <a:rPr lang="de-DE" sz="2000" kern="1200" baseline="0" dirty="0"/>
                        <a:t>- </a:t>
                      </a:r>
                      <a:r>
                        <a:rPr lang="de-DE" sz="2000" kern="1200" baseline="0" dirty="0" smtClean="0"/>
                        <a:t>Immediate </a:t>
                      </a:r>
                      <a:r>
                        <a:rPr lang="de-DE" sz="2000" kern="1200" baseline="0" dirty="0" err="1"/>
                        <a:t>participation</a:t>
                      </a:r>
                      <a:r>
                        <a:rPr lang="de-DE" sz="2000" kern="1200" baseline="0" dirty="0"/>
                        <a:t> in operational </a:t>
                      </a:r>
                      <a:r>
                        <a:rPr lang="de-DE" sz="2000" kern="1200" baseline="0" dirty="0" err="1"/>
                        <a:t>processes</a:t>
                      </a:r>
                      <a:endParaRPr lang="de-DE" sz="2000" kern="1200" baseline="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de-DE" sz="2000" kern="1200" baseline="0" dirty="0"/>
                        <a:t>- Low </a:t>
                      </a:r>
                      <a:r>
                        <a:rPr lang="de-DE" sz="2000" b="0" dirty="0" err="1"/>
                        <a:t>compensation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capabilities</a:t>
                      </a:r>
                      <a:r>
                        <a:rPr lang="de-DE" sz="2000" b="0" dirty="0"/>
                        <a:t> after </a:t>
                      </a:r>
                      <a:r>
                        <a:rPr lang="de-DE" sz="2000" b="0" dirty="0" err="1"/>
                        <a:t>wrong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decisions</a:t>
                      </a:r>
                      <a:endParaRPr lang="de-DE" sz="2000" b="0" kern="12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0618">
                <a:tc>
                  <a:txBody>
                    <a:bodyPr/>
                    <a:lstStyle/>
                    <a:p>
                      <a:r>
                        <a:rPr lang="de-DE" sz="2000" dirty="0"/>
                        <a:t>Organisation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manageable</a:t>
                      </a:r>
                      <a:r>
                        <a:rPr lang="de-DE" sz="2000" dirty="0"/>
                        <a:t>, flat </a:t>
                      </a:r>
                      <a:r>
                        <a:rPr lang="de-DE" sz="2000" dirty="0" err="1"/>
                        <a:t>hierarchy</a:t>
                      </a:r>
                      <a:r>
                        <a:rPr lang="de-DE" sz="2000" dirty="0"/>
                        <a:t>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direct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information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channels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low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level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of</a:t>
                      </a:r>
                      <a:r>
                        <a:rPr lang="de-DE" sz="2000" baseline="0" dirty="0"/>
                        <a:t> </a:t>
                      </a:r>
                      <a:r>
                        <a:rPr lang="de-DE" sz="2000" baseline="0" dirty="0" err="1"/>
                        <a:t>formalism</a:t>
                      </a:r>
                      <a:endParaRPr lang="de-DE" sz="20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36990">
                <a:tc>
                  <a:txBody>
                    <a:bodyPr/>
                    <a:lstStyle/>
                    <a:p>
                      <a:r>
                        <a:rPr lang="de-DE" sz="2000" b="1" dirty="0" err="1"/>
                        <a:t>Employees</a:t>
                      </a:r>
                      <a:endParaRPr lang="de-DE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presence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of</a:t>
                      </a:r>
                      <a:r>
                        <a:rPr lang="de-DE" sz="2000" dirty="0"/>
                        <a:t> </a:t>
                      </a:r>
                      <a:r>
                        <a:rPr lang="de-DE" sz="2000" b="0" dirty="0" err="1"/>
                        <a:t>broad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specialist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knowledge</a:t>
                      </a:r>
                      <a:endParaRPr lang="de-DE" sz="2000" b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presence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of</a:t>
                      </a:r>
                      <a:r>
                        <a:rPr lang="de-DE" sz="2000" dirty="0"/>
                        <a:t> </a:t>
                      </a:r>
                      <a:r>
                        <a:rPr lang="de-DE" sz="2000" b="0" dirty="0" err="1"/>
                        <a:t>Interdisciplinary</a:t>
                      </a:r>
                      <a:r>
                        <a:rPr lang="de-DE" sz="2000" b="0" dirty="0"/>
                        <a:t> </a:t>
                      </a:r>
                      <a:r>
                        <a:rPr lang="de-DE" sz="2000" b="0" dirty="0" err="1"/>
                        <a:t>knowledge</a:t>
                      </a:r>
                      <a:r>
                        <a:rPr lang="de-DE" sz="2000" b="0" dirty="0"/>
                        <a:t>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less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specialists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are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available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high </a:t>
                      </a:r>
                      <a:r>
                        <a:rPr lang="de-DE" sz="2000" dirty="0" err="1"/>
                        <a:t>job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satisfaction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as</a:t>
                      </a:r>
                      <a:r>
                        <a:rPr lang="de-DE" sz="2000" dirty="0"/>
                        <a:t> a </a:t>
                      </a:r>
                      <a:r>
                        <a:rPr lang="de-DE" sz="2000" dirty="0" err="1"/>
                        <a:t>result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of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manageable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processes</a:t>
                      </a:r>
                      <a:endParaRPr lang="de-DE" sz="2000" dirty="0"/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close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contace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between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employee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and</a:t>
                      </a:r>
                      <a:r>
                        <a:rPr lang="de-DE" sz="2000" dirty="0"/>
                        <a:t> </a:t>
                      </a:r>
                      <a:r>
                        <a:rPr lang="de-DE" sz="2000" dirty="0" err="1"/>
                        <a:t>manger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56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1335879"/>
            <a:ext cx="11482465" cy="3793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   b) </a:t>
            </a:r>
            <a:r>
              <a:rPr lang="de-DE" sz="2800" dirty="0" err="1"/>
              <a:t>Saxony</a:t>
            </a:r>
            <a:r>
              <a:rPr lang="de-DE" sz="2800" dirty="0"/>
              <a:t> – </a:t>
            </a:r>
            <a:r>
              <a:rPr lang="de-DE" sz="2800" dirty="0" err="1"/>
              <a:t>description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region</a:t>
            </a:r>
            <a:endParaRPr lang="de-DE" sz="2800" dirty="0"/>
          </a:p>
          <a:p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surface</a:t>
            </a:r>
            <a:r>
              <a:rPr lang="de-DE" sz="2500" dirty="0"/>
              <a:t> a</a:t>
            </a:r>
            <a:r>
              <a:rPr lang="en-US" sz="2500" dirty="0"/>
              <a:t>rea: circa 18,500 </a:t>
            </a:r>
            <a:r>
              <a:rPr lang="en-GB" sz="2500" dirty="0"/>
              <a:t>k</a:t>
            </a:r>
            <a:r>
              <a:rPr lang="en-US" sz="2500" dirty="0"/>
              <a:t>m²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p</a:t>
            </a:r>
            <a:r>
              <a:rPr lang="en-US" sz="2500" dirty="0" err="1"/>
              <a:t>opulation</a:t>
            </a:r>
            <a:r>
              <a:rPr lang="en-US" sz="2500" dirty="0"/>
              <a:t>: </a:t>
            </a:r>
            <a:r>
              <a:rPr lang="de-DE" sz="2500" dirty="0"/>
              <a:t>circa 4,085</a:t>
            </a:r>
            <a:r>
              <a:rPr lang="de-DE" sz="2500" b="1" dirty="0"/>
              <a:t> </a:t>
            </a:r>
            <a:r>
              <a:rPr lang="en-GB" sz="2500" b="1" dirty="0"/>
              <a:t>million</a:t>
            </a:r>
            <a:r>
              <a:rPr lang="de-DE" sz="2500" b="1" dirty="0"/>
              <a:t> </a:t>
            </a:r>
            <a:r>
              <a:rPr lang="de-DE" sz="2500" dirty="0"/>
              <a:t>(2015)</a:t>
            </a:r>
            <a:r>
              <a:rPr lang="en-US" sz="2500" dirty="0"/>
              <a:t>  </a:t>
            </a:r>
            <a:r>
              <a:rPr lang="en-US" sz="2500" b="1" dirty="0"/>
              <a:t>- regressive (1990: 4,9 million)</a:t>
            </a:r>
            <a:endParaRPr lang="de-DE" sz="2500" dirty="0">
              <a:solidFill>
                <a:srgbClr val="FF0000"/>
              </a:solidFill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gross domestic product (GDP) circa € 112,7 million (2015)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is regarded as an economically strong region since the Middle Ages</a:t>
            </a:r>
            <a:endParaRPr lang="de-DE" sz="2500" dirty="0"/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high local </a:t>
            </a:r>
            <a:r>
              <a:rPr lang="en-US" sz="2500" b="1" dirty="0"/>
              <a:t>qualification level </a:t>
            </a:r>
            <a:r>
              <a:rPr lang="en-US" sz="2500" dirty="0"/>
              <a:t>(broad specialist knowledge)</a:t>
            </a:r>
            <a:endParaRPr lang="de-DE" sz="2500" dirty="0"/>
          </a:p>
        </p:txBody>
      </p:sp>
      <p:sp>
        <p:nvSpPr>
          <p:cNvPr id="5" name="Textfeld 8"/>
          <p:cNvSpPr txBox="1"/>
          <p:nvPr/>
        </p:nvSpPr>
        <p:spPr>
          <a:xfrm>
            <a:off x="374755" y="5313891"/>
            <a:ext cx="7928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hlinkClick r:id="rId2"/>
              </a:rPr>
              <a:t>https://de.statista.com/statistik/daten/studie/155167/umfrage/entwicklung-der-bevoelkerung-von-sachsen-seit-1961/</a:t>
            </a:r>
            <a:endParaRPr lang="de-DE" sz="1200" dirty="0"/>
          </a:p>
          <a:p>
            <a:r>
              <a:rPr lang="de-DE" sz="1200" dirty="0"/>
              <a:t>Magazin: IHK – Zahlen, Fakten, Daten 2015/2016</a:t>
            </a:r>
          </a:p>
        </p:txBody>
      </p:sp>
    </p:spTree>
    <p:extLst>
      <p:ext uri="{BB962C8B-B14F-4D97-AF65-F5344CB8AC3E}">
        <p14:creationId xmlns:p14="http://schemas.microsoft.com/office/powerpoint/2010/main" val="133959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478674"/>
              </p:ext>
            </p:extLst>
          </p:nvPr>
        </p:nvGraphicFramePr>
        <p:xfrm>
          <a:off x="374755" y="2319036"/>
          <a:ext cx="1132418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1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310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310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310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Forecast 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Population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1.526.000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1.465.000</a:t>
                      </a:r>
                    </a:p>
                    <a:p>
                      <a:pPr algn="ctr"/>
                      <a:r>
                        <a:rPr lang="de-DE" sz="1600" dirty="0"/>
                        <a:t>(30.11.2015)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1.409.100 </a:t>
                      </a:r>
                      <a:r>
                        <a:rPr lang="de-DE" sz="2000" dirty="0" err="1"/>
                        <a:t>or</a:t>
                      </a:r>
                      <a:r>
                        <a:rPr lang="de-DE" sz="2000" dirty="0"/>
                        <a:t> 1.340.900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 err="1"/>
                        <a:t>Employees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696.000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539.000</a:t>
                      </a:r>
                    </a:p>
                    <a:p>
                      <a:pPr algn="ctr"/>
                      <a:r>
                        <a:rPr lang="de-DE" sz="1600" dirty="0"/>
                        <a:t>(31.12.2015)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719.700 </a:t>
                      </a:r>
                      <a:r>
                        <a:rPr lang="de-DE" sz="2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694.200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Unemployment rate in %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11,3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000" dirty="0"/>
                        <a:t>6,4</a:t>
                      </a:r>
                    </a:p>
                    <a:p>
                      <a:pPr algn="ctr"/>
                      <a:r>
                        <a:rPr lang="de-DE" sz="1600" dirty="0"/>
                        <a:t>(Juni 2016)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1116105" y="1008529"/>
            <a:ext cx="10582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West </a:t>
            </a:r>
            <a:r>
              <a:rPr lang="de-DE" sz="2400" dirty="0" err="1"/>
              <a:t>saxony</a:t>
            </a:r>
            <a:r>
              <a:rPr lang="de-DE" sz="2400" dirty="0"/>
              <a:t> -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region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university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Applied </a:t>
            </a:r>
            <a:r>
              <a:rPr lang="de-DE" sz="2400" dirty="0" err="1"/>
              <a:t>Sciences</a:t>
            </a:r>
            <a:r>
              <a:rPr lang="de-DE" sz="2400" dirty="0"/>
              <a:t> Zwickau (WHZ)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4585447" y="1424027"/>
            <a:ext cx="77320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Source: IHK Chemnitz: Zahlen, Fakten, Wirtschaftsdaten 2015/2016</a:t>
            </a:r>
          </a:p>
        </p:txBody>
      </p:sp>
      <p:sp>
        <p:nvSpPr>
          <p:cNvPr id="6" name="Textfeld 8"/>
          <p:cNvSpPr txBox="1"/>
          <p:nvPr/>
        </p:nvSpPr>
        <p:spPr>
          <a:xfrm>
            <a:off x="374755" y="4945153"/>
            <a:ext cx="11710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Magazin: IHK – Zahlen, Fakten, Daten 2015/2016</a:t>
            </a:r>
          </a:p>
          <a:p>
            <a:r>
              <a:rPr lang="de-DE" sz="1200" dirty="0">
                <a:hlinkClick r:id="rId2"/>
              </a:rPr>
              <a:t>https://www.chemnitz.ihk24.de/blob/cihk24/standortpolitik/Zahlen_und_Fakten/1906648/22d94d2bac1382afe527bef3d7f69833/20_Jahre_Wirtschaft_in_Suedwestsachsen-data.pdf</a:t>
            </a:r>
            <a:endParaRPr lang="de-DE" sz="1200" dirty="0"/>
          </a:p>
          <a:p>
            <a:r>
              <a:rPr lang="de-DE" sz="1200" dirty="0">
                <a:hlinkClick r:id="rId3"/>
              </a:rPr>
              <a:t>http://www.demografie.sachsen.de/download/Bevoelkerungsentwicklung1.pdf</a:t>
            </a:r>
            <a:r>
              <a:rPr lang="de-DE" sz="1200" dirty="0"/>
              <a:t>    </a:t>
            </a:r>
          </a:p>
          <a:p>
            <a:r>
              <a:rPr lang="de-DE" sz="1200" dirty="0">
                <a:hlinkClick r:id="rId4"/>
              </a:rPr>
              <a:t>https://www.statistik.sachsen.de/download/080_RegBevPrognose_RegEinheiten-PDF/PROG_PlanReg_Leipzig-Westsachsen_1406.pdf</a:t>
            </a:r>
            <a:endParaRPr lang="de-DE" sz="1200" dirty="0"/>
          </a:p>
          <a:p>
            <a:endParaRPr lang="de-DE" sz="1200" dirty="0"/>
          </a:p>
          <a:p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03488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Population </a:t>
            </a:r>
            <a:r>
              <a:rPr lang="de-DE" sz="2400" dirty="0" err="1"/>
              <a:t>development</a:t>
            </a:r>
            <a:r>
              <a:rPr lang="de-DE" sz="2400" dirty="0"/>
              <a:t> in South/West </a:t>
            </a:r>
            <a:r>
              <a:rPr lang="de-DE" sz="2400" dirty="0" err="1"/>
              <a:t>Saxony</a:t>
            </a:r>
            <a:r>
              <a:rPr lang="de-DE" sz="2400" dirty="0"/>
              <a:t> (NUTS 2 Chemnitz)</a:t>
            </a:r>
          </a:p>
        </p:txBody>
      </p:sp>
      <p:graphicFrame>
        <p:nvGraphicFramePr>
          <p:cNvPr id="4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702899"/>
              </p:ext>
            </p:extLst>
          </p:nvPr>
        </p:nvGraphicFramePr>
        <p:xfrm>
          <a:off x="374755" y="1335879"/>
          <a:ext cx="11482464" cy="3947320"/>
        </p:xfrm>
        <a:graphic>
          <a:graphicData uri="http://schemas.openxmlformats.org/drawingml/2006/table">
            <a:tbl>
              <a:tblPr firstRow="1" firstCol="1" bandRow="1"/>
              <a:tblGrid>
                <a:gridCol w="18555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12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146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146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1234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55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1234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2507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48367">
                <a:tc rowSpan="3">
                  <a:txBody>
                    <a:bodyPr/>
                    <a:lstStyle/>
                    <a:p>
                      <a:endParaRPr lang="en-GB" sz="2000" dirty="0"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2007</a:t>
                      </a:r>
                      <a:endParaRPr lang="en-GB" sz="2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2014</a:t>
                      </a:r>
                      <a:endParaRPr lang="en-GB" sz="2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Prognose 2025</a:t>
                      </a:r>
                      <a:endParaRPr lang="en-GB" sz="2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Change (in %)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5786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2007 </a:t>
                      </a:r>
                      <a:r>
                        <a:rPr lang="de-DE" sz="2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until</a:t>
                      </a: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2014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2014 </a:t>
                      </a:r>
                      <a:r>
                        <a:rPr lang="de-DE" sz="20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until</a:t>
                      </a: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2025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2697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Alternative 1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Alternative 2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Alternative 1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Alternative 2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2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de-DE" sz="2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</a:t>
                      </a:r>
                      <a:r>
                        <a:rPr lang="de-DE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2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</a:t>
                      </a:r>
                      <a:r>
                        <a:rPr lang="de-DE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65 </a:t>
                      </a:r>
                      <a:r>
                        <a:rPr lang="de-DE" sz="2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years</a:t>
                      </a:r>
                      <a:r>
                        <a:rPr lang="de-DE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2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2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age</a:t>
                      </a:r>
                      <a:endParaRPr lang="en-GB" sz="2000" b="1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1.023.976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898.888</a:t>
                      </a:r>
                      <a:endParaRPr lang="en-GB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719.700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694.200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-12,2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-19,9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-22,8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81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1.574.256</a:t>
                      </a:r>
                      <a:endParaRPr lang="en-GB" sz="2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1.463.341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1.299.500</a:t>
                      </a:r>
                      <a:endParaRPr lang="en-GB" sz="2000" dirty="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1.266.400</a:t>
                      </a:r>
                      <a:endParaRPr lang="en-GB" sz="2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-7,0</a:t>
                      </a:r>
                      <a:endParaRPr lang="en-GB" sz="2000"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-11,2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2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-13,5</a:t>
                      </a:r>
                      <a:endParaRPr lang="en-GB" sz="2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feld 8"/>
          <p:cNvSpPr txBox="1"/>
          <p:nvPr/>
        </p:nvSpPr>
        <p:spPr>
          <a:xfrm>
            <a:off x="374755" y="5412664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Vgl.: Statistisches Landesamt des Freistaates Sachsen: </a:t>
            </a:r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de-DE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Regionalisierte</a:t>
            </a:r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 Bevölkerungsprognose des Freistaates Sachsen bis 20125, 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Kamenz 2010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81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185" y="2442279"/>
            <a:ext cx="512556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/>
              <a:t>Increasing</a:t>
            </a:r>
            <a:r>
              <a:rPr lang="de-DE" sz="2500" dirty="0"/>
              <a:t> </a:t>
            </a:r>
            <a:r>
              <a:rPr lang="de-DE" sz="2500" dirty="0" err="1"/>
              <a:t>life</a:t>
            </a:r>
            <a:r>
              <a:rPr lang="de-DE" sz="2500" dirty="0"/>
              <a:t> </a:t>
            </a:r>
            <a:r>
              <a:rPr lang="de-DE" sz="2500" dirty="0" err="1"/>
              <a:t>expectancy</a:t>
            </a:r>
            <a:endParaRPr lang="de-DE" sz="2500" dirty="0"/>
          </a:p>
          <a:p>
            <a:r>
              <a:rPr lang="de-DE" sz="2000" dirty="0"/>
              <a:t>(</a:t>
            </a:r>
            <a:r>
              <a:rPr lang="de-DE" sz="2000" dirty="0" err="1"/>
              <a:t>Men</a:t>
            </a:r>
            <a:r>
              <a:rPr lang="de-DE" sz="2000" dirty="0"/>
              <a:t>: 77,58 </a:t>
            </a:r>
            <a:r>
              <a:rPr lang="de-DE" sz="2000" dirty="0" err="1"/>
              <a:t>years</a:t>
            </a:r>
            <a:r>
              <a:rPr lang="de-DE" sz="2000" dirty="0"/>
              <a:t>; </a:t>
            </a:r>
            <a:r>
              <a:rPr lang="de-DE" sz="2000" dirty="0" err="1"/>
              <a:t>women</a:t>
            </a:r>
            <a:r>
              <a:rPr lang="de-DE" sz="2000" dirty="0"/>
              <a:t> 83,58 </a:t>
            </a:r>
            <a:r>
              <a:rPr lang="de-DE" sz="2000" dirty="0" err="1"/>
              <a:t>years</a:t>
            </a:r>
            <a:r>
              <a:rPr lang="de-DE" sz="2000" dirty="0"/>
              <a:t> in 2015)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Causes for changes in the population in Saxony</a:t>
            </a:r>
            <a:endParaRPr lang="de-DE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122697" y="2120709"/>
            <a:ext cx="45455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500" dirty="0" err="1"/>
              <a:t>Falling</a:t>
            </a:r>
            <a:r>
              <a:rPr lang="de-DE" sz="2500" dirty="0"/>
              <a:t> </a:t>
            </a:r>
            <a:r>
              <a:rPr lang="de-DE" sz="2500" dirty="0" err="1"/>
              <a:t>birth</a:t>
            </a:r>
            <a:r>
              <a:rPr lang="de-DE" sz="2500" dirty="0"/>
              <a:t> </a:t>
            </a:r>
            <a:r>
              <a:rPr lang="de-DE" sz="2500" dirty="0" err="1"/>
              <a:t>rates</a:t>
            </a:r>
            <a:endParaRPr lang="de-DE" sz="2500" dirty="0"/>
          </a:p>
          <a:p>
            <a:r>
              <a:rPr lang="de-DE" sz="2000" dirty="0"/>
              <a:t>(1,59 </a:t>
            </a:r>
            <a:r>
              <a:rPr lang="de-DE" sz="2000" dirty="0" err="1"/>
              <a:t>children</a:t>
            </a:r>
            <a:r>
              <a:rPr lang="de-DE" sz="2000" dirty="0"/>
              <a:t> per </a:t>
            </a:r>
            <a:r>
              <a:rPr lang="de-DE" sz="2000" dirty="0" err="1"/>
              <a:t>woman</a:t>
            </a:r>
            <a:r>
              <a:rPr lang="de-DE" sz="2000" dirty="0"/>
              <a:t> in 2015)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07924" y="4442449"/>
            <a:ext cx="7325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93775" indent="-993775"/>
            <a:r>
              <a:rPr lang="en-US" sz="2800" dirty="0"/>
              <a:t>Effects: shrinking and aging population in Saxony</a:t>
            </a:r>
            <a:endParaRPr lang="de-DE" sz="2800" dirty="0"/>
          </a:p>
        </p:txBody>
      </p:sp>
      <p:sp>
        <p:nvSpPr>
          <p:cNvPr id="9" name="Arrow: Right 8"/>
          <p:cNvSpPr/>
          <p:nvPr/>
        </p:nvSpPr>
        <p:spPr>
          <a:xfrm rot="2635936">
            <a:off x="4097407" y="3751150"/>
            <a:ext cx="74108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Arrow: Right 9"/>
          <p:cNvSpPr/>
          <p:nvPr/>
        </p:nvSpPr>
        <p:spPr>
          <a:xfrm rot="8173979">
            <a:off x="7068415" y="3484538"/>
            <a:ext cx="77413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8"/>
          <p:cNvSpPr txBox="1"/>
          <p:nvPr/>
        </p:nvSpPr>
        <p:spPr>
          <a:xfrm>
            <a:off x="374755" y="5320432"/>
            <a:ext cx="1115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https://www.destatis.de/DE/ZahlenFakten/GesellschaftStaat/Bevoelkerung/Sterbefaelle/Tabellen/LebenserwartungBundeslaenderZeitreiheWeiblich.html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https://www.destatis.de/DE/ZahlenFakten/GesellschaftStaat/Bevoelkerung/Sterbefaelle/Tabellen/LebenserwartungBundeslaenderZeitreiheMaennlich.html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https://de.statista.com/statistik/daten/studie/76262/umfrage/geburtenziffer---anzahl-der-kinder-pro-frau-2007-und-2008/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72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few large companies</a:t>
            </a:r>
            <a:r>
              <a:rPr lang="de-DE" sz="2500" dirty="0"/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many small and medium-sized companies:</a:t>
            </a:r>
            <a:r>
              <a:rPr lang="de-DE" sz="2500" dirty="0"/>
              <a:t> 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DE" sz="2500" dirty="0" err="1"/>
              <a:t>low</a:t>
            </a:r>
            <a:r>
              <a:rPr lang="de-DE" sz="2500" dirty="0"/>
              <a:t> </a:t>
            </a:r>
            <a:r>
              <a:rPr lang="de-DE" sz="2500" dirty="0" err="1"/>
              <a:t>capital</a:t>
            </a:r>
            <a:r>
              <a:rPr lang="de-DE" sz="2500" dirty="0"/>
              <a:t> </a:t>
            </a:r>
            <a:r>
              <a:rPr lang="de-DE" sz="2500" dirty="0" err="1"/>
              <a:t>endowment</a:t>
            </a:r>
            <a:endParaRPr lang="de-DE" sz="2500" dirty="0"/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DE" sz="2500" dirty="0" err="1"/>
              <a:t>relatively</a:t>
            </a:r>
            <a:r>
              <a:rPr lang="de-DE" sz="2500" dirty="0"/>
              <a:t> </a:t>
            </a:r>
            <a:r>
              <a:rPr lang="de-DE" sz="2500" dirty="0" err="1"/>
              <a:t>low</a:t>
            </a:r>
            <a:r>
              <a:rPr lang="de-DE" sz="2500" dirty="0"/>
              <a:t> wage </a:t>
            </a:r>
            <a:r>
              <a:rPr lang="de-DE" sz="2500" dirty="0" err="1"/>
              <a:t>level</a:t>
            </a:r>
            <a:endParaRPr lang="de-DE" sz="2500" dirty="0"/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DE" sz="2500" dirty="0" err="1"/>
              <a:t>few</a:t>
            </a:r>
            <a:r>
              <a:rPr lang="de-DE" sz="2500" dirty="0"/>
              <a:t> </a:t>
            </a:r>
            <a:r>
              <a:rPr lang="de-DE" sz="2500" dirty="0" err="1"/>
              <a:t>career</a:t>
            </a:r>
            <a:r>
              <a:rPr lang="de-DE" sz="2500" dirty="0"/>
              <a:t> </a:t>
            </a:r>
            <a:r>
              <a:rPr lang="de-DE" sz="2500" dirty="0" err="1"/>
              <a:t>opportunities</a:t>
            </a:r>
            <a:r>
              <a:rPr lang="de-DE" sz="2500" dirty="0"/>
              <a:t> 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DE" sz="2500" dirty="0" err="1"/>
              <a:t>competency</a:t>
            </a:r>
            <a:r>
              <a:rPr lang="de-DE" sz="2500" dirty="0"/>
              <a:t> </a:t>
            </a:r>
            <a:r>
              <a:rPr lang="de-DE" sz="2500" dirty="0" err="1"/>
              <a:t>deficiences</a:t>
            </a:r>
            <a:r>
              <a:rPr lang="de-DE" sz="2500" dirty="0"/>
              <a:t> in </a:t>
            </a:r>
            <a:r>
              <a:rPr lang="de-DE" sz="2500" dirty="0" err="1"/>
              <a:t>the</a:t>
            </a:r>
            <a:r>
              <a:rPr lang="de-DE" sz="2500" dirty="0"/>
              <a:t> HR </a:t>
            </a:r>
            <a:r>
              <a:rPr lang="de-DE" sz="2500" dirty="0" err="1"/>
              <a:t>sector</a:t>
            </a:r>
            <a:endParaRPr lang="de-DE" sz="2500" dirty="0"/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de-DE" sz="2500" dirty="0" err="1"/>
              <a:t>few</a:t>
            </a:r>
            <a:r>
              <a:rPr lang="de-DE" sz="2500" dirty="0"/>
              <a:t> </a:t>
            </a:r>
            <a:r>
              <a:rPr lang="de-DE" sz="2500" dirty="0" err="1"/>
              <a:t>resources</a:t>
            </a:r>
            <a:r>
              <a:rPr lang="de-DE" sz="2500" dirty="0"/>
              <a:t> </a:t>
            </a:r>
            <a:r>
              <a:rPr lang="de-DE" sz="2500" dirty="0" err="1"/>
              <a:t>for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implementation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new</a:t>
            </a:r>
            <a:r>
              <a:rPr lang="de-DE" sz="2500" dirty="0"/>
              <a:t> </a:t>
            </a:r>
            <a:r>
              <a:rPr lang="de-DE" sz="2500" dirty="0" err="1"/>
              <a:t>concepts</a:t>
            </a:r>
            <a:r>
              <a:rPr lang="de-DE" sz="2500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d) Current </a:t>
            </a:r>
            <a:r>
              <a:rPr lang="de-DE" sz="3600" dirty="0" err="1"/>
              <a:t>situation</a:t>
            </a:r>
            <a:r>
              <a:rPr lang="de-DE" sz="3600" dirty="0"/>
              <a:t>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Saxon</a:t>
            </a:r>
            <a:r>
              <a:rPr lang="de-DE" sz="3600" dirty="0"/>
              <a:t> </a:t>
            </a:r>
            <a:r>
              <a:rPr lang="de-DE" sz="3600" dirty="0" err="1"/>
              <a:t>economy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dirty="0"/>
              <a:t>(</a:t>
            </a:r>
            <a:r>
              <a:rPr lang="en-US" sz="1200" dirty="0"/>
              <a:t>Statistical Office of the Free State of Saxony, </a:t>
            </a:r>
            <a:r>
              <a:rPr lang="de-DE" sz="1200" dirty="0"/>
              <a:t>IAB Establishment Panel 2009)</a:t>
            </a:r>
          </a:p>
        </p:txBody>
      </p:sp>
    </p:spTree>
    <p:extLst>
      <p:ext uri="{BB962C8B-B14F-4D97-AF65-F5344CB8AC3E}">
        <p14:creationId xmlns:p14="http://schemas.microsoft.com/office/powerpoint/2010/main" val="99838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756" y="689548"/>
            <a:ext cx="1158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err="1"/>
              <a:t>Number</a:t>
            </a:r>
            <a:r>
              <a:rPr lang="de-DE" sz="2800" dirty="0"/>
              <a:t>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/>
              <a:t>employees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</a:t>
            </a:r>
            <a:r>
              <a:rPr lang="de-DE" sz="2800" dirty="0" err="1"/>
              <a:t>social</a:t>
            </a:r>
            <a:r>
              <a:rPr lang="de-DE" sz="2800" dirty="0"/>
              <a:t> </a:t>
            </a:r>
            <a:r>
              <a:rPr lang="de-DE" sz="2800" dirty="0" err="1"/>
              <a:t>insurance</a:t>
            </a:r>
            <a:r>
              <a:rPr lang="de-DE" sz="2800" dirty="0"/>
              <a:t> </a:t>
            </a:r>
            <a:r>
              <a:rPr lang="de-DE" sz="2800" dirty="0" err="1"/>
              <a:t>contribution</a:t>
            </a:r>
            <a:r>
              <a:rPr lang="de-DE" sz="2800" dirty="0"/>
              <a:t> </a:t>
            </a:r>
            <a:r>
              <a:rPr lang="de-DE" sz="2800" dirty="0" err="1"/>
              <a:t>according</a:t>
            </a:r>
            <a:r>
              <a:rPr lang="de-DE" sz="2800" dirty="0"/>
              <a:t> </a:t>
            </a:r>
            <a:r>
              <a:rPr lang="de-DE" sz="2800" dirty="0" err="1"/>
              <a:t>to</a:t>
            </a:r>
            <a:r>
              <a:rPr lang="de-DE" sz="2800" dirty="0"/>
              <a:t> </a:t>
            </a:r>
            <a:r>
              <a:rPr lang="de-DE" sz="2800" dirty="0" err="1"/>
              <a:t>company</a:t>
            </a:r>
            <a:r>
              <a:rPr lang="de-DE" sz="2800" dirty="0"/>
              <a:t> </a:t>
            </a:r>
            <a:r>
              <a:rPr lang="de-DE" sz="2800" dirty="0" err="1"/>
              <a:t>sizes</a:t>
            </a:r>
            <a:r>
              <a:rPr lang="de-DE" sz="2800" dirty="0"/>
              <a:t> in South/West </a:t>
            </a:r>
            <a:r>
              <a:rPr lang="de-DE" sz="2800" dirty="0" err="1"/>
              <a:t>Saxony</a:t>
            </a:r>
            <a:r>
              <a:rPr lang="de-DE" sz="2800" dirty="0"/>
              <a:t> (NUTS 2 Chemnitz) on </a:t>
            </a:r>
            <a:r>
              <a:rPr lang="de-DE" sz="2800" dirty="0" err="1"/>
              <a:t>the</a:t>
            </a:r>
            <a:r>
              <a:rPr lang="de-DE" sz="2800" dirty="0"/>
              <a:t> 30.06.</a:t>
            </a:r>
          </a:p>
        </p:txBody>
      </p:sp>
      <p:sp>
        <p:nvSpPr>
          <p:cNvPr id="6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Beschäftigungsstatistik der Bundesagentur für Arbeit, eigene Darstellung</a:t>
            </a:r>
          </a:p>
        </p:txBody>
      </p:sp>
      <p:graphicFrame>
        <p:nvGraphicFramePr>
          <p:cNvPr id="9" name="Chart 8"/>
          <p:cNvGraphicFramePr/>
          <p:nvPr/>
        </p:nvGraphicFramePr>
        <p:xfrm>
          <a:off x="898578" y="1402081"/>
          <a:ext cx="10537372" cy="4121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90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/>
          </p:nvPr>
        </p:nvGraphicFramePr>
        <p:xfrm>
          <a:off x="885742" y="384386"/>
          <a:ext cx="10833818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feld 8"/>
          <p:cNvSpPr txBox="1"/>
          <p:nvPr/>
        </p:nvSpPr>
        <p:spPr>
          <a:xfrm>
            <a:off x="885742" y="5494413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 dirty="0"/>
              <a:t>Source: IHK – Zahlen, Fakten, Daten 2015/2016 </a:t>
            </a:r>
          </a:p>
        </p:txBody>
      </p:sp>
    </p:spTree>
    <p:extLst>
      <p:ext uri="{BB962C8B-B14F-4D97-AF65-F5344CB8AC3E}">
        <p14:creationId xmlns:p14="http://schemas.microsoft.com/office/powerpoint/2010/main" val="2389965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aging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companies</a:t>
            </a:r>
            <a:r>
              <a:rPr lang="de-DE" sz="2500" dirty="0"/>
              <a:t>‘ </a:t>
            </a:r>
            <a:r>
              <a:rPr lang="de-DE" sz="2500" dirty="0" err="1"/>
              <a:t>workforce</a:t>
            </a:r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demography</a:t>
            </a:r>
            <a:r>
              <a:rPr lang="de-DE" sz="2500" dirty="0"/>
              <a:t> </a:t>
            </a:r>
            <a:r>
              <a:rPr lang="de-DE" sz="2500" dirty="0" err="1"/>
              <a:t>and</a:t>
            </a:r>
            <a:r>
              <a:rPr lang="de-DE" sz="2500" dirty="0"/>
              <a:t> </a:t>
            </a:r>
            <a:r>
              <a:rPr lang="de-DE" sz="2500" dirty="0" err="1"/>
              <a:t>emigration</a:t>
            </a:r>
            <a:r>
              <a:rPr lang="de-DE" sz="2500" dirty="0"/>
              <a:t> </a:t>
            </a:r>
            <a:r>
              <a:rPr lang="de-DE" sz="2500" dirty="0" err="1"/>
              <a:t>from</a:t>
            </a:r>
            <a:r>
              <a:rPr lang="de-DE" sz="2500" dirty="0"/>
              <a:t> </a:t>
            </a:r>
            <a:r>
              <a:rPr lang="de-DE" sz="2500" dirty="0" err="1"/>
              <a:t>this</a:t>
            </a:r>
            <a:r>
              <a:rPr lang="de-DE" sz="2500" dirty="0"/>
              <a:t> </a:t>
            </a:r>
            <a:r>
              <a:rPr lang="de-DE" sz="2500" dirty="0" err="1"/>
              <a:t>region</a:t>
            </a:r>
            <a:endParaRPr lang="de-DE" sz="25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rate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vacancies</a:t>
            </a:r>
            <a:r>
              <a:rPr lang="de-DE" sz="2500" dirty="0"/>
              <a:t> </a:t>
            </a:r>
            <a:r>
              <a:rPr lang="de-DE" sz="2500" dirty="0" err="1"/>
              <a:t>up</a:t>
            </a:r>
            <a:r>
              <a:rPr lang="de-DE" sz="2500" dirty="0"/>
              <a:t> </a:t>
            </a:r>
            <a:r>
              <a:rPr lang="de-DE" sz="2500" dirty="0" err="1"/>
              <a:t>to</a:t>
            </a:r>
            <a:r>
              <a:rPr lang="de-DE" sz="2500" dirty="0"/>
              <a:t> 5.17 % (2016)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500" dirty="0"/>
              <a:t>relatively high rate of job seekers 7,5%</a:t>
            </a: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Challenges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228728"/>
            <a:ext cx="9590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200" dirty="0"/>
              <a:t>(</a:t>
            </a:r>
            <a:r>
              <a:rPr lang="en-US" sz="1200" dirty="0"/>
              <a:t>Statistical Office of the Free State of Saxony, </a:t>
            </a:r>
            <a:r>
              <a:rPr lang="de-DE" sz="1200" dirty="0"/>
              <a:t>IAB Establishment Panel 2009)</a:t>
            </a:r>
          </a:p>
          <a:p>
            <a:r>
              <a:rPr lang="de-DE" sz="1200" dirty="0">
                <a:hlinkClick r:id="rId2"/>
              </a:rPr>
              <a:t>https://de.statista.com/statistik/daten/studie/310285/umfrage/verteilung-der-offenen-arbeitsstellen-in-deutschland-nach-bundeslaendern/</a:t>
            </a:r>
            <a:endParaRPr lang="de-DE" sz="1200" dirty="0"/>
          </a:p>
          <a:p>
            <a:r>
              <a:rPr lang="de-DE" sz="1200" dirty="0">
                <a:hlinkClick r:id="rId3"/>
              </a:rPr>
              <a:t>https://de.statista.com/statistik/daten/studie/2522/umfrage/entwicklung-der-arbeitslosenquote-in-sachsen-seit-1999/</a:t>
            </a:r>
            <a:r>
              <a:rPr lang="de-DE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528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3600" dirty="0"/>
          </a:p>
        </p:txBody>
      </p:sp>
      <p:sp>
        <p:nvSpPr>
          <p:cNvPr id="4" name="Rounded Rectangle 5"/>
          <p:cNvSpPr/>
          <p:nvPr/>
        </p:nvSpPr>
        <p:spPr>
          <a:xfrm>
            <a:off x="382666" y="1591078"/>
            <a:ext cx="11474554" cy="67929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Topic 1: Introduction to HRM</a:t>
            </a:r>
          </a:p>
        </p:txBody>
      </p:sp>
      <p:sp>
        <p:nvSpPr>
          <p:cNvPr id="5" name="Rounded Rectangle 3"/>
          <p:cNvSpPr/>
          <p:nvPr/>
        </p:nvSpPr>
        <p:spPr>
          <a:xfrm>
            <a:off x="382666" y="2417395"/>
            <a:ext cx="11482466" cy="67929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Topic 2: Strategic resourcing and </a:t>
            </a:r>
          </a:p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                workforce planning</a:t>
            </a:r>
          </a:p>
        </p:txBody>
      </p:sp>
      <p:sp>
        <p:nvSpPr>
          <p:cNvPr id="6" name="Rounded Rectangle 4"/>
          <p:cNvSpPr/>
          <p:nvPr/>
        </p:nvSpPr>
        <p:spPr>
          <a:xfrm>
            <a:off x="382667" y="3249951"/>
            <a:ext cx="11482465" cy="70744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Topic 3: Recruitment and Selection</a:t>
            </a:r>
          </a:p>
        </p:txBody>
      </p:sp>
      <p:sp>
        <p:nvSpPr>
          <p:cNvPr id="7" name="Rounded Rectangle 5"/>
          <p:cNvSpPr/>
          <p:nvPr/>
        </p:nvSpPr>
        <p:spPr>
          <a:xfrm>
            <a:off x="382666" y="4110651"/>
            <a:ext cx="11474554" cy="67367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Topic 4: Retention Management</a:t>
            </a:r>
          </a:p>
        </p:txBody>
      </p:sp>
      <p:sp>
        <p:nvSpPr>
          <p:cNvPr id="8" name="Rounded Rectangle 5"/>
          <p:cNvSpPr/>
          <p:nvPr/>
        </p:nvSpPr>
        <p:spPr>
          <a:xfrm>
            <a:off x="374754" y="4937585"/>
            <a:ext cx="11482465" cy="679301"/>
          </a:xfrm>
          <a:prstGeom prst="roundRect">
            <a:avLst/>
          </a:prstGeom>
          <a:solidFill>
            <a:srgbClr val="D6A3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2500" dirty="0">
                <a:solidFill>
                  <a:schemeClr val="tx2">
                    <a:lumMod val="75000"/>
                  </a:schemeClr>
                </a:solidFill>
              </a:rPr>
              <a:t>Topic 5: Employee Ownership</a:t>
            </a:r>
          </a:p>
        </p:txBody>
      </p:sp>
      <p:sp>
        <p:nvSpPr>
          <p:cNvPr id="9" name="Rounded Rectangle 6"/>
          <p:cNvSpPr/>
          <p:nvPr/>
        </p:nvSpPr>
        <p:spPr>
          <a:xfrm>
            <a:off x="5755341" y="1335879"/>
            <a:ext cx="6101877" cy="4495295"/>
          </a:xfrm>
          <a:prstGeom prst="roundRect">
            <a:avLst/>
          </a:prstGeom>
          <a:solidFill>
            <a:schemeClr val="bg1">
              <a:lumMod val="65000"/>
              <a:alpha val="4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500" b="1" dirty="0">
                <a:solidFill>
                  <a:schemeClr val="tx1"/>
                </a:solidFill>
              </a:rPr>
              <a:t>Current international trends:</a:t>
            </a:r>
            <a:endParaRPr lang="fi-FI" sz="2500" b="1" dirty="0">
              <a:solidFill>
                <a:schemeClr val="tx1"/>
              </a:solidFill>
            </a:endParaRPr>
          </a:p>
          <a:p>
            <a:endParaRPr lang="fi-FI" sz="25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chemeClr val="tx1"/>
                </a:solidFill>
              </a:rPr>
              <a:t>Globalization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chemeClr val="tx1"/>
                </a:solidFill>
              </a:rPr>
              <a:t>Digitalization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>
                <a:solidFill>
                  <a:schemeClr val="tx1"/>
                </a:solidFill>
              </a:rPr>
              <a:t>Demografic Development and migration trends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500" dirty="0" smtClean="0">
                <a:solidFill>
                  <a:schemeClr val="tx1"/>
                </a:solidFill>
              </a:rPr>
              <a:t>Change of values </a:t>
            </a:r>
            <a:r>
              <a:rPr lang="fi-FI" sz="2500" dirty="0">
                <a:solidFill>
                  <a:schemeClr val="tx1"/>
                </a:solidFill>
              </a:rPr>
              <a:t>(Generations Y and </a:t>
            </a:r>
            <a:r>
              <a:rPr lang="fi-FI" sz="2500" dirty="0" smtClean="0">
                <a:solidFill>
                  <a:schemeClr val="tx1"/>
                </a:solidFill>
              </a:rPr>
              <a:t>Z)</a:t>
            </a:r>
            <a:endParaRPr lang="fi-FI" sz="2500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Scarce resources</a:t>
            </a:r>
            <a:endParaRPr lang="fi-FI" sz="2500" dirty="0"/>
          </a:p>
          <a:p>
            <a:endParaRPr lang="fi-FI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74755" y="689548"/>
            <a:ext cx="11707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200" b="1" dirty="0"/>
              <a:t>Phase 1: </a:t>
            </a:r>
            <a:r>
              <a:rPr lang="fi-FI" sz="3200" dirty="0"/>
              <a:t>Topics of the learning module (theoretical Background)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32732144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endParaRPr lang="en-GB" dirty="0"/>
          </a:p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endParaRPr lang="en-GB" dirty="0"/>
          </a:p>
          <a:p>
            <a:pPr marL="374650" lvl="1" indent="-285750">
              <a:buFont typeface="Arial" panose="020B0604020202020204" pitchFamily="34" charset="0"/>
              <a:buChar char="•"/>
              <a:tabLst>
                <a:tab pos="450850" algn="l"/>
              </a:tabLst>
            </a:pPr>
            <a:r>
              <a:rPr lang="en-GB" sz="2500" dirty="0"/>
              <a:t>increasingly differentiated requirements of domestic and foreign customers for products, services</a:t>
            </a:r>
            <a:endParaRPr lang="en-GB" sz="2500" b="1" dirty="0"/>
          </a:p>
          <a:p>
            <a:pPr marL="446088" lvl="1" indent="-357188">
              <a:buFont typeface="Arial" pitchFamily="34" charset="0"/>
              <a:buChar char="•"/>
              <a:tabLst>
                <a:tab pos="450850" algn="l"/>
              </a:tabLst>
            </a:pPr>
            <a:r>
              <a:rPr lang="en-GB" sz="2500" dirty="0"/>
              <a:t>growing international division of labour und cooperation</a:t>
            </a:r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need to develop even more specialised technical knowledge and experience</a:t>
            </a:r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new requirements for linguistic, social and cultural competences among companies and personnel </a:t>
            </a:r>
          </a:p>
          <a:p>
            <a:pPr marL="446088" lvl="1" indent="-357188">
              <a:buFont typeface="Arial" pitchFamily="34" charset="0"/>
              <a:buChar char="•"/>
            </a:pPr>
            <a:r>
              <a:rPr lang="en-GB" sz="2500" dirty="0"/>
              <a:t>significantly negative value between young professionals and employees who drop out on account of high age in Saxon enterprises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/>
              <a:t>Impact </a:t>
            </a:r>
            <a:r>
              <a:rPr lang="de-DE" sz="3600" dirty="0" err="1"/>
              <a:t>of</a:t>
            </a:r>
            <a:r>
              <a:rPr lang="de-DE" sz="3600" dirty="0"/>
              <a:t> </a:t>
            </a:r>
            <a:r>
              <a:rPr lang="de-DE" sz="3600" dirty="0" err="1"/>
              <a:t>changing</a:t>
            </a:r>
            <a:r>
              <a:rPr lang="de-DE" sz="3600" dirty="0"/>
              <a:t> </a:t>
            </a:r>
            <a:r>
              <a:rPr lang="de-DE" sz="3600" dirty="0" err="1"/>
              <a:t>conditions</a:t>
            </a:r>
            <a:r>
              <a:rPr lang="de-DE" sz="3600" dirty="0"/>
              <a:t> on </a:t>
            </a:r>
            <a:r>
              <a:rPr lang="de-DE" sz="3600" dirty="0" err="1"/>
              <a:t>companies</a:t>
            </a:r>
            <a:r>
              <a:rPr lang="de-DE" sz="3600" dirty="0"/>
              <a:t> </a:t>
            </a:r>
            <a:r>
              <a:rPr lang="de-DE" sz="3600" dirty="0" err="1"/>
              <a:t>and</a:t>
            </a:r>
            <a:r>
              <a:rPr lang="de-DE" sz="3600" dirty="0"/>
              <a:t> </a:t>
            </a:r>
            <a:r>
              <a:rPr lang="de-DE" sz="3600" dirty="0" err="1"/>
              <a:t>employees</a:t>
            </a:r>
            <a:r>
              <a:rPr lang="de-DE" sz="3600" dirty="0"/>
              <a:t> in </a:t>
            </a:r>
            <a:r>
              <a:rPr lang="de-DE" sz="3600" dirty="0" err="1"/>
              <a:t>Saxony</a:t>
            </a:r>
            <a:endParaRPr lang="de-DE" sz="3600" dirty="0"/>
          </a:p>
        </p:txBody>
      </p:sp>
      <p:sp>
        <p:nvSpPr>
          <p:cNvPr id="4" name="Textfeld 8"/>
          <p:cNvSpPr txBox="1"/>
          <p:nvPr/>
        </p:nvSpPr>
        <p:spPr>
          <a:xfrm>
            <a:off x="374755" y="5523196"/>
            <a:ext cx="6912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</a:t>
            </a:r>
            <a:r>
              <a:rPr lang="de-DE" sz="1200" dirty="0" err="1"/>
              <a:t>Fachkräftemonitoring</a:t>
            </a:r>
            <a:r>
              <a:rPr lang="de-DE" sz="1200" dirty="0"/>
              <a:t>, 2010</a:t>
            </a:r>
          </a:p>
        </p:txBody>
      </p:sp>
    </p:spTree>
    <p:extLst>
      <p:ext uri="{BB962C8B-B14F-4D97-AF65-F5344CB8AC3E}">
        <p14:creationId xmlns:p14="http://schemas.microsoft.com/office/powerpoint/2010/main" val="4405892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76358"/>
            <a:ext cx="11482465" cy="4072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3815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rapid </a:t>
            </a:r>
            <a:r>
              <a:rPr lang="de-DE" sz="2500" dirty="0" err="1"/>
              <a:t>scientific-technical</a:t>
            </a:r>
            <a:r>
              <a:rPr lang="de-DE" sz="2500" dirty="0"/>
              <a:t> </a:t>
            </a:r>
            <a:r>
              <a:rPr lang="de-DE" sz="2500" dirty="0" err="1"/>
              <a:t>development</a:t>
            </a:r>
            <a:r>
              <a:rPr lang="de-DE" sz="2500" dirty="0"/>
              <a:t> </a:t>
            </a:r>
          </a:p>
          <a:p>
            <a:pPr lvl="1" indent="-3619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growing</a:t>
            </a:r>
            <a:r>
              <a:rPr lang="de-DE" sz="2500" dirty="0"/>
              <a:t> </a:t>
            </a:r>
            <a:r>
              <a:rPr lang="de-DE" sz="2500" dirty="0" err="1"/>
              <a:t>requirements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international </a:t>
            </a:r>
            <a:r>
              <a:rPr lang="de-DE" sz="2500" dirty="0" err="1"/>
              <a:t>markets</a:t>
            </a:r>
            <a:endParaRPr lang="de-DE" sz="2500" dirty="0"/>
          </a:p>
          <a:p>
            <a:pPr lvl="1" indent="-3619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effects</a:t>
            </a:r>
            <a:r>
              <a:rPr lang="de-DE" sz="2500" dirty="0"/>
              <a:t> </a:t>
            </a:r>
            <a:r>
              <a:rPr lang="de-DE" sz="2500" dirty="0" err="1"/>
              <a:t>of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induced</a:t>
            </a:r>
            <a:r>
              <a:rPr lang="de-DE" sz="2500" dirty="0"/>
              <a:t> ‘</a:t>
            </a:r>
            <a:r>
              <a:rPr lang="de-DE" sz="2500" dirty="0" err="1"/>
              <a:t>demographic</a:t>
            </a:r>
            <a:r>
              <a:rPr lang="de-DE" sz="2500" dirty="0"/>
              <a:t> </a:t>
            </a:r>
            <a:r>
              <a:rPr lang="de-DE" sz="2500" dirty="0" err="1"/>
              <a:t>trap</a:t>
            </a:r>
            <a:r>
              <a:rPr lang="de-DE" sz="2500" dirty="0"/>
              <a:t>‘ </a:t>
            </a:r>
            <a:r>
              <a:rPr lang="de-DE" sz="2500" dirty="0" err="1"/>
              <a:t>by</a:t>
            </a:r>
            <a:r>
              <a:rPr lang="de-DE" sz="2500" dirty="0"/>
              <a:t> </a:t>
            </a:r>
            <a:r>
              <a:rPr lang="de-DE" sz="2500" dirty="0" err="1"/>
              <a:t>the</a:t>
            </a:r>
            <a:r>
              <a:rPr lang="de-DE" sz="2500" dirty="0"/>
              <a:t> </a:t>
            </a:r>
            <a:r>
              <a:rPr lang="de-DE" sz="2500" dirty="0" err="1"/>
              <a:t>structural</a:t>
            </a:r>
            <a:r>
              <a:rPr lang="de-DE" sz="2500" dirty="0"/>
              <a:t> </a:t>
            </a:r>
            <a:r>
              <a:rPr lang="de-DE" sz="2500" dirty="0" err="1"/>
              <a:t>change</a:t>
            </a:r>
            <a:r>
              <a:rPr lang="de-DE" sz="2500" dirty="0"/>
              <a:t> after 1990</a:t>
            </a:r>
          </a:p>
          <a:p>
            <a:pPr lvl="1" indent="-3619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growing</a:t>
            </a:r>
            <a:r>
              <a:rPr lang="de-DE" sz="2500" dirty="0"/>
              <a:t>, </a:t>
            </a:r>
            <a:r>
              <a:rPr lang="de-DE" sz="2500" dirty="0" err="1"/>
              <a:t>world-wide</a:t>
            </a:r>
            <a:r>
              <a:rPr lang="de-DE" sz="2500" dirty="0"/>
              <a:t> </a:t>
            </a:r>
            <a:r>
              <a:rPr lang="en-US" sz="2500" dirty="0"/>
              <a:t>competition for the best brains</a:t>
            </a:r>
            <a:endParaRPr lang="de-DE" sz="2500" dirty="0"/>
          </a:p>
          <a:p>
            <a:pPr lvl="1" indent="-3619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/>
              <a:t>high </a:t>
            </a:r>
            <a:r>
              <a:rPr lang="de-DE" sz="2500" dirty="0" err="1"/>
              <a:t>specilisation</a:t>
            </a:r>
            <a:r>
              <a:rPr lang="de-DE" sz="2500" dirty="0"/>
              <a:t> </a:t>
            </a:r>
            <a:r>
              <a:rPr lang="de-DE" sz="2500" dirty="0" err="1"/>
              <a:t>and</a:t>
            </a:r>
            <a:r>
              <a:rPr lang="de-DE" sz="2500" dirty="0"/>
              <a:t> </a:t>
            </a:r>
            <a:r>
              <a:rPr lang="de-DE" sz="2500" dirty="0" err="1"/>
              <a:t>many</a:t>
            </a:r>
            <a:r>
              <a:rPr lang="de-DE" sz="2500" dirty="0"/>
              <a:t> </a:t>
            </a:r>
            <a:r>
              <a:rPr lang="de-DE" sz="2500" dirty="0" err="1"/>
              <a:t>SME‘s</a:t>
            </a:r>
            <a:endParaRPr lang="de-DE" sz="2500" dirty="0"/>
          </a:p>
          <a:p>
            <a:pPr lvl="1" indent="-3619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500" dirty="0" err="1"/>
              <a:t>profound</a:t>
            </a:r>
            <a:r>
              <a:rPr lang="de-DE" sz="2500" dirty="0"/>
              <a:t> </a:t>
            </a:r>
            <a:r>
              <a:rPr lang="de-DE" sz="2500" dirty="0" err="1"/>
              <a:t>societal</a:t>
            </a:r>
            <a:r>
              <a:rPr lang="de-DE" sz="2500" dirty="0"/>
              <a:t> </a:t>
            </a:r>
            <a:r>
              <a:rPr lang="de-DE" sz="2500" dirty="0" err="1"/>
              <a:t>changes</a:t>
            </a:r>
            <a:r>
              <a:rPr lang="de-DE" sz="2500" dirty="0"/>
              <a:t> </a:t>
            </a:r>
            <a:r>
              <a:rPr lang="de-DE" sz="2500" dirty="0" err="1"/>
              <a:t>regarding</a:t>
            </a:r>
            <a:r>
              <a:rPr lang="de-DE" sz="2500" dirty="0"/>
              <a:t> </a:t>
            </a:r>
            <a:r>
              <a:rPr lang="de-DE" sz="2500" dirty="0" err="1"/>
              <a:t>technical</a:t>
            </a:r>
            <a:r>
              <a:rPr lang="de-DE" sz="2500" dirty="0"/>
              <a:t> </a:t>
            </a:r>
            <a:r>
              <a:rPr lang="de-DE" sz="2500" dirty="0" err="1"/>
              <a:t>understanding</a:t>
            </a:r>
            <a:r>
              <a:rPr lang="de-DE" sz="2500" dirty="0"/>
              <a:t>, </a:t>
            </a:r>
            <a:r>
              <a:rPr lang="de-DE" sz="2500" dirty="0" err="1"/>
              <a:t>career</a:t>
            </a:r>
            <a:r>
              <a:rPr lang="de-DE" sz="2500" dirty="0"/>
              <a:t> </a:t>
            </a:r>
            <a:r>
              <a:rPr lang="de-DE" sz="2500" dirty="0" err="1"/>
              <a:t>choice</a:t>
            </a:r>
            <a:r>
              <a:rPr lang="de-DE" sz="2500" dirty="0"/>
              <a:t> </a:t>
            </a:r>
            <a:r>
              <a:rPr lang="de-DE" sz="2500" dirty="0" err="1"/>
              <a:t>and</a:t>
            </a:r>
            <a:r>
              <a:rPr lang="de-DE" sz="2500" dirty="0"/>
              <a:t> </a:t>
            </a:r>
            <a:r>
              <a:rPr lang="de-DE" sz="2500" dirty="0" err="1"/>
              <a:t>moral</a:t>
            </a:r>
            <a:r>
              <a:rPr lang="de-DE" sz="2500" dirty="0"/>
              <a:t> </a:t>
            </a:r>
            <a:r>
              <a:rPr lang="de-DE" sz="2500" dirty="0" err="1"/>
              <a:t>concepts</a:t>
            </a:r>
            <a:endParaRPr lang="de-DE" sz="2500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/>
              <a:t>Causes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the</a:t>
            </a:r>
            <a:r>
              <a:rPr lang="de-DE" sz="3600" dirty="0"/>
              <a:t> </a:t>
            </a:r>
            <a:r>
              <a:rPr lang="de-DE" sz="3600" dirty="0" err="1"/>
              <a:t>growing</a:t>
            </a:r>
            <a:r>
              <a:rPr lang="de-DE" sz="3600" dirty="0"/>
              <a:t> </a:t>
            </a:r>
            <a:r>
              <a:rPr lang="de-DE" sz="3600" dirty="0" err="1"/>
              <a:t>demand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skilled</a:t>
            </a:r>
            <a:r>
              <a:rPr lang="de-DE" sz="3600" dirty="0"/>
              <a:t> </a:t>
            </a:r>
            <a:r>
              <a:rPr lang="de-DE" sz="3600" dirty="0" err="1"/>
              <a:t>workers</a:t>
            </a:r>
            <a:r>
              <a:rPr lang="de-DE" sz="3600" dirty="0"/>
              <a:t> in </a:t>
            </a:r>
            <a:r>
              <a:rPr lang="de-DE" sz="3600" dirty="0" err="1"/>
              <a:t>Saxony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55461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335879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What is Human Resource Management (HRM)?</a:t>
            </a:r>
          </a:p>
          <a:p>
            <a:pPr lvl="0" algn="ctr"/>
            <a:r>
              <a:rPr lang="de-DE" sz="1600" dirty="0">
                <a:solidFill>
                  <a:prstClr val="black"/>
                </a:solidFill>
              </a:rPr>
              <a:t>(cf. Armstrong, M./Taylor, S. , 2014:5)</a:t>
            </a:r>
          </a:p>
          <a:p>
            <a:pPr algn="ctr"/>
            <a:endParaRPr lang="de-DE" sz="3600" dirty="0"/>
          </a:p>
        </p:txBody>
      </p:sp>
      <p:sp>
        <p:nvSpPr>
          <p:cNvPr id="4" name="TextBox 1"/>
          <p:cNvSpPr txBox="1"/>
          <p:nvPr/>
        </p:nvSpPr>
        <p:spPr>
          <a:xfrm>
            <a:off x="374755" y="2322283"/>
            <a:ext cx="10184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Human resource management can be defined as a strategic, integrated and coherent approach to the employment, development and well-being of the people working in organizations. 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44401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993592" y="2065382"/>
            <a:ext cx="1148246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strategic HRM,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corporate social responsibility,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workforce planning,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recruitment and selection,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talent management,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learning and development,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performance and reward management  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374755" y="689548"/>
            <a:ext cx="11707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fi-FI" sz="3600" dirty="0"/>
              <a:t>What important activities covers HRM (examples)? </a:t>
            </a:r>
          </a:p>
          <a:p>
            <a:pPr lvl="0" algn="ctr"/>
            <a:r>
              <a:rPr lang="fi-FI" sz="3600" dirty="0">
                <a:solidFill>
                  <a:prstClr val="black"/>
                </a:solidFill>
              </a:rPr>
              <a:t> </a:t>
            </a:r>
            <a:r>
              <a:rPr lang="de-DE" sz="1600" dirty="0">
                <a:solidFill>
                  <a:prstClr val="black"/>
                </a:solidFill>
              </a:rPr>
              <a:t>(cf. Armstrong, M./Taylor, S. , 2014: 4)</a:t>
            </a:r>
          </a:p>
        </p:txBody>
      </p:sp>
    </p:spTree>
    <p:extLst>
      <p:ext uri="{BB962C8B-B14F-4D97-AF65-F5344CB8AC3E}">
        <p14:creationId xmlns:p14="http://schemas.microsoft.com/office/powerpoint/2010/main" val="3479257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4683" y="757652"/>
            <a:ext cx="117073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>
                <a:latin typeface="+mn-lt"/>
              </a:rPr>
              <a:t>What</a:t>
            </a:r>
            <a:r>
              <a:rPr lang="de-DE" sz="3600" dirty="0">
                <a:latin typeface="+mn-lt"/>
              </a:rPr>
              <a:t> </a:t>
            </a:r>
            <a:r>
              <a:rPr lang="de-DE" sz="3600" dirty="0" err="1">
                <a:latin typeface="+mn-lt"/>
              </a:rPr>
              <a:t>are</a:t>
            </a:r>
            <a:r>
              <a:rPr lang="de-DE" sz="3600" dirty="0">
                <a:latin typeface="+mn-lt"/>
              </a:rPr>
              <a:t> </a:t>
            </a:r>
            <a:r>
              <a:rPr lang="de-DE" sz="3600" dirty="0" err="1">
                <a:latin typeface="+mn-lt"/>
              </a:rPr>
              <a:t>the</a:t>
            </a:r>
            <a:r>
              <a:rPr lang="de-DE" sz="3600" dirty="0">
                <a:latin typeface="+mn-lt"/>
              </a:rPr>
              <a:t> </a:t>
            </a:r>
            <a:r>
              <a:rPr lang="de-DE" sz="3600" dirty="0" err="1">
                <a:latin typeface="+mn-lt"/>
              </a:rPr>
              <a:t>goals</a:t>
            </a:r>
            <a:r>
              <a:rPr lang="de-DE" sz="3600" dirty="0">
                <a:latin typeface="+mn-lt"/>
              </a:rPr>
              <a:t> </a:t>
            </a:r>
            <a:r>
              <a:rPr lang="de-DE" sz="3600" dirty="0" err="1">
                <a:latin typeface="+mn-lt"/>
              </a:rPr>
              <a:t>of</a:t>
            </a:r>
            <a:r>
              <a:rPr lang="de-DE" sz="3600" dirty="0">
                <a:latin typeface="+mn-lt"/>
              </a:rPr>
              <a:t> HRM? </a:t>
            </a:r>
            <a:r>
              <a:rPr lang="fi-FI" sz="3600" dirty="0">
                <a:solidFill>
                  <a:prstClr val="black"/>
                </a:solidFill>
                <a:latin typeface="+mn-lt"/>
              </a:rPr>
              <a:t> </a:t>
            </a:r>
            <a:r>
              <a:rPr lang="de-DE" sz="1600" dirty="0">
                <a:solidFill>
                  <a:prstClr val="black"/>
                </a:solidFill>
                <a:latin typeface="+mn-lt"/>
              </a:rPr>
              <a:t>(cf. Armstrong, M./Taylor, S. , 2014: 5)</a:t>
            </a:r>
          </a:p>
          <a:p>
            <a:pPr algn="ctr"/>
            <a:endParaRPr lang="de-DE" sz="3600" dirty="0">
              <a:latin typeface="+mj-lt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84683" y="1357816"/>
            <a:ext cx="11482465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support the organization in achieving its objectives by developing and implementing human resource (HR) strategies that are integrated with the business strategy (strategic HRM);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contribute to the development of a high-performance culture;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ensure that the organization has the talented, skilled and engaged people it needs;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create a positive employment relationship between management and employees and a climate of mutual trust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encourage the application of an ethical approach to people management. </a:t>
            </a:r>
            <a:br>
              <a:rPr lang="en-GB" sz="2800" dirty="0"/>
            </a:br>
            <a:endParaRPr lang="de-DE" sz="25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1691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755" y="1742190"/>
            <a:ext cx="11482465" cy="4495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TextBox 2"/>
          <p:cNvSpPr txBox="1"/>
          <p:nvPr/>
        </p:nvSpPr>
        <p:spPr>
          <a:xfrm>
            <a:off x="374755" y="689548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Human Resource Management (HRM) - Theory and </a:t>
            </a:r>
            <a:r>
              <a:rPr lang="en-US" sz="3600" dirty="0" smtClean="0"/>
              <a:t>Practice</a:t>
            </a:r>
            <a:endParaRPr lang="de-DE" sz="3600" dirty="0"/>
          </a:p>
        </p:txBody>
      </p:sp>
      <p:sp>
        <p:nvSpPr>
          <p:cNvPr id="5" name="Abgerundetes Rechteck 9"/>
          <p:cNvSpPr/>
          <p:nvPr/>
        </p:nvSpPr>
        <p:spPr>
          <a:xfrm>
            <a:off x="804559" y="3219181"/>
            <a:ext cx="2600329" cy="12112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  <a:cs typeface="Arial" panose="020B0604020202020204" pitchFamily="34" charset="0"/>
              </a:rPr>
              <a:t>Current </a:t>
            </a:r>
            <a:r>
              <a:rPr lang="de-DE" sz="2400" b="1" dirty="0" err="1">
                <a:solidFill>
                  <a:schemeClr val="tx1"/>
                </a:solidFill>
                <a:cs typeface="Arial" panose="020B0604020202020204" pitchFamily="34" charset="0"/>
              </a:rPr>
              <a:t>context</a:t>
            </a:r>
            <a:r>
              <a:rPr lang="de-DE" sz="24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tx1"/>
                </a:solidFill>
                <a:cs typeface="Arial" panose="020B0604020202020204" pitchFamily="34" charset="0"/>
              </a:rPr>
              <a:t>of</a:t>
            </a:r>
            <a:r>
              <a:rPr lang="de-DE" sz="2400" dirty="0">
                <a:solidFill>
                  <a:schemeClr val="tx1"/>
                </a:solidFill>
                <a:cs typeface="Arial" panose="020B0604020202020204" pitchFamily="34" charset="0"/>
              </a:rPr>
              <a:t> HRM in </a:t>
            </a:r>
            <a:r>
              <a:rPr lang="de-DE" sz="2400" dirty="0" err="1">
                <a:solidFill>
                  <a:schemeClr val="tx1"/>
                </a:solidFill>
                <a:cs typeface="Arial" panose="020B0604020202020204" pitchFamily="34" charset="0"/>
              </a:rPr>
              <a:t>organizations</a:t>
            </a:r>
            <a:endParaRPr lang="de-DE" sz="2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6" name="Pfeil nach rechts 14"/>
          <p:cNvSpPr/>
          <p:nvPr/>
        </p:nvSpPr>
        <p:spPr>
          <a:xfrm>
            <a:off x="3414627" y="3680772"/>
            <a:ext cx="410325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bgerundetes Rechteck 6"/>
          <p:cNvSpPr/>
          <p:nvPr/>
        </p:nvSpPr>
        <p:spPr>
          <a:xfrm>
            <a:off x="3834692" y="3219181"/>
            <a:ext cx="2664296" cy="12112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  <a:cs typeface="Arial" panose="020B0604020202020204" pitchFamily="34" charset="0"/>
              </a:rPr>
              <a:t>HRM </a:t>
            </a:r>
            <a:r>
              <a:rPr lang="de-DE" sz="2400" b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practice</a:t>
            </a:r>
            <a:r>
              <a:rPr lang="de-DE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de-DE" sz="2400" dirty="0" smtClean="0">
                <a:solidFill>
                  <a:schemeClr val="tx1"/>
                </a:solidFill>
                <a:cs typeface="Arial" panose="020B0604020202020204" pitchFamily="34" charset="0"/>
              </a:rPr>
              <a:t>in</a:t>
            </a:r>
            <a:r>
              <a:rPr lang="de-DE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our</a:t>
            </a:r>
            <a:r>
              <a:rPr lang="de-DE" sz="24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de-DE" sz="2400" dirty="0">
                <a:solidFill>
                  <a:schemeClr val="tx1"/>
                </a:solidFill>
                <a:cs typeface="Arial" panose="020B0604020202020204" pitchFamily="34" charset="0"/>
              </a:rPr>
              <a:t>5 </a:t>
            </a:r>
            <a:r>
              <a:rPr lang="de-DE" sz="24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european</a:t>
            </a:r>
            <a:r>
              <a:rPr lang="de-DE" sz="24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tx1"/>
                </a:solidFill>
                <a:cs typeface="Arial" panose="020B0604020202020204" pitchFamily="34" charset="0"/>
              </a:rPr>
              <a:t>regions</a:t>
            </a:r>
            <a:endParaRPr lang="de-DE" sz="2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0" name="Pfeil nach rechts 15"/>
          <p:cNvSpPr/>
          <p:nvPr/>
        </p:nvSpPr>
        <p:spPr>
          <a:xfrm>
            <a:off x="6498988" y="3680772"/>
            <a:ext cx="410325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bgerundetes Rechteck 7"/>
          <p:cNvSpPr/>
          <p:nvPr/>
        </p:nvSpPr>
        <p:spPr>
          <a:xfrm>
            <a:off x="6928792" y="3219181"/>
            <a:ext cx="2964072" cy="121121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</a:rPr>
              <a:t>Student projects:</a:t>
            </a:r>
          </a:p>
          <a:p>
            <a:r>
              <a:rPr lang="en-GB" sz="2400" b="1" dirty="0">
                <a:solidFill>
                  <a:schemeClr val="tx1"/>
                </a:solidFill>
              </a:rPr>
              <a:t>Change of HRM </a:t>
            </a:r>
            <a:r>
              <a:rPr lang="en-GB" sz="2400" dirty="0">
                <a:solidFill>
                  <a:schemeClr val="tx1"/>
                </a:solidFill>
              </a:rPr>
              <a:t>in </a:t>
            </a:r>
            <a:r>
              <a:rPr lang="en-GB" sz="2400" b="1" dirty="0">
                <a:solidFill>
                  <a:schemeClr val="tx1"/>
                </a:solidFill>
              </a:rPr>
              <a:t>regional SMEs</a:t>
            </a:r>
            <a:endParaRPr lang="de-DE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feil nach unten 16"/>
          <p:cNvSpPr/>
          <p:nvPr/>
        </p:nvSpPr>
        <p:spPr>
          <a:xfrm>
            <a:off x="8228138" y="2666520"/>
            <a:ext cx="365380" cy="520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Abgerundetes Rechteck 8"/>
          <p:cNvSpPr/>
          <p:nvPr/>
        </p:nvSpPr>
        <p:spPr>
          <a:xfrm>
            <a:off x="6928792" y="1465191"/>
            <a:ext cx="2964072" cy="120132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chemeClr val="tx1"/>
                </a:solidFill>
              </a:rPr>
              <a:t>Theoretical</a:t>
            </a:r>
            <a:r>
              <a:rPr lang="en-GB" sz="2400" dirty="0">
                <a:solidFill>
                  <a:schemeClr val="tx1"/>
                </a:solidFill>
              </a:rPr>
              <a:t> background of HRM</a:t>
            </a:r>
            <a:endParaRPr lang="de-DE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23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0246" y="2106901"/>
            <a:ext cx="7566978" cy="558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2" name="TextBox 1"/>
          <p:cNvSpPr txBox="1"/>
          <p:nvPr/>
        </p:nvSpPr>
        <p:spPr>
          <a:xfrm>
            <a:off x="827337" y="1982210"/>
            <a:ext cx="11482465" cy="2918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i-FI" sz="2500" dirty="0">
                <a:latin typeface="+mn-lt"/>
              </a:rPr>
              <a:t>1 Introduction to Human Resource Management</a:t>
            </a:r>
          </a:p>
          <a:p>
            <a:pPr>
              <a:lnSpc>
                <a:spcPct val="150000"/>
              </a:lnSpc>
            </a:pPr>
            <a:r>
              <a:rPr lang="fi-FI" sz="2500" dirty="0">
                <a:latin typeface="+mn-lt"/>
              </a:rPr>
              <a:t>2 Strategic resourcing and Workforce planning</a:t>
            </a:r>
          </a:p>
          <a:p>
            <a:pPr>
              <a:lnSpc>
                <a:spcPct val="150000"/>
              </a:lnSpc>
            </a:pPr>
            <a:r>
              <a:rPr lang="fi-FI" sz="2500" dirty="0">
                <a:latin typeface="+mn-lt"/>
              </a:rPr>
              <a:t>3 Recruitment and Selection</a:t>
            </a:r>
          </a:p>
          <a:p>
            <a:pPr>
              <a:lnSpc>
                <a:spcPct val="150000"/>
              </a:lnSpc>
            </a:pPr>
            <a:r>
              <a:rPr lang="fi-FI" sz="2500" dirty="0">
                <a:latin typeface="+mn-lt"/>
              </a:rPr>
              <a:t>4 Employee Turnover and Retention planning</a:t>
            </a:r>
          </a:p>
          <a:p>
            <a:pPr>
              <a:lnSpc>
                <a:spcPct val="150000"/>
              </a:lnSpc>
            </a:pPr>
            <a:r>
              <a:rPr lang="fi-FI" sz="2500" dirty="0">
                <a:latin typeface="+mn-lt"/>
              </a:rPr>
              <a:t>5 Employee Ownership</a:t>
            </a:r>
            <a:endParaRPr lang="de-DE" sz="2500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3155" y="781912"/>
            <a:ext cx="11707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3600" dirty="0"/>
              <a:t>Content (theoretical background)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89015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2" id="{BDDFEA51-43A0-4793-8E37-3C6B36B1BEA2}" vid="{E32688BC-447C-430B-8001-9AAF39FB7E7B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Powerpoint-1</Template>
  <TotalTime>0</TotalTime>
  <Words>2462</Words>
  <Application>Microsoft Office PowerPoint</Application>
  <PresentationFormat>Breitbild</PresentationFormat>
  <Paragraphs>363</Paragraphs>
  <Slides>41</Slides>
  <Notes>0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48" baseType="lpstr">
      <vt:lpstr>Arial</vt:lpstr>
      <vt:lpstr>Calibri</vt:lpstr>
      <vt:lpstr>Calibri Light</vt:lpstr>
      <vt:lpstr>Courier New</vt:lpstr>
      <vt:lpstr>Times New Roman</vt:lpstr>
      <vt:lpstr>Wingdings</vt:lpstr>
      <vt:lpstr>Motiv Office</vt:lpstr>
      <vt:lpstr> Learning Module – Theoretical Background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Modul – theoretical background</dc:title>
  <dc:creator>Tatjana Eldag</dc:creator>
  <cp:lastModifiedBy>Angela.Walter</cp:lastModifiedBy>
  <cp:revision>44</cp:revision>
  <dcterms:created xsi:type="dcterms:W3CDTF">2017-01-24T22:51:35Z</dcterms:created>
  <dcterms:modified xsi:type="dcterms:W3CDTF">2017-11-26T16:29:10Z</dcterms:modified>
</cp:coreProperties>
</file>