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5" r:id="rId1"/>
  </p:sldMasterIdLst>
  <p:notesMasterIdLst>
    <p:notesMasterId r:id="rId17"/>
  </p:notesMasterIdLst>
  <p:handoutMasterIdLst>
    <p:handoutMasterId r:id="rId18"/>
  </p:handoutMasterIdLst>
  <p:sldIdLst>
    <p:sldId id="284" r:id="rId2"/>
    <p:sldId id="286" r:id="rId3"/>
    <p:sldId id="287" r:id="rId4"/>
    <p:sldId id="300" r:id="rId5"/>
    <p:sldId id="289" r:id="rId6"/>
    <p:sldId id="290" r:id="rId7"/>
    <p:sldId id="292" r:id="rId8"/>
    <p:sldId id="297" r:id="rId9"/>
    <p:sldId id="301" r:id="rId10"/>
    <p:sldId id="302" r:id="rId11"/>
    <p:sldId id="291" r:id="rId12"/>
    <p:sldId id="293" r:id="rId13"/>
    <p:sldId id="294" r:id="rId14"/>
    <p:sldId id="303" r:id="rId15"/>
    <p:sldId id="295" r:id="rId16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atjana Eldag" initials="TE" lastIdx="1" clrIdx="0">
    <p:extLst>
      <p:ext uri="{19B8F6BF-5375-455C-9EA6-DF929625EA0E}">
        <p15:presenceInfo xmlns:p15="http://schemas.microsoft.com/office/powerpoint/2012/main" userId="237c2c60b621c2d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96" autoAdjust="0"/>
    <p:restoredTop sz="94660"/>
  </p:normalViewPr>
  <p:slideViewPr>
    <p:cSldViewPr snapToGrid="0">
      <p:cViewPr varScale="1">
        <p:scale>
          <a:sx n="71" d="100"/>
          <a:sy n="71" d="100"/>
        </p:scale>
        <p:origin x="49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AD8D87F-EF80-4175-81FE-DAA12A63BEBE}" type="datetimeFigureOut">
              <a:rPr lang="cs-CZ"/>
              <a:pPr>
                <a:defRPr/>
              </a:pPr>
              <a:t>26. 11. 2017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59C8C66-A930-4A72-A7F6-322D34CD8BB0}" type="slidenum">
              <a:rPr lang="cs-CZ"/>
              <a:pPr>
                <a:defRPr/>
              </a:pPr>
              <a:t>‹Nr.›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637487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7B6B641-25A4-4167-8DC6-A263FE8BC6F6}" type="datetimeFigureOut">
              <a:rPr lang="cs-CZ"/>
              <a:pPr>
                <a:defRPr/>
              </a:pPr>
              <a:t>26. 11. 2017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noProof="0"/>
              <a:t>Kliknutím lze upravit styly předlohy textu.</a:t>
            </a:r>
          </a:p>
          <a:p>
            <a:pPr lvl="1"/>
            <a:r>
              <a:rPr lang="cs-CZ" noProof="0"/>
              <a:t>Druhá úroveň</a:t>
            </a:r>
          </a:p>
          <a:p>
            <a:pPr lvl="2"/>
            <a:r>
              <a:rPr lang="cs-CZ" noProof="0"/>
              <a:t>Třetí úroveň</a:t>
            </a:r>
          </a:p>
          <a:p>
            <a:pPr lvl="3"/>
            <a:r>
              <a:rPr lang="cs-CZ" noProof="0"/>
              <a:t>Čtvrtá úroveň</a:t>
            </a:r>
          </a:p>
          <a:p>
            <a:pPr lvl="4"/>
            <a:r>
              <a:rPr lang="cs-CZ" noProof="0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BAE2C2B-C8E3-4F02-9CD1-AD50242425E0}" type="slidenum">
              <a:rPr lang="cs-CZ"/>
              <a:pPr>
                <a:defRPr/>
              </a:pPr>
              <a:t>‹Nr.›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447996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6629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1" descr="C:\Users\Vendy\AppData\Local\Microsoft\Windows\INetCache\Content.Outlook\TWE1W73H\LogoV2a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624138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 txBox="1">
            <a:spLocks/>
          </p:cNvSpPr>
          <p:nvPr userDrawn="1"/>
        </p:nvSpPr>
        <p:spPr>
          <a:xfrm>
            <a:off x="2052734" y="1017036"/>
            <a:ext cx="8643257" cy="951723"/>
          </a:xfrm>
          <a:prstGeom prst="rect">
            <a:avLst/>
          </a:prstGeom>
        </p:spPr>
        <p:txBody>
          <a:bodyPr anchor="b"/>
          <a:lstStyle>
            <a:lvl1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endParaRPr lang="en-GB" dirty="0"/>
          </a:p>
        </p:txBody>
      </p:sp>
      <p:sp>
        <p:nvSpPr>
          <p:cNvPr id="10" name="Subtitle 2"/>
          <p:cNvSpPr txBox="1">
            <a:spLocks/>
          </p:cNvSpPr>
          <p:nvPr userDrawn="1"/>
        </p:nvSpPr>
        <p:spPr>
          <a:xfrm>
            <a:off x="1551992" y="2696546"/>
            <a:ext cx="9144000" cy="2523931"/>
          </a:xfrm>
          <a:prstGeom prst="rect">
            <a:avLst/>
          </a:prstGeom>
        </p:spPr>
        <p:txBody>
          <a:bodyPr/>
          <a:lstStyle>
            <a:lvl1pPr marL="0" indent="0" algn="ctr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pic>
        <p:nvPicPr>
          <p:cNvPr id="11" name="obrázek 2" descr="C:\Users\Vendy\AppData\Local\Microsoft\Windows\INetCache\Content.Outlook\TWE1W73H\Partners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560" y="5803640"/>
            <a:ext cx="9936880" cy="1054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Obrázek 1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1848" y="106143"/>
            <a:ext cx="2223655" cy="48168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6171" y="6330819"/>
            <a:ext cx="1398489" cy="47548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77" r:id="rId1"/>
  </p:sldLayoutIdLst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rarticlelibrary.com/entrepreneurship/difference-between-competence-and-competency-explained-with-diagram/40696/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rarticlelibrary.com/entrepreneurship/difference-between-competence-and-competency-explained-with-diagram/40696/" TargetMode="Externa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de.fotolia.com/tag/b%C3%BCrostuhl" TargetMode="Externa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de.fotolia.com/p/202583291" TargetMode="Externa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de.fotolia.com/p/202583291" TargetMode="Externa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de.fotolia.com/tag/teamleiter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1049694" y="2030964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b="1" dirty="0" err="1">
                <a:latin typeface="Century Gothic" panose="020B0502020202020204" pitchFamily="34" charset="0"/>
              </a:rPr>
              <a:t>Recruitment</a:t>
            </a:r>
            <a:r>
              <a:rPr lang="de-DE" b="1" dirty="0">
                <a:latin typeface="Century Gothic" panose="020B0502020202020204" pitchFamily="34" charset="0"/>
              </a:rPr>
              <a:t> </a:t>
            </a:r>
            <a:r>
              <a:rPr lang="de-DE" b="1" dirty="0" err="1">
                <a:latin typeface="Century Gothic" panose="020B0502020202020204" pitchFamily="34" charset="0"/>
              </a:rPr>
              <a:t>and</a:t>
            </a:r>
            <a:r>
              <a:rPr lang="de-DE" b="1" dirty="0">
                <a:latin typeface="Century Gothic" panose="020B0502020202020204" pitchFamily="34" charset="0"/>
              </a:rPr>
              <a:t> </a:t>
            </a:r>
            <a:r>
              <a:rPr lang="de-DE" b="1" dirty="0" err="1">
                <a:latin typeface="Century Gothic" panose="020B0502020202020204" pitchFamily="34" charset="0"/>
              </a:rPr>
              <a:t>Selection</a:t>
            </a:r>
            <a:r>
              <a:rPr lang="de-DE" b="1" dirty="0">
                <a:latin typeface="Century Gothic" panose="020B0502020202020204" pitchFamily="34" charset="0"/>
              </a:rPr>
              <a:t> </a:t>
            </a:r>
            <a:r>
              <a:rPr lang="de-DE" b="1" dirty="0" err="1">
                <a:latin typeface="Century Gothic" panose="020B0502020202020204" pitchFamily="34" charset="0"/>
              </a:rPr>
              <a:t>process</a:t>
            </a:r>
            <a:endParaRPr lang="cs-CZ" b="1" dirty="0">
              <a:latin typeface="Century Gothic" panose="020B0502020202020204" pitchFamily="34" charset="0"/>
            </a:endParaRPr>
          </a:p>
        </p:txBody>
      </p:sp>
      <p:sp>
        <p:nvSpPr>
          <p:cNvPr id="3" name="Nadpis 1"/>
          <p:cNvSpPr txBox="1">
            <a:spLocks/>
          </p:cNvSpPr>
          <p:nvPr/>
        </p:nvSpPr>
        <p:spPr>
          <a:xfrm>
            <a:off x="1049694" y="3145661"/>
            <a:ext cx="10515600" cy="2555052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de-DE" sz="2800" dirty="0" err="1">
                <a:latin typeface="Century Gothic" panose="020B0502020202020204" pitchFamily="34" charset="0"/>
              </a:rPr>
              <a:t>Presented</a:t>
            </a:r>
            <a:r>
              <a:rPr lang="de-DE" sz="2800" dirty="0"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latin typeface="Century Gothic" panose="020B0502020202020204" pitchFamily="34" charset="0"/>
              </a:rPr>
              <a:t>by</a:t>
            </a:r>
            <a:endParaRPr lang="de-DE" sz="2800" dirty="0">
              <a:latin typeface="Century Gothic" panose="020B0502020202020204" pitchFamily="34" charset="0"/>
            </a:endParaRPr>
          </a:p>
          <a:p>
            <a:pPr algn="ctr"/>
            <a:r>
              <a:rPr lang="de-DE" sz="2800" dirty="0">
                <a:latin typeface="Century Gothic" panose="020B0502020202020204" pitchFamily="34" charset="0"/>
              </a:rPr>
              <a:t>Nadja Bauer, </a:t>
            </a:r>
          </a:p>
          <a:p>
            <a:pPr algn="ctr"/>
            <a:r>
              <a:rPr lang="de-DE" sz="2800" dirty="0">
                <a:latin typeface="Century Gothic" panose="020B0502020202020204" pitchFamily="34" charset="0"/>
              </a:rPr>
              <a:t>Tatjana Eldag, </a:t>
            </a:r>
          </a:p>
          <a:p>
            <a:pPr algn="ctr"/>
            <a:r>
              <a:rPr lang="de-DE" sz="2800" dirty="0">
                <a:latin typeface="Century Gothic" panose="020B0502020202020204" pitchFamily="34" charset="0"/>
              </a:rPr>
              <a:t>Lara </a:t>
            </a:r>
            <a:r>
              <a:rPr lang="de-DE" sz="2800" dirty="0" err="1">
                <a:latin typeface="Century Gothic" panose="020B0502020202020204" pitchFamily="34" charset="0"/>
              </a:rPr>
              <a:t>Elosge</a:t>
            </a:r>
            <a:r>
              <a:rPr lang="de-DE" sz="2800" dirty="0">
                <a:latin typeface="Century Gothic" panose="020B0502020202020204" pitchFamily="34" charset="0"/>
              </a:rPr>
              <a:t>, </a:t>
            </a:r>
          </a:p>
          <a:p>
            <a:pPr algn="ctr"/>
            <a:r>
              <a:rPr lang="de-DE" sz="2800" dirty="0">
                <a:latin typeface="Century Gothic" panose="020B0502020202020204" pitchFamily="34" charset="0"/>
              </a:rPr>
              <a:t>Josepha Gossmann, </a:t>
            </a:r>
          </a:p>
          <a:p>
            <a:pPr algn="ctr"/>
            <a:r>
              <a:rPr lang="de-DE" sz="2800" dirty="0">
                <a:latin typeface="Century Gothic" panose="020B0502020202020204" pitchFamily="34" charset="0"/>
              </a:rPr>
              <a:t>Nicole Ritter </a:t>
            </a:r>
            <a:endParaRPr lang="cs-CZ" sz="28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28820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25137" y="923731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sz="3600" dirty="0" err="1">
                <a:latin typeface="Century Gothic" panose="020B0502020202020204" pitchFamily="34" charset="0"/>
              </a:rPr>
              <a:t>What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are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the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main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types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of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selection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tests</a:t>
            </a:r>
            <a:r>
              <a:rPr lang="de-DE" sz="3600" dirty="0">
                <a:latin typeface="Century Gothic" panose="020B0502020202020204" pitchFamily="34" charset="0"/>
              </a:rPr>
              <a:t>?</a:t>
            </a:r>
            <a:endParaRPr lang="cs-CZ" sz="3600" b="1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561703" y="2243637"/>
            <a:ext cx="5048250" cy="2032001"/>
          </a:xfrm>
          <a:prstGeom prst="rect">
            <a:avLst/>
          </a:prstGeom>
        </p:spPr>
        <p:txBody>
          <a:bodyPr/>
          <a:lstStyle/>
          <a:p>
            <a:r>
              <a:rPr lang="de-DE" sz="3200" dirty="0" err="1"/>
              <a:t>Intelligence</a:t>
            </a:r>
            <a:r>
              <a:rPr lang="de-DE" sz="3200" dirty="0"/>
              <a:t> </a:t>
            </a:r>
            <a:r>
              <a:rPr lang="de-DE" sz="3200" dirty="0" err="1"/>
              <a:t>tests</a:t>
            </a:r>
            <a:endParaRPr lang="de-DE" sz="3200" dirty="0"/>
          </a:p>
          <a:p>
            <a:pPr lvl="1"/>
            <a:r>
              <a:rPr lang="de-DE" sz="2800" dirty="0" err="1"/>
              <a:t>abstract</a:t>
            </a:r>
            <a:r>
              <a:rPr lang="de-DE" sz="2800" dirty="0"/>
              <a:t> </a:t>
            </a:r>
            <a:r>
              <a:rPr lang="de-DE" sz="2800" dirty="0" err="1"/>
              <a:t>thinking</a:t>
            </a:r>
            <a:endParaRPr lang="de-DE" sz="2800" dirty="0"/>
          </a:p>
          <a:p>
            <a:pPr lvl="1"/>
            <a:r>
              <a:rPr lang="de-DE" sz="2800" dirty="0" err="1"/>
              <a:t>reasoning</a:t>
            </a:r>
            <a:endParaRPr lang="de-DE" sz="2800" dirty="0"/>
          </a:p>
          <a:p>
            <a:pPr lvl="1"/>
            <a:r>
              <a:rPr lang="de-DE" sz="2800" dirty="0" err="1"/>
              <a:t>general</a:t>
            </a:r>
            <a:r>
              <a:rPr lang="de-DE" sz="2800" dirty="0"/>
              <a:t> mental </a:t>
            </a:r>
            <a:r>
              <a:rPr lang="de-DE" sz="2800" dirty="0" err="1"/>
              <a:t>ability</a:t>
            </a:r>
            <a:endParaRPr lang="de-DE" sz="2800" dirty="0"/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>
          <a:xfrm>
            <a:off x="6556499" y="2177171"/>
            <a:ext cx="5048250" cy="2032000"/>
          </a:xfrm>
          <a:prstGeom prst="rect">
            <a:avLst/>
          </a:prstGeom>
        </p:spPr>
        <p:txBody>
          <a:bodyPr/>
          <a:lstStyle>
            <a:lvl1pPr marL="2286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3200" dirty="0" err="1"/>
              <a:t>Personality</a:t>
            </a:r>
            <a:r>
              <a:rPr lang="de-DE" sz="3200" dirty="0"/>
              <a:t> </a:t>
            </a:r>
            <a:r>
              <a:rPr lang="de-DE" sz="3200" dirty="0" err="1"/>
              <a:t>tests</a:t>
            </a:r>
            <a:r>
              <a:rPr lang="de-DE" sz="3200" dirty="0"/>
              <a:t> </a:t>
            </a:r>
          </a:p>
          <a:p>
            <a:pPr lvl="1"/>
            <a:r>
              <a:rPr lang="de-DE" sz="2800" dirty="0" err="1"/>
              <a:t>to</a:t>
            </a:r>
            <a:r>
              <a:rPr lang="de-DE" sz="2800" dirty="0"/>
              <a:t> </a:t>
            </a:r>
            <a:r>
              <a:rPr lang="de-DE" sz="2800" dirty="0" err="1"/>
              <a:t>make</a:t>
            </a:r>
            <a:r>
              <a:rPr lang="de-DE" sz="2800" dirty="0"/>
              <a:t> </a:t>
            </a:r>
            <a:r>
              <a:rPr lang="de-DE" sz="2800" dirty="0" err="1"/>
              <a:t>predictions</a:t>
            </a:r>
            <a:r>
              <a:rPr lang="de-DE" sz="2800" dirty="0"/>
              <a:t> </a:t>
            </a:r>
            <a:r>
              <a:rPr lang="de-DE" sz="2800" dirty="0" err="1"/>
              <a:t>about</a:t>
            </a:r>
            <a:r>
              <a:rPr lang="de-DE" sz="2800" dirty="0"/>
              <a:t> </a:t>
            </a:r>
            <a:r>
              <a:rPr lang="de-DE" sz="2800" dirty="0" err="1"/>
              <a:t>the</a:t>
            </a:r>
            <a:r>
              <a:rPr lang="de-DE" sz="2800" dirty="0"/>
              <a:t> </a:t>
            </a:r>
            <a:r>
              <a:rPr lang="de-DE" sz="2800" dirty="0" err="1"/>
              <a:t>likely</a:t>
            </a:r>
            <a:r>
              <a:rPr lang="de-DE" sz="2800" dirty="0"/>
              <a:t> </a:t>
            </a:r>
            <a:r>
              <a:rPr lang="de-DE" sz="2800" dirty="0" err="1"/>
              <a:t>behaviour</a:t>
            </a:r>
            <a:r>
              <a:rPr lang="de-DE" sz="2800" dirty="0"/>
              <a:t> in a </a:t>
            </a:r>
            <a:r>
              <a:rPr lang="de-DE" sz="2800" dirty="0" err="1"/>
              <a:t>role</a:t>
            </a:r>
            <a:endParaRPr lang="de-DE" sz="2800" dirty="0"/>
          </a:p>
          <a:p>
            <a:pPr lvl="1"/>
            <a:r>
              <a:rPr lang="de-DE" sz="2800" dirty="0"/>
              <a:t> </a:t>
            </a:r>
            <a:r>
              <a:rPr lang="de-DE" sz="2800" dirty="0" err="1"/>
              <a:t>questionaries</a:t>
            </a:r>
            <a:r>
              <a:rPr lang="de-DE" sz="2800" dirty="0"/>
              <a:t> </a:t>
            </a:r>
            <a:r>
              <a:rPr lang="de-DE" sz="2800" dirty="0" err="1"/>
              <a:t>that</a:t>
            </a:r>
            <a:r>
              <a:rPr lang="de-DE" sz="2800" dirty="0"/>
              <a:t> </a:t>
            </a:r>
            <a:r>
              <a:rPr lang="de-DE" sz="2800" dirty="0" err="1"/>
              <a:t>measure</a:t>
            </a:r>
            <a:r>
              <a:rPr lang="de-DE" sz="2800" dirty="0"/>
              <a:t> </a:t>
            </a:r>
            <a:r>
              <a:rPr lang="de-DE" sz="2800" dirty="0" err="1"/>
              <a:t>interests</a:t>
            </a:r>
            <a:r>
              <a:rPr lang="de-DE" sz="2800" dirty="0"/>
              <a:t>, </a:t>
            </a:r>
            <a:r>
              <a:rPr lang="de-DE" sz="2800" dirty="0" err="1"/>
              <a:t>values</a:t>
            </a:r>
            <a:r>
              <a:rPr lang="de-DE" sz="2800" dirty="0"/>
              <a:t> </a:t>
            </a:r>
            <a:r>
              <a:rPr lang="de-DE" sz="2800" dirty="0" err="1"/>
              <a:t>or</a:t>
            </a:r>
            <a:r>
              <a:rPr lang="de-DE" sz="2800" dirty="0"/>
              <a:t> </a:t>
            </a:r>
            <a:r>
              <a:rPr lang="de-DE" sz="2800" dirty="0" err="1"/>
              <a:t>work</a:t>
            </a:r>
            <a:r>
              <a:rPr lang="de-DE" sz="2800" dirty="0"/>
              <a:t> </a:t>
            </a:r>
            <a:r>
              <a:rPr lang="de-DE" sz="2800" dirty="0" err="1"/>
              <a:t>behaviour</a:t>
            </a:r>
            <a:endParaRPr lang="cs-CZ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11353799" y="5863933"/>
            <a:ext cx="441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52475" y="5598191"/>
            <a:ext cx="90206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Source: </a:t>
            </a:r>
            <a:r>
              <a:rPr lang="de-DE" sz="1100" dirty="0">
                <a:hlinkClick r:id="rId2"/>
              </a:rPr>
              <a:t>http://www.yourarticlelibrary.com/entrepreneurship/difference-between-competence-and-competency-explained-with-diagram/40696/</a:t>
            </a:r>
            <a:r>
              <a:rPr lang="de-DE" sz="11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981304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25137" y="975983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sz="3600" dirty="0" err="1">
                <a:latin typeface="Century Gothic" panose="020B0502020202020204" pitchFamily="34" charset="0"/>
              </a:rPr>
              <a:t>What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are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the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main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types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of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selection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tests</a:t>
            </a:r>
            <a:r>
              <a:rPr lang="de-DE" sz="3600" dirty="0">
                <a:latin typeface="Century Gothic" panose="020B0502020202020204" pitchFamily="34" charset="0"/>
              </a:rPr>
              <a:t>?</a:t>
            </a:r>
            <a:endParaRPr lang="cs-CZ" sz="3600" b="1" dirty="0">
              <a:latin typeface="Century Gothic" panose="020B0502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353799" y="5863933"/>
            <a:ext cx="441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52475" y="5598191"/>
            <a:ext cx="90206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Source: </a:t>
            </a:r>
            <a:r>
              <a:rPr lang="de-DE" sz="1100" dirty="0">
                <a:hlinkClick r:id="rId2"/>
              </a:rPr>
              <a:t>http://www.yourarticlelibrary.com/entrepreneurship/difference-between-competence-and-competency-explained-with-diagram/40696/</a:t>
            </a:r>
            <a:r>
              <a:rPr lang="de-DE" sz="1100" dirty="0"/>
              <a:t> </a:t>
            </a:r>
          </a:p>
        </p:txBody>
      </p:sp>
      <p:sp>
        <p:nvSpPr>
          <p:cNvPr id="9" name="Zástupný symbol pro obsah 2"/>
          <p:cNvSpPr txBox="1">
            <a:spLocks/>
          </p:cNvSpPr>
          <p:nvPr/>
        </p:nvSpPr>
        <p:spPr>
          <a:xfrm>
            <a:off x="586804" y="2278468"/>
            <a:ext cx="5048250" cy="2032001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Ability</a:t>
            </a:r>
            <a:r>
              <a:rPr kumimoji="0" lang="de-DE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de-DE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tests</a:t>
            </a:r>
            <a:endParaRPr kumimoji="0" lang="de-DE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de-DE" sz="2800" dirty="0" err="1">
                <a:latin typeface="+mn-lt"/>
              </a:rPr>
              <a:t>w</a:t>
            </a:r>
            <a:r>
              <a:rPr lang="de-DE" sz="2800" noProof="0" dirty="0">
                <a:latin typeface="+mn-lt"/>
              </a:rPr>
              <a:t>hat </a:t>
            </a:r>
            <a:r>
              <a:rPr lang="de-DE" sz="2800" noProof="0" dirty="0" err="1">
                <a:latin typeface="+mn-lt"/>
              </a:rPr>
              <a:t>people</a:t>
            </a:r>
            <a:r>
              <a:rPr lang="de-DE" sz="2800" noProof="0" dirty="0">
                <a:latin typeface="+mn-lt"/>
              </a:rPr>
              <a:t> </a:t>
            </a:r>
            <a:r>
              <a:rPr lang="de-DE" sz="2800" noProof="0" dirty="0" err="1">
                <a:latin typeface="+mn-lt"/>
              </a:rPr>
              <a:t>are</a:t>
            </a:r>
            <a:r>
              <a:rPr lang="de-DE" sz="2800" noProof="0" dirty="0">
                <a:latin typeface="+mn-lt"/>
              </a:rPr>
              <a:t> </a:t>
            </a:r>
            <a:r>
              <a:rPr lang="de-DE" sz="2800" noProof="0" dirty="0" err="1">
                <a:latin typeface="+mn-lt"/>
              </a:rPr>
              <a:t>capable</a:t>
            </a:r>
            <a:r>
              <a:rPr lang="de-DE" sz="2800" noProof="0" dirty="0">
                <a:latin typeface="+mn-lt"/>
              </a:rPr>
              <a:t> </a:t>
            </a:r>
            <a:r>
              <a:rPr lang="de-DE" sz="2800" noProof="0" dirty="0" err="1">
                <a:latin typeface="+mn-lt"/>
              </a:rPr>
              <a:t>of</a:t>
            </a:r>
            <a:r>
              <a:rPr lang="de-DE" sz="2800" noProof="0" dirty="0">
                <a:latin typeface="+mn-lt"/>
              </a:rPr>
              <a:t> </a:t>
            </a:r>
            <a:r>
              <a:rPr lang="de-DE" sz="2800" noProof="0" dirty="0" err="1">
                <a:latin typeface="+mn-lt"/>
              </a:rPr>
              <a:t>knowing</a:t>
            </a:r>
            <a:r>
              <a:rPr lang="de-DE" sz="2800" noProof="0" dirty="0">
                <a:latin typeface="+mn-lt"/>
              </a:rPr>
              <a:t> </a:t>
            </a:r>
            <a:r>
              <a:rPr lang="de-DE" sz="2800" noProof="0" dirty="0" err="1">
                <a:latin typeface="+mn-lt"/>
              </a:rPr>
              <a:t>and</a:t>
            </a:r>
            <a:r>
              <a:rPr lang="de-DE" sz="2800" noProof="0" dirty="0">
                <a:latin typeface="+mn-lt"/>
              </a:rPr>
              <a:t> </a:t>
            </a:r>
            <a:r>
              <a:rPr lang="de-DE" sz="2800" noProof="0" dirty="0" err="1">
                <a:latin typeface="+mn-lt"/>
              </a:rPr>
              <a:t>doing</a:t>
            </a:r>
            <a:endParaRPr kumimoji="0" lang="de-DE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de-DE" sz="2800" dirty="0">
                <a:latin typeface="+mn-lt"/>
              </a:rPr>
              <a:t>verbal/</a:t>
            </a:r>
            <a:r>
              <a:rPr lang="de-DE" sz="2800" dirty="0" err="1">
                <a:latin typeface="+mn-lt"/>
              </a:rPr>
              <a:t>numerical</a:t>
            </a:r>
            <a:r>
              <a:rPr lang="de-DE" sz="2800" dirty="0">
                <a:latin typeface="+mn-lt"/>
              </a:rPr>
              <a:t>/</a:t>
            </a:r>
            <a:r>
              <a:rPr lang="de-DE" sz="2800" dirty="0" err="1">
                <a:latin typeface="+mn-lt"/>
              </a:rPr>
              <a:t>spatial</a:t>
            </a:r>
            <a:r>
              <a:rPr lang="de-DE" sz="2800" dirty="0">
                <a:latin typeface="+mn-lt"/>
              </a:rPr>
              <a:t> </a:t>
            </a:r>
            <a:r>
              <a:rPr lang="de-DE" sz="2800" dirty="0" err="1">
                <a:latin typeface="+mn-lt"/>
              </a:rPr>
              <a:t>and</a:t>
            </a:r>
            <a:r>
              <a:rPr lang="de-DE" sz="2800" dirty="0">
                <a:latin typeface="+mn-lt"/>
              </a:rPr>
              <a:t> </a:t>
            </a:r>
            <a:r>
              <a:rPr lang="de-DE" sz="2800" dirty="0" err="1">
                <a:latin typeface="+mn-lt"/>
              </a:rPr>
              <a:t>mechanical</a:t>
            </a:r>
            <a:r>
              <a:rPr lang="de-DE" sz="2800" dirty="0">
                <a:latin typeface="+mn-lt"/>
              </a:rPr>
              <a:t> </a:t>
            </a:r>
            <a:r>
              <a:rPr lang="de-DE" sz="2800" dirty="0" err="1">
                <a:latin typeface="+mn-lt"/>
              </a:rPr>
              <a:t>resoning</a:t>
            </a:r>
            <a:endParaRPr kumimoji="0" lang="de-DE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Zástupný symbol pro obsah 2"/>
          <p:cNvSpPr txBox="1">
            <a:spLocks/>
          </p:cNvSpPr>
          <p:nvPr/>
        </p:nvSpPr>
        <p:spPr>
          <a:xfrm>
            <a:off x="6035040" y="2274116"/>
            <a:ext cx="5048250" cy="1631679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Aptitude</a:t>
            </a:r>
            <a:r>
              <a:rPr kumimoji="0" lang="de-DE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de-DE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tests</a:t>
            </a:r>
            <a:endParaRPr kumimoji="0" lang="de-DE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de-DE" sz="2800" dirty="0" err="1">
                <a:latin typeface="+mn-lt"/>
              </a:rPr>
              <a:t>occupational</a:t>
            </a:r>
            <a:r>
              <a:rPr lang="de-DE" sz="2800" dirty="0">
                <a:latin typeface="+mn-lt"/>
              </a:rPr>
              <a:t> </a:t>
            </a:r>
            <a:r>
              <a:rPr lang="de-DE" sz="2800" dirty="0" err="1">
                <a:latin typeface="+mn-lt"/>
              </a:rPr>
              <a:t>or</a:t>
            </a:r>
            <a:r>
              <a:rPr lang="de-DE" sz="2800" dirty="0">
                <a:latin typeface="+mn-lt"/>
              </a:rPr>
              <a:t> </a:t>
            </a:r>
            <a:r>
              <a:rPr lang="de-DE" sz="2800" dirty="0" err="1">
                <a:latin typeface="+mn-lt"/>
              </a:rPr>
              <a:t>job-related</a:t>
            </a:r>
            <a:r>
              <a:rPr lang="de-DE" sz="2800" dirty="0">
                <a:latin typeface="+mn-lt"/>
              </a:rPr>
              <a:t> </a:t>
            </a:r>
            <a:r>
              <a:rPr lang="de-DE" sz="2800" dirty="0" err="1">
                <a:latin typeface="+mn-lt"/>
              </a:rPr>
              <a:t>tests</a:t>
            </a:r>
            <a:endParaRPr kumimoji="0" lang="de-DE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de-DE" sz="2800" dirty="0" err="1">
                <a:latin typeface="+mn-lt"/>
              </a:rPr>
              <a:t>work</a:t>
            </a:r>
            <a:r>
              <a:rPr lang="de-DE" sz="2800" dirty="0">
                <a:latin typeface="+mn-lt"/>
              </a:rPr>
              <a:t> sample </a:t>
            </a:r>
            <a:r>
              <a:rPr lang="de-DE" sz="2800" dirty="0" err="1">
                <a:latin typeface="+mn-lt"/>
              </a:rPr>
              <a:t>tests</a:t>
            </a:r>
            <a:endParaRPr kumimoji="0" lang="de-DE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81304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sz="3600" dirty="0" err="1">
                <a:latin typeface="Century Gothic" panose="020B0502020202020204" pitchFamily="34" charset="0"/>
              </a:rPr>
              <a:t>What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are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the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main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criteria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for</a:t>
            </a:r>
            <a:r>
              <a:rPr lang="de-DE" sz="3600" dirty="0">
                <a:latin typeface="Century Gothic" panose="020B0502020202020204" pitchFamily="34" charset="0"/>
              </a:rPr>
              <a:t> a </a:t>
            </a:r>
            <a:r>
              <a:rPr lang="de-DE" sz="3600" dirty="0" err="1">
                <a:latin typeface="Century Gothic" panose="020B0502020202020204" pitchFamily="34" charset="0"/>
              </a:rPr>
              <a:t>good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test</a:t>
            </a:r>
            <a:r>
              <a:rPr lang="de-DE" sz="3600" dirty="0">
                <a:latin typeface="Century Gothic" panose="020B0502020202020204" pitchFamily="34" charset="0"/>
              </a:rPr>
              <a:t>?</a:t>
            </a:r>
            <a:endParaRPr lang="cs-CZ" sz="3600" b="1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3903371"/>
          </a:xfrm>
          <a:prstGeom prst="rect">
            <a:avLst/>
          </a:prstGeom>
        </p:spPr>
        <p:txBody>
          <a:bodyPr/>
          <a:lstStyle/>
          <a:p>
            <a:r>
              <a:rPr lang="de-DE" sz="3200" dirty="0" err="1"/>
              <a:t>always</a:t>
            </a:r>
            <a:r>
              <a:rPr lang="de-DE" sz="3200" dirty="0"/>
              <a:t> </a:t>
            </a:r>
            <a:r>
              <a:rPr lang="de-DE" sz="3200" dirty="0" err="1"/>
              <a:t>measure</a:t>
            </a:r>
            <a:r>
              <a:rPr lang="de-DE" sz="3200" dirty="0"/>
              <a:t> </a:t>
            </a:r>
            <a:r>
              <a:rPr lang="de-DE" sz="3200" dirty="0" err="1"/>
              <a:t>the</a:t>
            </a:r>
            <a:r>
              <a:rPr lang="de-DE" sz="3200" dirty="0"/>
              <a:t> same </a:t>
            </a:r>
            <a:r>
              <a:rPr lang="de-DE" sz="3200" dirty="0" err="1"/>
              <a:t>thing</a:t>
            </a:r>
            <a:endParaRPr lang="de-DE" sz="3200" dirty="0"/>
          </a:p>
          <a:p>
            <a:r>
              <a:rPr lang="de-DE" sz="3200" dirty="0" err="1"/>
              <a:t>should</a:t>
            </a:r>
            <a:r>
              <a:rPr lang="de-DE" sz="3200" dirty="0"/>
              <a:t> </a:t>
            </a:r>
            <a:r>
              <a:rPr lang="de-DE" sz="3200" dirty="0" err="1"/>
              <a:t>be</a:t>
            </a:r>
            <a:r>
              <a:rPr lang="de-DE" sz="3200" dirty="0"/>
              <a:t> valid </a:t>
            </a:r>
            <a:r>
              <a:rPr lang="de-DE" sz="3200" dirty="0" err="1"/>
              <a:t>to</a:t>
            </a:r>
            <a:r>
              <a:rPr lang="de-DE" sz="3200" dirty="0"/>
              <a:t> </a:t>
            </a:r>
            <a:r>
              <a:rPr lang="de-DE" sz="3200" dirty="0" err="1"/>
              <a:t>measure</a:t>
            </a:r>
            <a:r>
              <a:rPr lang="de-DE" sz="3200" dirty="0"/>
              <a:t> </a:t>
            </a:r>
            <a:r>
              <a:rPr lang="de-DE" sz="3200" dirty="0" err="1"/>
              <a:t>the</a:t>
            </a:r>
            <a:r>
              <a:rPr lang="de-DE" sz="3200" dirty="0"/>
              <a:t> </a:t>
            </a:r>
            <a:r>
              <a:rPr lang="de-DE" sz="3200" dirty="0" err="1"/>
              <a:t>characteristics</a:t>
            </a:r>
            <a:r>
              <a:rPr lang="de-DE" sz="3200" dirty="0"/>
              <a:t> </a:t>
            </a:r>
            <a:r>
              <a:rPr lang="de-DE" sz="3200" dirty="0" err="1"/>
              <a:t>that</a:t>
            </a:r>
            <a:r>
              <a:rPr lang="de-DE" sz="3200" dirty="0"/>
              <a:t> </a:t>
            </a:r>
            <a:r>
              <a:rPr lang="de-DE" sz="3200" dirty="0" err="1"/>
              <a:t>the</a:t>
            </a:r>
            <a:r>
              <a:rPr lang="de-DE" sz="3200" dirty="0"/>
              <a:t> </a:t>
            </a:r>
            <a:r>
              <a:rPr lang="de-DE" sz="3200" dirty="0" err="1"/>
              <a:t>test</a:t>
            </a:r>
            <a:r>
              <a:rPr lang="de-DE" sz="3200" dirty="0"/>
              <a:t> </a:t>
            </a:r>
            <a:r>
              <a:rPr lang="de-DE" sz="3200" dirty="0" err="1"/>
              <a:t>is</a:t>
            </a:r>
            <a:r>
              <a:rPr lang="de-DE" sz="3200" dirty="0"/>
              <a:t> </a:t>
            </a:r>
            <a:r>
              <a:rPr lang="de-DE" sz="3200" dirty="0" err="1"/>
              <a:t>intended</a:t>
            </a:r>
            <a:r>
              <a:rPr lang="de-DE" sz="3200" dirty="0"/>
              <a:t> </a:t>
            </a:r>
            <a:r>
              <a:rPr lang="de-DE" sz="3200" dirty="0" err="1"/>
              <a:t>to</a:t>
            </a:r>
            <a:r>
              <a:rPr lang="de-DE" sz="3200" dirty="0"/>
              <a:t> </a:t>
            </a:r>
            <a:r>
              <a:rPr lang="de-DE" sz="3200" dirty="0" err="1"/>
              <a:t>measure</a:t>
            </a:r>
            <a:endParaRPr lang="de-DE" sz="3200" dirty="0"/>
          </a:p>
          <a:p>
            <a:r>
              <a:rPr lang="de-DE" sz="3200" dirty="0" err="1"/>
              <a:t>assists</a:t>
            </a:r>
            <a:r>
              <a:rPr lang="de-DE" sz="3200" dirty="0"/>
              <a:t> in </a:t>
            </a:r>
            <a:r>
              <a:rPr lang="de-DE" sz="3200" dirty="0" err="1"/>
              <a:t>the</a:t>
            </a:r>
            <a:r>
              <a:rPr lang="de-DE" sz="3200" dirty="0"/>
              <a:t> </a:t>
            </a:r>
            <a:r>
              <a:rPr lang="de-DE" sz="3200" dirty="0" err="1"/>
              <a:t>process</a:t>
            </a:r>
            <a:r>
              <a:rPr lang="de-DE" sz="3200" dirty="0"/>
              <a:t> </a:t>
            </a:r>
            <a:r>
              <a:rPr lang="de-DE" sz="3200" dirty="0" err="1"/>
              <a:t>of</a:t>
            </a:r>
            <a:r>
              <a:rPr lang="de-DE" sz="3200" dirty="0"/>
              <a:t> </a:t>
            </a:r>
            <a:r>
              <a:rPr lang="de-DE" sz="3200" dirty="0" err="1"/>
              <a:t>making</a:t>
            </a:r>
            <a:r>
              <a:rPr lang="de-DE" sz="3200" dirty="0"/>
              <a:t> </a:t>
            </a:r>
            <a:r>
              <a:rPr lang="de-DE" sz="3200" dirty="0" err="1"/>
              <a:t>objective</a:t>
            </a:r>
            <a:r>
              <a:rPr lang="de-DE" sz="3200" dirty="0"/>
              <a:t> </a:t>
            </a:r>
            <a:r>
              <a:rPr lang="de-DE" sz="3200" dirty="0" err="1"/>
              <a:t>and</a:t>
            </a:r>
            <a:r>
              <a:rPr lang="de-DE" sz="3200" dirty="0"/>
              <a:t> </a:t>
            </a:r>
            <a:r>
              <a:rPr lang="de-DE" sz="3200" dirty="0" err="1"/>
              <a:t>reasoned</a:t>
            </a:r>
            <a:r>
              <a:rPr lang="de-DE" sz="3200" dirty="0"/>
              <a:t> </a:t>
            </a:r>
            <a:r>
              <a:rPr lang="de-DE" sz="3200" dirty="0" err="1"/>
              <a:t>decisions</a:t>
            </a:r>
            <a:r>
              <a:rPr lang="de-DE" sz="3200" dirty="0"/>
              <a:t> </a:t>
            </a:r>
            <a:r>
              <a:rPr lang="de-DE" sz="3200" dirty="0" err="1"/>
              <a:t>when</a:t>
            </a:r>
            <a:r>
              <a:rPr lang="de-DE" sz="3200" dirty="0"/>
              <a:t> </a:t>
            </a:r>
            <a:r>
              <a:rPr lang="de-DE" sz="3200" dirty="0" err="1"/>
              <a:t>selection</a:t>
            </a:r>
            <a:r>
              <a:rPr lang="de-DE" sz="3200" dirty="0"/>
              <a:t> </a:t>
            </a:r>
            <a:r>
              <a:rPr lang="de-DE" sz="3200" dirty="0" err="1"/>
              <a:t>people</a:t>
            </a:r>
            <a:r>
              <a:rPr lang="de-DE" sz="3200" dirty="0"/>
              <a:t> </a:t>
            </a:r>
            <a:r>
              <a:rPr lang="de-DE" sz="3200" dirty="0" err="1"/>
              <a:t>for</a:t>
            </a:r>
            <a:r>
              <a:rPr lang="de-DE" sz="3200" dirty="0"/>
              <a:t> </a:t>
            </a:r>
            <a:r>
              <a:rPr lang="de-DE" sz="3200" dirty="0" err="1"/>
              <a:t>job</a:t>
            </a:r>
            <a:endParaRPr lang="de-DE" sz="3200" dirty="0"/>
          </a:p>
          <a:p>
            <a:r>
              <a:rPr lang="de-DE" sz="3200" dirty="0" err="1"/>
              <a:t>produce</a:t>
            </a:r>
            <a:r>
              <a:rPr lang="de-DE" sz="3200" dirty="0"/>
              <a:t> a </a:t>
            </a:r>
            <a:r>
              <a:rPr lang="de-DE" sz="3200" dirty="0" err="1"/>
              <a:t>set</a:t>
            </a:r>
            <a:r>
              <a:rPr lang="de-DE" sz="3200" dirty="0"/>
              <a:t> </a:t>
            </a:r>
            <a:r>
              <a:rPr lang="de-DE" sz="3200" dirty="0" err="1"/>
              <a:t>of</a:t>
            </a:r>
            <a:r>
              <a:rPr lang="de-DE" sz="3200" dirty="0"/>
              <a:t> </a:t>
            </a:r>
            <a:r>
              <a:rPr lang="de-DE" sz="3200" dirty="0" err="1"/>
              <a:t>norms</a:t>
            </a:r>
            <a:r>
              <a:rPr lang="de-DE" sz="3200" dirty="0"/>
              <a:t> </a:t>
            </a:r>
            <a:r>
              <a:rPr lang="de-DE" sz="3200" dirty="0" err="1"/>
              <a:t>for</a:t>
            </a:r>
            <a:r>
              <a:rPr lang="de-DE" sz="3200" dirty="0"/>
              <a:t> </a:t>
            </a:r>
            <a:r>
              <a:rPr lang="de-DE" sz="3200" dirty="0" err="1"/>
              <a:t>comparison</a:t>
            </a:r>
            <a:r>
              <a:rPr lang="de-DE" sz="3200" dirty="0"/>
              <a:t> </a:t>
            </a:r>
            <a:r>
              <a:rPr lang="de-DE" sz="3200" dirty="0" err="1"/>
              <a:t>purpose</a:t>
            </a:r>
            <a:endParaRPr lang="de-DE" sz="3200" dirty="0"/>
          </a:p>
          <a:p>
            <a:r>
              <a:rPr lang="de-DE" sz="3200" dirty="0" err="1"/>
              <a:t>should</a:t>
            </a:r>
            <a:r>
              <a:rPr lang="de-DE" sz="3200" dirty="0"/>
              <a:t> </a:t>
            </a:r>
            <a:r>
              <a:rPr lang="de-DE" sz="3200" dirty="0" err="1"/>
              <a:t>be</a:t>
            </a:r>
            <a:r>
              <a:rPr lang="de-DE" sz="3200" dirty="0"/>
              <a:t> </a:t>
            </a:r>
            <a:r>
              <a:rPr lang="de-DE" sz="3200" dirty="0" err="1"/>
              <a:t>capable</a:t>
            </a:r>
            <a:r>
              <a:rPr lang="de-DE" sz="3200" dirty="0"/>
              <a:t> </a:t>
            </a:r>
            <a:r>
              <a:rPr lang="de-DE" sz="3200" dirty="0" err="1"/>
              <a:t>of</a:t>
            </a:r>
            <a:r>
              <a:rPr lang="de-DE" sz="3200" dirty="0"/>
              <a:t> </a:t>
            </a:r>
            <a:r>
              <a:rPr lang="de-DE" sz="3200" dirty="0" err="1"/>
              <a:t>being</a:t>
            </a:r>
            <a:r>
              <a:rPr lang="de-DE" sz="3200" dirty="0"/>
              <a:t> </a:t>
            </a:r>
            <a:r>
              <a:rPr lang="de-DE" sz="3200" dirty="0" err="1"/>
              <a:t>objective</a:t>
            </a:r>
            <a:r>
              <a:rPr lang="de-DE" sz="3200" dirty="0"/>
              <a:t> </a:t>
            </a:r>
            <a:r>
              <a:rPr lang="de-DE" sz="3200" dirty="0" err="1"/>
              <a:t>scored</a:t>
            </a:r>
            <a:r>
              <a:rPr lang="de-DE" sz="3200" dirty="0"/>
              <a:t> </a:t>
            </a:r>
            <a:endParaRPr lang="de-DE" dirty="0"/>
          </a:p>
        </p:txBody>
      </p:sp>
      <p:sp>
        <p:nvSpPr>
          <p:cNvPr id="6" name="TextBox 5"/>
          <p:cNvSpPr txBox="1"/>
          <p:nvPr/>
        </p:nvSpPr>
        <p:spPr>
          <a:xfrm>
            <a:off x="752475" y="5467386"/>
            <a:ext cx="53435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Source: Armstrong: HRM Practice p. 91</a:t>
            </a:r>
          </a:p>
          <a:p>
            <a:r>
              <a:rPr lang="de-DE" sz="1100" dirty="0"/>
              <a:t>Picture: </a:t>
            </a:r>
            <a:r>
              <a:rPr lang="de-DE" sz="1100" dirty="0">
                <a:hlinkClick r:id="rId2"/>
              </a:rPr>
              <a:t>https://de.fotolia.com/tag/b%C3%BCrostuhl</a:t>
            </a:r>
            <a:r>
              <a:rPr lang="de-DE" sz="1100" dirty="0"/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353800" y="5863933"/>
            <a:ext cx="483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37518015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sz="3600" dirty="0" err="1">
                <a:latin typeface="Century Gothic" panose="020B0502020202020204" pitchFamily="34" charset="0"/>
              </a:rPr>
              <a:t>How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should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tests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be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used</a:t>
            </a:r>
            <a:r>
              <a:rPr lang="de-DE" sz="3600" dirty="0">
                <a:latin typeface="Century Gothic" panose="020B0502020202020204" pitchFamily="34" charset="0"/>
              </a:rPr>
              <a:t> in a </a:t>
            </a:r>
            <a:r>
              <a:rPr lang="de-DE" sz="3600" dirty="0" err="1">
                <a:latin typeface="Century Gothic" panose="020B0502020202020204" pitchFamily="34" charset="0"/>
              </a:rPr>
              <a:t>selection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procedure</a:t>
            </a:r>
            <a:r>
              <a:rPr lang="de-DE" sz="3600" dirty="0">
                <a:latin typeface="Century Gothic" panose="020B0502020202020204" pitchFamily="34" charset="0"/>
              </a:rPr>
              <a:t>?</a:t>
            </a:r>
            <a:endParaRPr lang="cs-CZ" sz="3600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2282826"/>
            <a:ext cx="11075126" cy="2458992"/>
          </a:xfrm>
          <a:prstGeom prst="rect">
            <a:avLst/>
          </a:prstGeom>
        </p:spPr>
        <p:txBody>
          <a:bodyPr/>
          <a:lstStyle/>
          <a:p>
            <a:r>
              <a:rPr lang="de-DE" sz="3200" dirty="0" err="1"/>
              <a:t>Economical</a:t>
            </a:r>
            <a:r>
              <a:rPr lang="de-DE" sz="3200" dirty="0"/>
              <a:t> </a:t>
            </a:r>
            <a:r>
              <a:rPr lang="de-DE" sz="3200" dirty="0" err="1"/>
              <a:t>if</a:t>
            </a:r>
            <a:r>
              <a:rPr lang="de-DE" sz="3200" dirty="0"/>
              <a:t> a large </a:t>
            </a:r>
            <a:r>
              <a:rPr lang="de-DE" sz="3200" dirty="0" err="1"/>
              <a:t>number</a:t>
            </a:r>
            <a:r>
              <a:rPr lang="de-DE" sz="3200" dirty="0"/>
              <a:t> </a:t>
            </a:r>
            <a:r>
              <a:rPr lang="de-DE" sz="3200" dirty="0" err="1"/>
              <a:t>of</a:t>
            </a:r>
            <a:r>
              <a:rPr lang="de-DE" sz="3200" dirty="0"/>
              <a:t> </a:t>
            </a:r>
            <a:r>
              <a:rPr lang="de-DE" sz="3200" dirty="0" err="1"/>
              <a:t>recruits</a:t>
            </a:r>
            <a:r>
              <a:rPr lang="de-DE" sz="3200" dirty="0"/>
              <a:t> </a:t>
            </a:r>
            <a:r>
              <a:rPr lang="de-DE" sz="3200" dirty="0" err="1"/>
              <a:t>are</a:t>
            </a:r>
            <a:r>
              <a:rPr lang="de-DE" sz="3200" dirty="0"/>
              <a:t> </a:t>
            </a:r>
            <a:r>
              <a:rPr lang="de-DE" sz="3200" dirty="0" err="1"/>
              <a:t>required</a:t>
            </a:r>
            <a:endParaRPr lang="de-DE" sz="2800" dirty="0">
              <a:sym typeface="Wingdings" panose="05000000000000000000" pitchFamily="2" charset="2"/>
            </a:endParaRPr>
          </a:p>
          <a:p>
            <a:r>
              <a:rPr lang="de-DE" sz="3200" dirty="0" err="1">
                <a:sym typeface="Wingdings" panose="05000000000000000000" pitchFamily="2" charset="2"/>
              </a:rPr>
              <a:t>administered</a:t>
            </a:r>
            <a:r>
              <a:rPr lang="de-DE" sz="3200" dirty="0">
                <a:sym typeface="Wingdings" panose="05000000000000000000" pitchFamily="2" charset="2"/>
              </a:rPr>
              <a:t> </a:t>
            </a:r>
            <a:r>
              <a:rPr lang="de-DE" sz="3200" dirty="0" err="1">
                <a:sym typeface="Wingdings" panose="05000000000000000000" pitchFamily="2" charset="2"/>
              </a:rPr>
              <a:t>only</a:t>
            </a:r>
            <a:r>
              <a:rPr lang="de-DE" sz="3200" dirty="0">
                <a:sym typeface="Wingdings" panose="05000000000000000000" pitchFamily="2" charset="2"/>
              </a:rPr>
              <a:t> </a:t>
            </a:r>
            <a:r>
              <a:rPr lang="de-DE" sz="3200" dirty="0" err="1">
                <a:sym typeface="Wingdings" panose="05000000000000000000" pitchFamily="2" charset="2"/>
              </a:rPr>
              <a:t>by</a:t>
            </a:r>
            <a:r>
              <a:rPr lang="de-DE" sz="3200" dirty="0">
                <a:sym typeface="Wingdings" panose="05000000000000000000" pitchFamily="2" charset="2"/>
              </a:rPr>
              <a:t> </a:t>
            </a:r>
            <a:r>
              <a:rPr lang="de-DE" sz="3200" dirty="0" err="1">
                <a:sym typeface="Wingdings" panose="05000000000000000000" pitchFamily="2" charset="2"/>
              </a:rPr>
              <a:t>people</a:t>
            </a:r>
            <a:r>
              <a:rPr lang="de-DE" sz="3200" dirty="0">
                <a:sym typeface="Wingdings" panose="05000000000000000000" pitchFamily="2" charset="2"/>
              </a:rPr>
              <a:t> </a:t>
            </a:r>
            <a:r>
              <a:rPr lang="de-DE" sz="3200" dirty="0" err="1">
                <a:sym typeface="Wingdings" panose="05000000000000000000" pitchFamily="2" charset="2"/>
              </a:rPr>
              <a:t>who</a:t>
            </a:r>
            <a:r>
              <a:rPr lang="de-DE" sz="3200" dirty="0">
                <a:sym typeface="Wingdings" panose="05000000000000000000" pitchFamily="2" charset="2"/>
              </a:rPr>
              <a:t> </a:t>
            </a:r>
            <a:r>
              <a:rPr lang="de-DE" sz="3200" dirty="0" err="1">
                <a:sym typeface="Wingdings" panose="05000000000000000000" pitchFamily="2" charset="2"/>
              </a:rPr>
              <a:t>have</a:t>
            </a:r>
            <a:r>
              <a:rPr lang="de-DE" sz="3200" dirty="0">
                <a:sym typeface="Wingdings" panose="05000000000000000000" pitchFamily="2" charset="2"/>
              </a:rPr>
              <a:t> </a:t>
            </a:r>
            <a:r>
              <a:rPr lang="de-DE" sz="3200" dirty="0" err="1">
                <a:sym typeface="Wingdings" panose="05000000000000000000" pitchFamily="2" charset="2"/>
              </a:rPr>
              <a:t>been</a:t>
            </a:r>
            <a:r>
              <a:rPr lang="de-DE" sz="3200" dirty="0">
                <a:sym typeface="Wingdings" panose="05000000000000000000" pitchFamily="2" charset="2"/>
              </a:rPr>
              <a:t> </a:t>
            </a:r>
            <a:r>
              <a:rPr lang="de-DE" sz="3200" dirty="0" err="1">
                <a:sym typeface="Wingdings" panose="05000000000000000000" pitchFamily="2" charset="2"/>
              </a:rPr>
              <a:t>trained</a:t>
            </a:r>
            <a:r>
              <a:rPr lang="de-DE" sz="3200" dirty="0">
                <a:sym typeface="Wingdings" panose="05000000000000000000" pitchFamily="2" charset="2"/>
              </a:rPr>
              <a:t> in:</a:t>
            </a:r>
          </a:p>
          <a:p>
            <a:pPr lvl="1"/>
            <a:r>
              <a:rPr lang="de-DE" sz="2800" dirty="0" err="1">
                <a:sym typeface="Wingdings" panose="05000000000000000000" pitchFamily="2" charset="2"/>
              </a:rPr>
              <a:t>What</a:t>
            </a:r>
            <a:r>
              <a:rPr lang="de-DE" sz="2800" dirty="0">
                <a:sym typeface="Wingdings" panose="05000000000000000000" pitchFamily="2" charset="2"/>
              </a:rPr>
              <a:t> </a:t>
            </a:r>
            <a:r>
              <a:rPr lang="de-DE" sz="2800" dirty="0" err="1">
                <a:sym typeface="Wingdings" panose="05000000000000000000" pitchFamily="2" charset="2"/>
              </a:rPr>
              <a:t>the</a:t>
            </a:r>
            <a:r>
              <a:rPr lang="de-DE" sz="2800" dirty="0">
                <a:sym typeface="Wingdings" panose="05000000000000000000" pitchFamily="2" charset="2"/>
              </a:rPr>
              <a:t> </a:t>
            </a:r>
            <a:r>
              <a:rPr lang="de-DE" sz="2800" dirty="0" err="1">
                <a:sym typeface="Wingdings" panose="05000000000000000000" pitchFamily="2" charset="2"/>
              </a:rPr>
              <a:t>tests</a:t>
            </a:r>
            <a:r>
              <a:rPr lang="de-DE" sz="2800" dirty="0">
                <a:sym typeface="Wingdings" panose="05000000000000000000" pitchFamily="2" charset="2"/>
              </a:rPr>
              <a:t> </a:t>
            </a:r>
            <a:r>
              <a:rPr lang="de-DE" sz="2800" dirty="0" err="1">
                <a:sym typeface="Wingdings" panose="05000000000000000000" pitchFamily="2" charset="2"/>
              </a:rPr>
              <a:t>are</a:t>
            </a:r>
            <a:r>
              <a:rPr lang="de-DE" sz="2800" dirty="0">
                <a:sym typeface="Wingdings" panose="05000000000000000000" pitchFamily="2" charset="2"/>
              </a:rPr>
              <a:t> </a:t>
            </a:r>
            <a:r>
              <a:rPr lang="de-DE" sz="2800" dirty="0" err="1">
                <a:sym typeface="Wingdings" panose="05000000000000000000" pitchFamily="2" charset="2"/>
              </a:rPr>
              <a:t>measuring</a:t>
            </a:r>
            <a:r>
              <a:rPr lang="de-DE" sz="2800" dirty="0">
                <a:sym typeface="Wingdings" panose="05000000000000000000" pitchFamily="2" charset="2"/>
              </a:rPr>
              <a:t>,</a:t>
            </a:r>
          </a:p>
          <a:p>
            <a:pPr lvl="1"/>
            <a:r>
              <a:rPr lang="de-DE" sz="2800" dirty="0" err="1">
                <a:sym typeface="Wingdings" panose="05000000000000000000" pitchFamily="2" charset="2"/>
              </a:rPr>
              <a:t>How</a:t>
            </a:r>
            <a:r>
              <a:rPr lang="de-DE" sz="2800" dirty="0">
                <a:sym typeface="Wingdings" panose="05000000000000000000" pitchFamily="2" charset="2"/>
              </a:rPr>
              <a:t> </a:t>
            </a:r>
            <a:r>
              <a:rPr lang="de-DE" sz="2800" dirty="0" err="1">
                <a:sym typeface="Wingdings" panose="05000000000000000000" pitchFamily="2" charset="2"/>
              </a:rPr>
              <a:t>they</a:t>
            </a:r>
            <a:r>
              <a:rPr lang="de-DE" sz="2800" dirty="0">
                <a:sym typeface="Wingdings" panose="05000000000000000000" pitchFamily="2" charset="2"/>
              </a:rPr>
              <a:t> </a:t>
            </a:r>
            <a:r>
              <a:rPr lang="de-DE" sz="2800" dirty="0" err="1">
                <a:sym typeface="Wingdings" panose="05000000000000000000" pitchFamily="2" charset="2"/>
              </a:rPr>
              <a:t>should</a:t>
            </a:r>
            <a:r>
              <a:rPr lang="de-DE" sz="2800" dirty="0">
                <a:sym typeface="Wingdings" panose="05000000000000000000" pitchFamily="2" charset="2"/>
              </a:rPr>
              <a:t> </a:t>
            </a:r>
            <a:r>
              <a:rPr lang="de-DE" sz="2800" dirty="0" err="1">
                <a:sym typeface="Wingdings" panose="05000000000000000000" pitchFamily="2" charset="2"/>
              </a:rPr>
              <a:t>be</a:t>
            </a:r>
            <a:r>
              <a:rPr lang="de-DE" sz="2800" dirty="0">
                <a:sym typeface="Wingdings" panose="05000000000000000000" pitchFamily="2" charset="2"/>
              </a:rPr>
              <a:t> </a:t>
            </a:r>
            <a:r>
              <a:rPr lang="de-DE" sz="2800" dirty="0" err="1">
                <a:sym typeface="Wingdings" panose="05000000000000000000" pitchFamily="2" charset="2"/>
              </a:rPr>
              <a:t>used</a:t>
            </a:r>
            <a:r>
              <a:rPr lang="de-DE" sz="2800" dirty="0">
                <a:sym typeface="Wingdings" panose="05000000000000000000" pitchFamily="2" charset="2"/>
              </a:rPr>
              <a:t>, </a:t>
            </a:r>
          </a:p>
          <a:p>
            <a:pPr lvl="1"/>
            <a:r>
              <a:rPr lang="de-DE" sz="2800" dirty="0" err="1">
                <a:sym typeface="Wingdings" panose="05000000000000000000" pitchFamily="2" charset="2"/>
              </a:rPr>
              <a:t>How</a:t>
            </a:r>
            <a:r>
              <a:rPr lang="de-DE" sz="2800" dirty="0">
                <a:sym typeface="Wingdings" panose="05000000000000000000" pitchFamily="2" charset="2"/>
              </a:rPr>
              <a:t> </a:t>
            </a:r>
            <a:r>
              <a:rPr lang="de-DE" sz="2800" dirty="0" err="1">
                <a:sym typeface="Wingdings" panose="05000000000000000000" pitchFamily="2" charset="2"/>
              </a:rPr>
              <a:t>they</a:t>
            </a:r>
            <a:r>
              <a:rPr lang="de-DE" sz="2800" dirty="0">
                <a:sym typeface="Wingdings" panose="05000000000000000000" pitchFamily="2" charset="2"/>
              </a:rPr>
              <a:t> </a:t>
            </a:r>
            <a:r>
              <a:rPr lang="de-DE" sz="2800" dirty="0" err="1">
                <a:sym typeface="Wingdings" panose="05000000000000000000" pitchFamily="2" charset="2"/>
              </a:rPr>
              <a:t>should</a:t>
            </a:r>
            <a:r>
              <a:rPr lang="de-DE" sz="2800" dirty="0">
                <a:sym typeface="Wingdings" panose="05000000000000000000" pitchFamily="2" charset="2"/>
              </a:rPr>
              <a:t> </a:t>
            </a:r>
            <a:r>
              <a:rPr lang="de-DE" sz="2800" dirty="0" err="1">
                <a:sym typeface="Wingdings" panose="05000000000000000000" pitchFamily="2" charset="2"/>
              </a:rPr>
              <a:t>be</a:t>
            </a:r>
            <a:r>
              <a:rPr lang="de-DE" sz="2800" dirty="0">
                <a:sym typeface="Wingdings" panose="05000000000000000000" pitchFamily="2" charset="2"/>
              </a:rPr>
              <a:t> </a:t>
            </a:r>
            <a:r>
              <a:rPr lang="de-DE" sz="2800" dirty="0" err="1">
                <a:sym typeface="Wingdings" panose="05000000000000000000" pitchFamily="2" charset="2"/>
              </a:rPr>
              <a:t>interpret</a:t>
            </a:r>
            <a:r>
              <a:rPr lang="de-DE" sz="2800" dirty="0">
                <a:sym typeface="Wingdings" panose="05000000000000000000" pitchFamily="2" charset="2"/>
              </a:rPr>
              <a:t> </a:t>
            </a:r>
            <a:endParaRPr lang="cs-CZ" dirty="0"/>
          </a:p>
        </p:txBody>
      </p:sp>
      <p:sp>
        <p:nvSpPr>
          <p:cNvPr id="6" name="TextBox 5"/>
          <p:cNvSpPr txBox="1"/>
          <p:nvPr/>
        </p:nvSpPr>
        <p:spPr>
          <a:xfrm>
            <a:off x="752475" y="5467386"/>
            <a:ext cx="53435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Source: Armstrong: HRM Practice p. 93</a:t>
            </a:r>
          </a:p>
          <a:p>
            <a:r>
              <a:rPr lang="de-DE" sz="1100" dirty="0"/>
              <a:t>Picture:  </a:t>
            </a:r>
            <a:r>
              <a:rPr lang="de-DE" sz="1100" dirty="0">
                <a:hlinkClick r:id="rId2"/>
              </a:rPr>
              <a:t>https://de.fotolia.com/p/202583291</a:t>
            </a:r>
            <a:r>
              <a:rPr lang="de-DE" sz="1100" dirty="0"/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353800" y="5863933"/>
            <a:ext cx="483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31107121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sz="3600" dirty="0" err="1">
                <a:latin typeface="Century Gothic" panose="020B0502020202020204" pitchFamily="34" charset="0"/>
              </a:rPr>
              <a:t>How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should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tests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be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used</a:t>
            </a:r>
            <a:r>
              <a:rPr lang="de-DE" sz="3600" dirty="0">
                <a:latin typeface="Century Gothic" panose="020B0502020202020204" pitchFamily="34" charset="0"/>
              </a:rPr>
              <a:t> in a </a:t>
            </a:r>
            <a:r>
              <a:rPr lang="de-DE" sz="3600" dirty="0" err="1">
                <a:latin typeface="Century Gothic" panose="020B0502020202020204" pitchFamily="34" charset="0"/>
              </a:rPr>
              <a:t>selection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procedure</a:t>
            </a:r>
            <a:r>
              <a:rPr lang="de-DE" sz="3600" dirty="0">
                <a:latin typeface="Century Gothic" panose="020B0502020202020204" pitchFamily="34" charset="0"/>
              </a:rPr>
              <a:t>?</a:t>
            </a:r>
            <a:endParaRPr lang="cs-CZ" sz="3600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1075126" cy="3903371"/>
          </a:xfrm>
          <a:prstGeom prst="rect">
            <a:avLst/>
          </a:prstGeom>
        </p:spPr>
        <p:txBody>
          <a:bodyPr/>
          <a:lstStyle/>
          <a:p>
            <a:r>
              <a:rPr lang="de-DE" sz="3200" dirty="0" err="1">
                <a:sym typeface="Wingdings" panose="05000000000000000000" pitchFamily="2" charset="2"/>
              </a:rPr>
              <a:t>Intelligence</a:t>
            </a:r>
            <a:r>
              <a:rPr lang="de-DE" sz="3200" dirty="0">
                <a:sym typeface="Wingdings" panose="05000000000000000000" pitchFamily="2" charset="2"/>
              </a:rPr>
              <a:t> </a:t>
            </a:r>
            <a:r>
              <a:rPr lang="de-DE" sz="3200" dirty="0" err="1">
                <a:sym typeface="Wingdings" panose="05000000000000000000" pitchFamily="2" charset="2"/>
              </a:rPr>
              <a:t>tests</a:t>
            </a:r>
            <a:endParaRPr lang="de-DE" sz="3200" dirty="0">
              <a:sym typeface="Wingdings" panose="05000000000000000000" pitchFamily="2" charset="2"/>
            </a:endParaRPr>
          </a:p>
          <a:p>
            <a:pPr lvl="1"/>
            <a:r>
              <a:rPr lang="de-DE" sz="2800" dirty="0" err="1">
                <a:sym typeface="Wingdings" panose="05000000000000000000" pitchFamily="2" charset="2"/>
              </a:rPr>
              <a:t>If</a:t>
            </a:r>
            <a:r>
              <a:rPr lang="de-DE" sz="2800" dirty="0">
                <a:sym typeface="Wingdings" panose="05000000000000000000" pitchFamily="2" charset="2"/>
              </a:rPr>
              <a:t> </a:t>
            </a:r>
            <a:r>
              <a:rPr lang="de-DE" sz="2800" dirty="0" err="1">
                <a:sym typeface="Wingdings" panose="05000000000000000000" pitchFamily="2" charset="2"/>
              </a:rPr>
              <a:t>intelligence</a:t>
            </a:r>
            <a:r>
              <a:rPr lang="de-DE" sz="2800" dirty="0">
                <a:sym typeface="Wingdings" panose="05000000000000000000" pitchFamily="2" charset="2"/>
              </a:rPr>
              <a:t> </a:t>
            </a:r>
            <a:r>
              <a:rPr lang="de-DE" sz="2800" dirty="0" err="1">
                <a:sym typeface="Wingdings" panose="05000000000000000000" pitchFamily="2" charset="2"/>
              </a:rPr>
              <a:t>is</a:t>
            </a:r>
            <a:r>
              <a:rPr lang="de-DE" sz="2800" dirty="0">
                <a:sym typeface="Wingdings" panose="05000000000000000000" pitchFamily="2" charset="2"/>
              </a:rPr>
              <a:t> </a:t>
            </a:r>
            <a:r>
              <a:rPr lang="de-DE" sz="2800" dirty="0" err="1">
                <a:sym typeface="Wingdings" panose="05000000000000000000" pitchFamily="2" charset="2"/>
              </a:rPr>
              <a:t>the</a:t>
            </a:r>
            <a:r>
              <a:rPr lang="de-DE" sz="2800" dirty="0">
                <a:sym typeface="Wingdings" panose="05000000000000000000" pitchFamily="2" charset="2"/>
              </a:rPr>
              <a:t> </a:t>
            </a:r>
            <a:r>
              <a:rPr lang="de-DE" sz="2800" dirty="0" err="1">
                <a:sym typeface="Wingdings" panose="05000000000000000000" pitchFamily="2" charset="2"/>
              </a:rPr>
              <a:t>key</a:t>
            </a:r>
            <a:r>
              <a:rPr lang="de-DE" sz="2800" dirty="0">
                <a:sym typeface="Wingdings" panose="05000000000000000000" pitchFamily="2" charset="2"/>
              </a:rPr>
              <a:t> </a:t>
            </a:r>
            <a:r>
              <a:rPr lang="de-DE" sz="2800" dirty="0" err="1">
                <a:sym typeface="Wingdings" panose="05000000000000000000" pitchFamily="2" charset="2"/>
              </a:rPr>
              <a:t>factor</a:t>
            </a:r>
            <a:endParaRPr lang="de-DE" sz="2800" dirty="0">
              <a:sym typeface="Wingdings" panose="05000000000000000000" pitchFamily="2" charset="2"/>
            </a:endParaRPr>
          </a:p>
          <a:p>
            <a:r>
              <a:rPr lang="de-DE" sz="3200" dirty="0" err="1">
                <a:sym typeface="Wingdings" panose="05000000000000000000" pitchFamily="2" charset="2"/>
              </a:rPr>
              <a:t>Aptitude</a:t>
            </a:r>
            <a:r>
              <a:rPr lang="de-DE" sz="3200" dirty="0">
                <a:sym typeface="Wingdings" panose="05000000000000000000" pitchFamily="2" charset="2"/>
              </a:rPr>
              <a:t> </a:t>
            </a:r>
            <a:r>
              <a:rPr lang="de-DE" sz="3200" dirty="0" err="1">
                <a:sym typeface="Wingdings" panose="05000000000000000000" pitchFamily="2" charset="2"/>
              </a:rPr>
              <a:t>tests</a:t>
            </a:r>
            <a:endParaRPr lang="de-DE" sz="3200" dirty="0">
              <a:sym typeface="Wingdings" panose="05000000000000000000" pitchFamily="2" charset="2"/>
            </a:endParaRPr>
          </a:p>
          <a:p>
            <a:pPr lvl="1"/>
            <a:r>
              <a:rPr lang="de-DE" sz="2800" dirty="0" err="1">
                <a:sym typeface="Wingdings" panose="05000000000000000000" pitchFamily="2" charset="2"/>
              </a:rPr>
              <a:t>for</a:t>
            </a:r>
            <a:r>
              <a:rPr lang="de-DE" sz="2800" dirty="0">
                <a:sym typeface="Wingdings" panose="05000000000000000000" pitchFamily="2" charset="2"/>
              </a:rPr>
              <a:t> </a:t>
            </a:r>
            <a:r>
              <a:rPr lang="de-DE" sz="2800" dirty="0" err="1">
                <a:sym typeface="Wingdings" panose="05000000000000000000" pitchFamily="2" charset="2"/>
              </a:rPr>
              <a:t>jobs</a:t>
            </a:r>
            <a:r>
              <a:rPr lang="de-DE" sz="2800" dirty="0">
                <a:sym typeface="Wingdings" panose="05000000000000000000" pitchFamily="2" charset="2"/>
              </a:rPr>
              <a:t> </a:t>
            </a:r>
            <a:r>
              <a:rPr lang="de-DE" sz="2800" dirty="0" err="1">
                <a:sym typeface="Wingdings" panose="05000000000000000000" pitchFamily="2" charset="2"/>
              </a:rPr>
              <a:t>where</a:t>
            </a:r>
            <a:r>
              <a:rPr lang="de-DE" sz="2800" dirty="0">
                <a:sym typeface="Wingdings" panose="05000000000000000000" pitchFamily="2" charset="2"/>
              </a:rPr>
              <a:t> </a:t>
            </a:r>
            <a:r>
              <a:rPr lang="de-DE" sz="2800" dirty="0" err="1">
                <a:sym typeface="Wingdings" panose="05000000000000000000" pitchFamily="2" charset="2"/>
              </a:rPr>
              <a:t>specific</a:t>
            </a:r>
            <a:r>
              <a:rPr lang="de-DE" sz="2800" dirty="0">
                <a:sym typeface="Wingdings" panose="05000000000000000000" pitchFamily="2" charset="2"/>
              </a:rPr>
              <a:t> </a:t>
            </a:r>
            <a:r>
              <a:rPr lang="de-DE" sz="2800" dirty="0" err="1">
                <a:sym typeface="Wingdings" panose="05000000000000000000" pitchFamily="2" charset="2"/>
              </a:rPr>
              <a:t>and</a:t>
            </a:r>
            <a:r>
              <a:rPr lang="de-DE" sz="2800" dirty="0">
                <a:sym typeface="Wingdings" panose="05000000000000000000" pitchFamily="2" charset="2"/>
              </a:rPr>
              <a:t> </a:t>
            </a:r>
            <a:r>
              <a:rPr lang="de-DE" sz="2800" dirty="0" err="1">
                <a:sym typeface="Wingdings" panose="05000000000000000000" pitchFamily="2" charset="2"/>
              </a:rPr>
              <a:t>measureable</a:t>
            </a:r>
            <a:r>
              <a:rPr lang="de-DE" sz="2800" dirty="0">
                <a:sym typeface="Wingdings" panose="05000000000000000000" pitchFamily="2" charset="2"/>
              </a:rPr>
              <a:t> </a:t>
            </a:r>
            <a:r>
              <a:rPr lang="de-DE" sz="2800" dirty="0" err="1">
                <a:sym typeface="Wingdings" panose="05000000000000000000" pitchFamily="2" charset="2"/>
              </a:rPr>
              <a:t>skills</a:t>
            </a:r>
            <a:r>
              <a:rPr lang="de-DE" sz="2800" dirty="0">
                <a:sym typeface="Wingdings" panose="05000000000000000000" pitchFamily="2" charset="2"/>
              </a:rPr>
              <a:t> </a:t>
            </a:r>
            <a:r>
              <a:rPr lang="de-DE" sz="2800" dirty="0" err="1">
                <a:sym typeface="Wingdings" panose="05000000000000000000" pitchFamily="2" charset="2"/>
              </a:rPr>
              <a:t>needed</a:t>
            </a:r>
            <a:r>
              <a:rPr lang="de-DE" sz="2800" dirty="0">
                <a:sym typeface="Wingdings" panose="05000000000000000000" pitchFamily="2" charset="2"/>
              </a:rPr>
              <a:t> (</a:t>
            </a:r>
            <a:r>
              <a:rPr lang="de-DE" sz="2800" dirty="0" err="1">
                <a:sym typeface="Wingdings" panose="05000000000000000000" pitchFamily="2" charset="2"/>
              </a:rPr>
              <a:t>repair</a:t>
            </a:r>
            <a:r>
              <a:rPr lang="de-DE" sz="2800" dirty="0">
                <a:sym typeface="Wingdings" panose="05000000000000000000" pitchFamily="2" charset="2"/>
              </a:rPr>
              <a:t> </a:t>
            </a:r>
            <a:r>
              <a:rPr lang="de-DE" sz="2800" dirty="0" err="1">
                <a:sym typeface="Wingdings" panose="05000000000000000000" pitchFamily="2" charset="2"/>
              </a:rPr>
              <a:t>work</a:t>
            </a:r>
            <a:r>
              <a:rPr lang="de-DE" sz="2800" dirty="0">
                <a:sym typeface="Wingdings" panose="05000000000000000000" pitchFamily="2" charset="2"/>
              </a:rPr>
              <a:t>)</a:t>
            </a:r>
          </a:p>
          <a:p>
            <a:r>
              <a:rPr lang="de-DE" sz="3200" dirty="0" err="1">
                <a:sym typeface="Wingdings" panose="05000000000000000000" pitchFamily="2" charset="2"/>
              </a:rPr>
              <a:t>Personality</a:t>
            </a:r>
            <a:r>
              <a:rPr lang="de-DE" sz="3200" dirty="0">
                <a:sym typeface="Wingdings" panose="05000000000000000000" pitchFamily="2" charset="2"/>
              </a:rPr>
              <a:t> </a:t>
            </a:r>
            <a:r>
              <a:rPr lang="de-DE" sz="3200" dirty="0" err="1">
                <a:sym typeface="Wingdings" panose="05000000000000000000" pitchFamily="2" charset="2"/>
              </a:rPr>
              <a:t>tests</a:t>
            </a:r>
            <a:endParaRPr lang="de-DE" sz="3200" dirty="0">
              <a:sym typeface="Wingdings" panose="05000000000000000000" pitchFamily="2" charset="2"/>
            </a:endParaRPr>
          </a:p>
          <a:p>
            <a:pPr lvl="1"/>
            <a:r>
              <a:rPr lang="de-DE" sz="2800" dirty="0" err="1">
                <a:sym typeface="Wingdings" panose="05000000000000000000" pitchFamily="2" charset="2"/>
              </a:rPr>
              <a:t>for</a:t>
            </a:r>
            <a:r>
              <a:rPr lang="de-DE" sz="2800" dirty="0">
                <a:sym typeface="Wingdings" panose="05000000000000000000" pitchFamily="2" charset="2"/>
              </a:rPr>
              <a:t> </a:t>
            </a:r>
            <a:r>
              <a:rPr lang="de-DE" sz="2800" dirty="0" err="1">
                <a:sym typeface="Wingdings" panose="05000000000000000000" pitchFamily="2" charset="2"/>
              </a:rPr>
              <a:t>jobs</a:t>
            </a:r>
            <a:r>
              <a:rPr lang="de-DE" sz="2800" dirty="0">
                <a:sym typeface="Wingdings" panose="05000000000000000000" pitchFamily="2" charset="2"/>
              </a:rPr>
              <a:t> </a:t>
            </a:r>
            <a:r>
              <a:rPr lang="de-DE" sz="2800" dirty="0" err="1">
                <a:sym typeface="Wingdings" panose="05000000000000000000" pitchFamily="2" charset="2"/>
              </a:rPr>
              <a:t>as</a:t>
            </a:r>
            <a:r>
              <a:rPr lang="de-DE" sz="2800" dirty="0">
                <a:sym typeface="Wingdings" panose="05000000000000000000" pitchFamily="2" charset="2"/>
              </a:rPr>
              <a:t> </a:t>
            </a:r>
            <a:r>
              <a:rPr lang="de-DE" sz="2800" dirty="0" err="1">
                <a:sym typeface="Wingdings" panose="05000000000000000000" pitchFamily="2" charset="2"/>
              </a:rPr>
              <a:t>selling</a:t>
            </a:r>
            <a:r>
              <a:rPr lang="de-DE" sz="2800" dirty="0">
                <a:sym typeface="Wingdings" panose="05000000000000000000" pitchFamily="2" charset="2"/>
              </a:rPr>
              <a:t> </a:t>
            </a:r>
          </a:p>
          <a:p>
            <a:r>
              <a:rPr lang="de-DE" sz="3200" dirty="0" err="1">
                <a:sym typeface="Wingdings" panose="05000000000000000000" pitchFamily="2" charset="2"/>
              </a:rPr>
              <a:t>combination</a:t>
            </a:r>
            <a:r>
              <a:rPr lang="de-DE" sz="3200" dirty="0">
                <a:sym typeface="Wingdings" panose="05000000000000000000" pitchFamily="2" charset="2"/>
              </a:rPr>
              <a:t> </a:t>
            </a:r>
            <a:r>
              <a:rPr lang="de-DE" sz="3200" dirty="0" err="1">
                <a:sym typeface="Wingdings" panose="05000000000000000000" pitchFamily="2" charset="2"/>
              </a:rPr>
              <a:t>of</a:t>
            </a:r>
            <a:r>
              <a:rPr lang="de-DE" sz="3200" dirty="0">
                <a:sym typeface="Wingdings" panose="05000000000000000000" pitchFamily="2" charset="2"/>
              </a:rPr>
              <a:t> different </a:t>
            </a:r>
            <a:r>
              <a:rPr lang="de-DE" sz="3200" dirty="0" err="1">
                <a:sym typeface="Wingdings" panose="05000000000000000000" pitchFamily="2" charset="2"/>
              </a:rPr>
              <a:t>types</a:t>
            </a:r>
            <a:r>
              <a:rPr lang="de-DE" sz="3200" dirty="0">
                <a:sym typeface="Wingdings" panose="05000000000000000000" pitchFamily="2" charset="2"/>
              </a:rPr>
              <a:t> </a:t>
            </a:r>
            <a:r>
              <a:rPr lang="de-DE" sz="3200" dirty="0" err="1">
                <a:sym typeface="Wingdings" panose="05000000000000000000" pitchFamily="2" charset="2"/>
              </a:rPr>
              <a:t>of</a:t>
            </a:r>
            <a:r>
              <a:rPr lang="de-DE" sz="3200" dirty="0">
                <a:sym typeface="Wingdings" panose="05000000000000000000" pitchFamily="2" charset="2"/>
              </a:rPr>
              <a:t> </a:t>
            </a:r>
            <a:r>
              <a:rPr lang="de-DE" sz="3200" dirty="0" err="1">
                <a:sym typeface="Wingdings" panose="05000000000000000000" pitchFamily="2" charset="2"/>
              </a:rPr>
              <a:t>tests</a:t>
            </a:r>
            <a:r>
              <a:rPr lang="de-DE" sz="2800" dirty="0">
                <a:sym typeface="Wingdings" panose="05000000000000000000" pitchFamily="2" charset="2"/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2475" y="5467386"/>
            <a:ext cx="53435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Source: Armstrong: HRM Practice p. 93</a:t>
            </a:r>
          </a:p>
          <a:p>
            <a:r>
              <a:rPr lang="de-DE" sz="1100" dirty="0"/>
              <a:t>Picture:  </a:t>
            </a:r>
            <a:r>
              <a:rPr lang="de-DE" sz="1100" dirty="0">
                <a:hlinkClick r:id="rId2"/>
              </a:rPr>
              <a:t>https://de.fotolia.com/p/202583291</a:t>
            </a:r>
            <a:r>
              <a:rPr lang="de-DE" sz="1100" dirty="0"/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353800" y="5863933"/>
            <a:ext cx="483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31107121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909419" y="2551519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dirty="0" err="1">
                <a:latin typeface="Century Gothic" panose="020B0502020202020204" pitchFamily="34" charset="0"/>
              </a:rPr>
              <a:t>Thank</a:t>
            </a:r>
            <a:r>
              <a:rPr lang="de-DE" dirty="0">
                <a:latin typeface="Century Gothic" panose="020B0502020202020204" pitchFamily="34" charset="0"/>
              </a:rPr>
              <a:t> </a:t>
            </a:r>
            <a:r>
              <a:rPr lang="de-DE" dirty="0" err="1">
                <a:latin typeface="Century Gothic" panose="020B0502020202020204" pitchFamily="34" charset="0"/>
              </a:rPr>
              <a:t>you</a:t>
            </a:r>
            <a:r>
              <a:rPr lang="de-DE" dirty="0">
                <a:latin typeface="Century Gothic" panose="020B0502020202020204" pitchFamily="34" charset="0"/>
              </a:rPr>
              <a:t> </a:t>
            </a:r>
            <a:r>
              <a:rPr lang="de-DE" dirty="0" err="1" smtClean="0">
                <a:latin typeface="Century Gothic" panose="020B0502020202020204" pitchFamily="34" charset="0"/>
              </a:rPr>
              <a:t>for</a:t>
            </a:r>
            <a:r>
              <a:rPr lang="de-DE" dirty="0" smtClean="0">
                <a:latin typeface="Century Gothic" panose="020B0502020202020204" pitchFamily="34" charset="0"/>
              </a:rPr>
              <a:t> </a:t>
            </a:r>
            <a:r>
              <a:rPr lang="de-DE" dirty="0" err="1" smtClean="0">
                <a:latin typeface="Century Gothic" panose="020B0502020202020204" pitchFamily="34" charset="0"/>
              </a:rPr>
              <a:t>attention</a:t>
            </a:r>
            <a:endParaRPr lang="cs-CZ" dirty="0"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353800" y="5863933"/>
            <a:ext cx="483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6834688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sz="3600" dirty="0">
                <a:latin typeface="Century Gothic" panose="020B0502020202020204" pitchFamily="34" charset="0"/>
              </a:rPr>
              <a:t>Table </a:t>
            </a:r>
            <a:r>
              <a:rPr lang="de-DE" sz="3600" dirty="0" err="1">
                <a:latin typeface="Century Gothic" panose="020B0502020202020204" pitchFamily="34" charset="0"/>
              </a:rPr>
              <a:t>of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contents</a:t>
            </a:r>
            <a:endParaRPr lang="cs-CZ" sz="3600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3903371"/>
          </a:xfrm>
          <a:prstGeom prst="rect">
            <a:avLst/>
          </a:prstGeom>
        </p:spPr>
        <p:txBody>
          <a:bodyPr/>
          <a:lstStyle/>
          <a:p>
            <a:r>
              <a:rPr lang="de-DE" sz="1800" dirty="0" err="1">
                <a:latin typeface="Century Gothic" panose="020B0502020202020204" pitchFamily="34" charset="0"/>
              </a:rPr>
              <a:t>What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is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the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difference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between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recruitment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and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selection</a:t>
            </a:r>
            <a:r>
              <a:rPr lang="de-DE" sz="1800" dirty="0">
                <a:latin typeface="Century Gothic" panose="020B0502020202020204" pitchFamily="34" charset="0"/>
              </a:rPr>
              <a:t>?</a:t>
            </a:r>
          </a:p>
          <a:p>
            <a:r>
              <a:rPr lang="de-DE" sz="1800" dirty="0" err="1">
                <a:latin typeface="Century Gothic" panose="020B0502020202020204" pitchFamily="34" charset="0"/>
              </a:rPr>
              <a:t>What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are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the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main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stages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of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recruitment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and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selection</a:t>
            </a:r>
            <a:r>
              <a:rPr lang="de-DE" sz="1800" dirty="0">
                <a:latin typeface="Century Gothic" panose="020B0502020202020204" pitchFamily="34" charset="0"/>
              </a:rPr>
              <a:t>?</a:t>
            </a:r>
          </a:p>
          <a:p>
            <a:r>
              <a:rPr lang="de-DE" sz="1800" dirty="0" err="1">
                <a:latin typeface="Century Gothic" panose="020B0502020202020204" pitchFamily="34" charset="0"/>
              </a:rPr>
              <a:t>What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is</a:t>
            </a:r>
            <a:r>
              <a:rPr lang="de-DE" sz="1800" dirty="0">
                <a:latin typeface="Century Gothic" panose="020B0502020202020204" pitchFamily="34" charset="0"/>
              </a:rPr>
              <a:t> a </a:t>
            </a:r>
            <a:r>
              <a:rPr lang="de-DE" sz="1800" dirty="0" err="1">
                <a:latin typeface="Century Gothic" panose="020B0502020202020204" pitchFamily="34" charset="0"/>
              </a:rPr>
              <a:t>person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specification</a:t>
            </a:r>
            <a:r>
              <a:rPr lang="de-DE" sz="1800" dirty="0">
                <a:latin typeface="Century Gothic" panose="020B0502020202020204" pitchFamily="34" charset="0"/>
              </a:rPr>
              <a:t>?</a:t>
            </a:r>
          </a:p>
          <a:p>
            <a:r>
              <a:rPr lang="de-DE" sz="1800" dirty="0" err="1">
                <a:latin typeface="Century Gothic" panose="020B0502020202020204" pitchFamily="34" charset="0"/>
              </a:rPr>
              <a:t>How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should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recruitment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strengths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and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weakness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be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analysed</a:t>
            </a:r>
            <a:r>
              <a:rPr lang="de-DE" sz="1800" dirty="0">
                <a:latin typeface="Century Gothic" panose="020B0502020202020204" pitchFamily="34" charset="0"/>
              </a:rPr>
              <a:t>?</a:t>
            </a:r>
          </a:p>
          <a:p>
            <a:r>
              <a:rPr lang="de-DE" sz="1800" dirty="0" err="1">
                <a:latin typeface="Century Gothic" panose="020B0502020202020204" pitchFamily="34" charset="0"/>
              </a:rPr>
              <a:t>What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are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the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main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sources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of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candidates</a:t>
            </a:r>
            <a:r>
              <a:rPr lang="de-DE" sz="1800" dirty="0">
                <a:latin typeface="Century Gothic" panose="020B0502020202020204" pitchFamily="34" charset="0"/>
              </a:rPr>
              <a:t>?</a:t>
            </a:r>
          </a:p>
          <a:p>
            <a:r>
              <a:rPr lang="de-DE" sz="1800" dirty="0" err="1">
                <a:latin typeface="Century Gothic" panose="020B0502020202020204" pitchFamily="34" charset="0"/>
              </a:rPr>
              <a:t>What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is</a:t>
            </a:r>
            <a:r>
              <a:rPr lang="de-DE" sz="1800" dirty="0">
                <a:latin typeface="Century Gothic" panose="020B0502020202020204" pitchFamily="34" charset="0"/>
              </a:rPr>
              <a:t> a </a:t>
            </a:r>
            <a:r>
              <a:rPr lang="de-DE" sz="1800" dirty="0" err="1">
                <a:latin typeface="Century Gothic" panose="020B0502020202020204" pitchFamily="34" charset="0"/>
              </a:rPr>
              <a:t>structured</a:t>
            </a:r>
            <a:r>
              <a:rPr lang="de-DE" sz="1800" dirty="0">
                <a:latin typeface="Century Gothic" panose="020B0502020202020204" pitchFamily="34" charset="0"/>
              </a:rPr>
              <a:t> interview?</a:t>
            </a:r>
          </a:p>
          <a:p>
            <a:r>
              <a:rPr lang="de-DE" sz="1800" dirty="0" err="1">
                <a:latin typeface="Century Gothic" panose="020B0502020202020204" pitchFamily="34" charset="0"/>
              </a:rPr>
              <a:t>What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are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the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main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types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of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selection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tests</a:t>
            </a:r>
            <a:r>
              <a:rPr lang="de-DE" sz="1800" dirty="0">
                <a:latin typeface="Century Gothic" panose="020B0502020202020204" pitchFamily="34" charset="0"/>
              </a:rPr>
              <a:t>?</a:t>
            </a:r>
          </a:p>
          <a:p>
            <a:r>
              <a:rPr lang="de-DE" sz="1800" dirty="0" err="1">
                <a:latin typeface="Century Gothic" panose="020B0502020202020204" pitchFamily="34" charset="0"/>
              </a:rPr>
              <a:t>What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are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the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main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criteria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for</a:t>
            </a:r>
            <a:r>
              <a:rPr lang="de-DE" sz="1800" dirty="0">
                <a:latin typeface="Century Gothic" panose="020B0502020202020204" pitchFamily="34" charset="0"/>
              </a:rPr>
              <a:t> a </a:t>
            </a:r>
            <a:r>
              <a:rPr lang="de-DE" sz="1800" dirty="0" err="1">
                <a:latin typeface="Century Gothic" panose="020B0502020202020204" pitchFamily="34" charset="0"/>
              </a:rPr>
              <a:t>good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test</a:t>
            </a:r>
            <a:r>
              <a:rPr lang="de-DE" sz="1800" dirty="0">
                <a:latin typeface="Century Gothic" panose="020B0502020202020204" pitchFamily="34" charset="0"/>
              </a:rPr>
              <a:t>?</a:t>
            </a:r>
          </a:p>
          <a:p>
            <a:r>
              <a:rPr lang="de-DE" sz="1800" dirty="0" err="1">
                <a:latin typeface="Century Gothic" panose="020B0502020202020204" pitchFamily="34" charset="0"/>
              </a:rPr>
              <a:t>How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should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tests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be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used</a:t>
            </a:r>
            <a:r>
              <a:rPr lang="de-DE" sz="1800" dirty="0">
                <a:latin typeface="Century Gothic" panose="020B0502020202020204" pitchFamily="34" charset="0"/>
              </a:rPr>
              <a:t> in a </a:t>
            </a:r>
            <a:r>
              <a:rPr lang="de-DE" sz="1800" dirty="0" err="1">
                <a:latin typeface="Century Gothic" panose="020B0502020202020204" pitchFamily="34" charset="0"/>
              </a:rPr>
              <a:t>selection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procedure</a:t>
            </a:r>
            <a:r>
              <a:rPr lang="de-DE" sz="1800" dirty="0">
                <a:latin typeface="Century Gothic" panose="020B0502020202020204" pitchFamily="34" charset="0"/>
              </a:rPr>
              <a:t>?</a:t>
            </a:r>
          </a:p>
          <a:p>
            <a:endParaRPr lang="de-DE" dirty="0">
              <a:latin typeface="Century Gothic" panose="020B0502020202020204" pitchFamily="34" charset="0"/>
            </a:endParaRPr>
          </a:p>
          <a:p>
            <a:endParaRPr lang="de-DE" dirty="0">
              <a:latin typeface="Century Gothic" panose="020B0502020202020204" pitchFamily="34" charset="0"/>
            </a:endParaRPr>
          </a:p>
          <a:p>
            <a:endParaRPr lang="de-DE" dirty="0">
              <a:latin typeface="Century Gothic" panose="020B0502020202020204" pitchFamily="34" charset="0"/>
            </a:endParaRPr>
          </a:p>
          <a:p>
            <a:endParaRPr lang="de-DE" dirty="0">
              <a:latin typeface="Century Gothic" panose="020B0502020202020204" pitchFamily="34" charset="0"/>
            </a:endParaRPr>
          </a:p>
          <a:p>
            <a:endParaRPr lang="cs-CZ" dirty="0"/>
          </a:p>
        </p:txBody>
      </p:sp>
      <p:sp>
        <p:nvSpPr>
          <p:cNvPr id="9" name="TextBox 8"/>
          <p:cNvSpPr txBox="1"/>
          <p:nvPr/>
        </p:nvSpPr>
        <p:spPr>
          <a:xfrm>
            <a:off x="11353800" y="5863933"/>
            <a:ext cx="352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</a:t>
            </a:r>
          </a:p>
        </p:txBody>
      </p:sp>
      <p:sp>
        <p:nvSpPr>
          <p:cNvPr id="5" name="TextBox 38"/>
          <p:cNvSpPr txBox="1"/>
          <p:nvPr/>
        </p:nvSpPr>
        <p:spPr>
          <a:xfrm>
            <a:off x="4490758" y="1365742"/>
            <a:ext cx="53435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Source: Armstrong: HRM Practice p. 91-92</a:t>
            </a:r>
          </a:p>
        </p:txBody>
      </p:sp>
    </p:spTree>
    <p:extLst>
      <p:ext uri="{BB962C8B-B14F-4D97-AF65-F5344CB8AC3E}">
        <p14:creationId xmlns:p14="http://schemas.microsoft.com/office/powerpoint/2010/main" val="2760840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sz="3600" dirty="0" err="1">
                <a:latin typeface="Century Gothic" panose="020B0502020202020204" pitchFamily="34" charset="0"/>
              </a:rPr>
              <a:t>What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is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the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difference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between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recruitment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and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selection</a:t>
            </a:r>
            <a:r>
              <a:rPr lang="de-DE" sz="3600" dirty="0">
                <a:latin typeface="Century Gothic" panose="020B0502020202020204" pitchFamily="34" charset="0"/>
              </a:rPr>
              <a:t>?</a:t>
            </a:r>
            <a:endParaRPr lang="cs-CZ" sz="3600" b="1" dirty="0"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353800" y="5863933"/>
            <a:ext cx="352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2475" y="5598191"/>
            <a:ext cx="53435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Source: Armstrong: HRM Practice p. 86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1720583" y="2063163"/>
            <a:ext cx="101128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b="1" dirty="0" err="1"/>
              <a:t>Recruitment</a:t>
            </a:r>
            <a:r>
              <a:rPr lang="de-DE" sz="3200" dirty="0"/>
              <a:t> </a:t>
            </a:r>
          </a:p>
          <a:p>
            <a:endParaRPr lang="de-DE" dirty="0"/>
          </a:p>
          <a:p>
            <a:r>
              <a:rPr lang="de-DE" sz="2800" dirty="0" err="1" smtClean="0"/>
              <a:t>Process</a:t>
            </a:r>
            <a:r>
              <a:rPr lang="de-DE" sz="2800" dirty="0" smtClean="0"/>
              <a:t> </a:t>
            </a:r>
            <a:r>
              <a:rPr lang="de-DE" sz="2800" dirty="0" err="1"/>
              <a:t>of</a:t>
            </a:r>
            <a:r>
              <a:rPr lang="de-DE" sz="2800" dirty="0"/>
              <a:t> </a:t>
            </a:r>
            <a:r>
              <a:rPr lang="de-DE" sz="2800" dirty="0" err="1"/>
              <a:t>finding</a:t>
            </a:r>
            <a:r>
              <a:rPr lang="de-DE" sz="2800" dirty="0"/>
              <a:t> </a:t>
            </a:r>
            <a:r>
              <a:rPr lang="de-DE" sz="2800" dirty="0" err="1"/>
              <a:t>and</a:t>
            </a:r>
            <a:r>
              <a:rPr lang="de-DE" sz="2800" dirty="0"/>
              <a:t> </a:t>
            </a:r>
            <a:r>
              <a:rPr lang="de-DE" sz="2800" dirty="0" err="1"/>
              <a:t>egaging</a:t>
            </a:r>
            <a:r>
              <a:rPr lang="de-DE" sz="2800" dirty="0"/>
              <a:t> </a:t>
            </a:r>
            <a:r>
              <a:rPr lang="de-DE" sz="2800" dirty="0" err="1" smtClean="0"/>
              <a:t>people</a:t>
            </a:r>
            <a:r>
              <a:rPr lang="de-DE" sz="2800" dirty="0" smtClean="0"/>
              <a:t> </a:t>
            </a:r>
            <a:r>
              <a:rPr lang="de-DE" sz="2800" dirty="0" err="1" smtClean="0"/>
              <a:t>that</a:t>
            </a:r>
            <a:r>
              <a:rPr lang="de-DE" sz="2800" dirty="0" smtClean="0"/>
              <a:t> </a:t>
            </a:r>
            <a:r>
              <a:rPr lang="de-DE" sz="2800" dirty="0" err="1" smtClean="0"/>
              <a:t>the</a:t>
            </a:r>
            <a:r>
              <a:rPr lang="de-DE" sz="2800" dirty="0" smtClean="0"/>
              <a:t> </a:t>
            </a:r>
            <a:r>
              <a:rPr lang="de-DE" sz="2800" dirty="0" err="1" smtClean="0"/>
              <a:t>organization</a:t>
            </a:r>
            <a:r>
              <a:rPr lang="de-DE" sz="2800" dirty="0" smtClean="0"/>
              <a:t> </a:t>
            </a:r>
            <a:r>
              <a:rPr lang="de-DE" sz="2800" dirty="0" err="1" smtClean="0"/>
              <a:t>need</a:t>
            </a:r>
            <a:endParaRPr lang="de-DE" sz="2800" dirty="0"/>
          </a:p>
          <a:p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2752294" y="3807593"/>
            <a:ext cx="8601506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b="1" dirty="0" err="1"/>
              <a:t>Selection</a:t>
            </a:r>
            <a:endParaRPr lang="de-DE" sz="3200" b="1" dirty="0"/>
          </a:p>
          <a:p>
            <a:endParaRPr lang="de-DE" sz="1100" dirty="0"/>
          </a:p>
          <a:p>
            <a:pPr>
              <a:buFont typeface="Arial" pitchFamily="34" charset="0"/>
              <a:buChar char="•"/>
            </a:pPr>
            <a:r>
              <a:rPr lang="de-DE" sz="2800" dirty="0"/>
              <a:t> </a:t>
            </a:r>
            <a:r>
              <a:rPr lang="de-DE" sz="2800" dirty="0" err="1"/>
              <a:t>part</a:t>
            </a:r>
            <a:r>
              <a:rPr lang="de-DE" sz="2800" dirty="0"/>
              <a:t> </a:t>
            </a:r>
            <a:r>
              <a:rPr lang="de-DE" sz="2800" dirty="0" err="1"/>
              <a:t>of</a:t>
            </a:r>
            <a:r>
              <a:rPr lang="de-DE" sz="2800" dirty="0"/>
              <a:t> </a:t>
            </a:r>
            <a:r>
              <a:rPr lang="de-DE" sz="2800" dirty="0" err="1"/>
              <a:t>recruitment</a:t>
            </a:r>
            <a:r>
              <a:rPr lang="de-DE" sz="2800" dirty="0"/>
              <a:t> </a:t>
            </a:r>
            <a:r>
              <a:rPr lang="de-DE" sz="2800" dirty="0" err="1"/>
              <a:t>process</a:t>
            </a:r>
            <a:endParaRPr lang="de-DE" sz="2800" dirty="0"/>
          </a:p>
          <a:p>
            <a:pPr>
              <a:buFont typeface="Arial" pitchFamily="34" charset="0"/>
              <a:buChar char="•"/>
            </a:pPr>
            <a:r>
              <a:rPr lang="de-DE" sz="2800" dirty="0"/>
              <a:t> </a:t>
            </a:r>
            <a:r>
              <a:rPr lang="de-DE" sz="2800" dirty="0" err="1"/>
              <a:t>deciding</a:t>
            </a:r>
            <a:r>
              <a:rPr lang="de-DE" sz="2800" dirty="0"/>
              <a:t> </a:t>
            </a:r>
            <a:r>
              <a:rPr lang="de-DE" sz="2800" dirty="0" err="1"/>
              <a:t>which</a:t>
            </a:r>
            <a:r>
              <a:rPr lang="de-DE" sz="2800" dirty="0"/>
              <a:t> </a:t>
            </a:r>
            <a:r>
              <a:rPr lang="de-DE" sz="2800" dirty="0" err="1"/>
              <a:t>candidates</a:t>
            </a:r>
            <a:r>
              <a:rPr lang="de-DE" sz="2800" dirty="0"/>
              <a:t> </a:t>
            </a:r>
            <a:r>
              <a:rPr lang="de-DE" sz="2800" dirty="0" err="1"/>
              <a:t>should</a:t>
            </a:r>
            <a:r>
              <a:rPr lang="de-DE" sz="2800" dirty="0"/>
              <a:t> </a:t>
            </a:r>
            <a:r>
              <a:rPr lang="de-DE" sz="2800" dirty="0" err="1"/>
              <a:t>be</a:t>
            </a:r>
            <a:r>
              <a:rPr lang="de-DE" sz="2800" dirty="0"/>
              <a:t> </a:t>
            </a:r>
            <a:r>
              <a:rPr lang="de-DE" sz="2800" dirty="0" err="1"/>
              <a:t>appointed</a:t>
            </a:r>
            <a:r>
              <a:rPr lang="de-DE" sz="2800" dirty="0"/>
              <a:t> </a:t>
            </a:r>
            <a:r>
              <a:rPr lang="de-DE" sz="2800" dirty="0" err="1"/>
              <a:t>to</a:t>
            </a:r>
            <a:r>
              <a:rPr lang="de-DE" sz="2800" dirty="0"/>
              <a:t> </a:t>
            </a:r>
            <a:r>
              <a:rPr lang="de-DE" sz="2800" dirty="0" err="1"/>
              <a:t>jobs</a:t>
            </a:r>
            <a:endParaRPr lang="de-DE" sz="2800" dirty="0"/>
          </a:p>
        </p:txBody>
      </p:sp>
      <p:sp>
        <p:nvSpPr>
          <p:cNvPr id="10" name="Nach rechts gekrümmter Pfeil 9"/>
          <p:cNvSpPr/>
          <p:nvPr/>
        </p:nvSpPr>
        <p:spPr>
          <a:xfrm>
            <a:off x="632012" y="2272552"/>
            <a:ext cx="981635" cy="1653989"/>
          </a:xfrm>
          <a:prstGeom prst="curvedRightArrow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1730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sz="3600" dirty="0" err="1">
                <a:latin typeface="Century Gothic" panose="020B0502020202020204" pitchFamily="34" charset="0"/>
              </a:rPr>
              <a:t>What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are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the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main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stages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of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recruitment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and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selection</a:t>
            </a:r>
            <a:r>
              <a:rPr lang="de-DE" sz="3600" dirty="0">
                <a:latin typeface="Century Gothic" panose="020B0502020202020204" pitchFamily="34" charset="0"/>
              </a:rPr>
              <a:t>?</a:t>
            </a:r>
            <a:endParaRPr lang="cs-CZ" sz="3600" dirty="0">
              <a:latin typeface="Century Gothic" panose="020B0502020202020204" pitchFamily="34" charset="0"/>
            </a:endParaRPr>
          </a:p>
        </p:txBody>
      </p:sp>
      <p:sp>
        <p:nvSpPr>
          <p:cNvPr id="4" name="Rectangle: Rounded Corners 3"/>
          <p:cNvSpPr/>
          <p:nvPr/>
        </p:nvSpPr>
        <p:spPr>
          <a:xfrm>
            <a:off x="838199" y="2298344"/>
            <a:ext cx="1761688" cy="106151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</a:rPr>
              <a:t>Step</a:t>
            </a:r>
            <a:r>
              <a:rPr lang="de-DE" dirty="0">
                <a:solidFill>
                  <a:schemeClr val="tx1"/>
                </a:solidFill>
              </a:rPr>
              <a:t> 1:</a:t>
            </a:r>
          </a:p>
          <a:p>
            <a:pPr algn="ctr"/>
            <a:r>
              <a:rPr lang="de-DE" dirty="0" err="1">
                <a:solidFill>
                  <a:schemeClr val="tx1"/>
                </a:solidFill>
              </a:rPr>
              <a:t>Defining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requirements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5" name="Rectangle: Rounded Corners 4"/>
          <p:cNvSpPr/>
          <p:nvPr/>
        </p:nvSpPr>
        <p:spPr>
          <a:xfrm>
            <a:off x="3026677" y="2298343"/>
            <a:ext cx="1761688" cy="106151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</a:rPr>
              <a:t>Step</a:t>
            </a:r>
            <a:r>
              <a:rPr lang="de-DE" dirty="0">
                <a:solidFill>
                  <a:schemeClr val="tx1"/>
                </a:solidFill>
              </a:rPr>
              <a:t> 2: </a:t>
            </a:r>
            <a:r>
              <a:rPr lang="de-DE" dirty="0" err="1">
                <a:solidFill>
                  <a:schemeClr val="tx1"/>
                </a:solidFill>
              </a:rPr>
              <a:t>Attracting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candidates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4" name="Rectangle: Rounded Corners 13"/>
          <p:cNvSpPr/>
          <p:nvPr/>
        </p:nvSpPr>
        <p:spPr>
          <a:xfrm>
            <a:off x="5215155" y="2298344"/>
            <a:ext cx="1761688" cy="106151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</a:rPr>
              <a:t>Step</a:t>
            </a:r>
            <a:r>
              <a:rPr lang="de-DE" dirty="0">
                <a:solidFill>
                  <a:schemeClr val="tx1"/>
                </a:solidFill>
              </a:rPr>
              <a:t> 3: </a:t>
            </a:r>
          </a:p>
          <a:p>
            <a:pPr algn="ctr"/>
            <a:r>
              <a:rPr lang="de-DE" dirty="0" err="1">
                <a:solidFill>
                  <a:schemeClr val="tx1"/>
                </a:solidFill>
              </a:rPr>
              <a:t>Sifting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applications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5" name="Rectangle: Rounded Corners 14"/>
          <p:cNvSpPr/>
          <p:nvPr/>
        </p:nvSpPr>
        <p:spPr>
          <a:xfrm>
            <a:off x="7403633" y="2298340"/>
            <a:ext cx="1761688" cy="106151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</a:rPr>
              <a:t>Step</a:t>
            </a:r>
            <a:r>
              <a:rPr lang="de-DE" dirty="0">
                <a:solidFill>
                  <a:schemeClr val="tx1"/>
                </a:solidFill>
              </a:rPr>
              <a:t> 4: </a:t>
            </a:r>
          </a:p>
          <a:p>
            <a:pPr algn="ctr"/>
            <a:r>
              <a:rPr lang="de-DE" dirty="0" err="1">
                <a:solidFill>
                  <a:schemeClr val="tx1"/>
                </a:solidFill>
              </a:rPr>
              <a:t>Interviewing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6" name="Rectangle: Rounded Corners 15"/>
          <p:cNvSpPr/>
          <p:nvPr/>
        </p:nvSpPr>
        <p:spPr>
          <a:xfrm>
            <a:off x="9592111" y="2298339"/>
            <a:ext cx="1761688" cy="106151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</a:rPr>
              <a:t>Step</a:t>
            </a:r>
            <a:r>
              <a:rPr lang="de-DE" dirty="0">
                <a:solidFill>
                  <a:schemeClr val="tx1"/>
                </a:solidFill>
              </a:rPr>
              <a:t> 5: </a:t>
            </a:r>
          </a:p>
          <a:p>
            <a:pPr algn="ctr"/>
            <a:r>
              <a:rPr lang="de-DE" dirty="0" err="1">
                <a:solidFill>
                  <a:schemeClr val="tx1"/>
                </a:solidFill>
              </a:rPr>
              <a:t>Testing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8" name="Rectangle: Rounded Corners 17"/>
          <p:cNvSpPr/>
          <p:nvPr/>
        </p:nvSpPr>
        <p:spPr>
          <a:xfrm>
            <a:off x="838199" y="4447323"/>
            <a:ext cx="1761688" cy="106151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</a:rPr>
              <a:t>Step</a:t>
            </a:r>
            <a:r>
              <a:rPr lang="de-DE" dirty="0">
                <a:solidFill>
                  <a:schemeClr val="tx1"/>
                </a:solidFill>
              </a:rPr>
              <a:t> 6: </a:t>
            </a:r>
          </a:p>
          <a:p>
            <a:pPr algn="ctr"/>
            <a:r>
              <a:rPr lang="de-DE" dirty="0" err="1">
                <a:solidFill>
                  <a:schemeClr val="tx1"/>
                </a:solidFill>
              </a:rPr>
              <a:t>Assessing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candidates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9" name="Rectangle: Rounded Corners 18"/>
          <p:cNvSpPr/>
          <p:nvPr/>
        </p:nvSpPr>
        <p:spPr>
          <a:xfrm>
            <a:off x="3026677" y="4447323"/>
            <a:ext cx="1761688" cy="106151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</a:rPr>
              <a:t>Step</a:t>
            </a:r>
            <a:r>
              <a:rPr lang="de-DE" dirty="0">
                <a:solidFill>
                  <a:schemeClr val="tx1"/>
                </a:solidFill>
              </a:rPr>
              <a:t> 7: </a:t>
            </a:r>
          </a:p>
          <a:p>
            <a:pPr algn="ctr"/>
            <a:r>
              <a:rPr lang="de-DE" dirty="0" err="1">
                <a:solidFill>
                  <a:schemeClr val="tx1"/>
                </a:solidFill>
              </a:rPr>
              <a:t>Obtaining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references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0" name="Rectangle: Rounded Corners 19"/>
          <p:cNvSpPr/>
          <p:nvPr/>
        </p:nvSpPr>
        <p:spPr>
          <a:xfrm>
            <a:off x="5215155" y="4447321"/>
            <a:ext cx="1761688" cy="1061513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</a:rPr>
              <a:t>Step</a:t>
            </a:r>
            <a:r>
              <a:rPr lang="de-DE" dirty="0">
                <a:solidFill>
                  <a:schemeClr val="tx1"/>
                </a:solidFill>
              </a:rPr>
              <a:t> 8: </a:t>
            </a:r>
            <a:r>
              <a:rPr lang="de-DE" dirty="0" err="1">
                <a:solidFill>
                  <a:schemeClr val="tx1"/>
                </a:solidFill>
              </a:rPr>
              <a:t>Checking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applications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1" name="Rectangle: Rounded Corners 20"/>
          <p:cNvSpPr/>
          <p:nvPr/>
        </p:nvSpPr>
        <p:spPr>
          <a:xfrm>
            <a:off x="7403633" y="4447322"/>
            <a:ext cx="1761688" cy="1061513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</a:rPr>
              <a:t>Step</a:t>
            </a:r>
            <a:r>
              <a:rPr lang="de-DE" dirty="0">
                <a:solidFill>
                  <a:schemeClr val="tx1"/>
                </a:solidFill>
              </a:rPr>
              <a:t> 9: </a:t>
            </a:r>
          </a:p>
          <a:p>
            <a:pPr algn="ctr"/>
            <a:r>
              <a:rPr lang="de-DE" dirty="0" err="1">
                <a:solidFill>
                  <a:schemeClr val="tx1"/>
                </a:solidFill>
              </a:rPr>
              <a:t>Offering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employment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2" name="Rectangle: Rounded Corners 21"/>
          <p:cNvSpPr/>
          <p:nvPr/>
        </p:nvSpPr>
        <p:spPr>
          <a:xfrm>
            <a:off x="9592111" y="4447321"/>
            <a:ext cx="1761688" cy="1061513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</a:rPr>
              <a:t>Step</a:t>
            </a:r>
            <a:r>
              <a:rPr lang="de-DE" dirty="0">
                <a:solidFill>
                  <a:schemeClr val="tx1"/>
                </a:solidFill>
              </a:rPr>
              <a:t> 10:</a:t>
            </a:r>
          </a:p>
          <a:p>
            <a:pPr algn="ctr"/>
            <a:r>
              <a:rPr lang="de-DE" dirty="0" err="1">
                <a:solidFill>
                  <a:schemeClr val="tx1"/>
                </a:solidFill>
              </a:rPr>
              <a:t>Following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up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4" name="Arrow: Right 23"/>
          <p:cNvSpPr/>
          <p:nvPr/>
        </p:nvSpPr>
        <p:spPr>
          <a:xfrm>
            <a:off x="2599888" y="2624750"/>
            <a:ext cx="426790" cy="40869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Arrow: Right 24"/>
          <p:cNvSpPr/>
          <p:nvPr/>
        </p:nvSpPr>
        <p:spPr>
          <a:xfrm>
            <a:off x="4788364" y="2626943"/>
            <a:ext cx="426790" cy="40869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Arrow: Right 25"/>
          <p:cNvSpPr/>
          <p:nvPr/>
        </p:nvSpPr>
        <p:spPr>
          <a:xfrm>
            <a:off x="6976842" y="2624750"/>
            <a:ext cx="426790" cy="40869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Arrow: Right 26"/>
          <p:cNvSpPr/>
          <p:nvPr/>
        </p:nvSpPr>
        <p:spPr>
          <a:xfrm>
            <a:off x="9165320" y="2624750"/>
            <a:ext cx="426790" cy="40869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Arrow: Right 27"/>
          <p:cNvSpPr/>
          <p:nvPr/>
        </p:nvSpPr>
        <p:spPr>
          <a:xfrm>
            <a:off x="2599888" y="4773732"/>
            <a:ext cx="426790" cy="40869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Arrow: Right 28"/>
          <p:cNvSpPr/>
          <p:nvPr/>
        </p:nvSpPr>
        <p:spPr>
          <a:xfrm>
            <a:off x="4788364" y="4773732"/>
            <a:ext cx="426790" cy="40869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Arrow: Right 29"/>
          <p:cNvSpPr/>
          <p:nvPr/>
        </p:nvSpPr>
        <p:spPr>
          <a:xfrm>
            <a:off x="6976842" y="4773732"/>
            <a:ext cx="426790" cy="40869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Arrow: Right 30"/>
          <p:cNvSpPr/>
          <p:nvPr/>
        </p:nvSpPr>
        <p:spPr>
          <a:xfrm>
            <a:off x="9155181" y="4773732"/>
            <a:ext cx="426790" cy="40869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5" name="Connector: Elbow 34"/>
          <p:cNvCxnSpPr>
            <a:stCxn id="16" idx="2"/>
            <a:endCxn id="18" idx="0"/>
          </p:cNvCxnSpPr>
          <p:nvPr/>
        </p:nvCxnSpPr>
        <p:spPr>
          <a:xfrm rot="5400000">
            <a:off x="5552264" y="-473369"/>
            <a:ext cx="1087471" cy="8753912"/>
          </a:xfrm>
          <a:prstGeom prst="bentConnector3">
            <a:avLst>
              <a:gd name="adj1" fmla="val 51543"/>
            </a:avLst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11353799" y="5863933"/>
            <a:ext cx="352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8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52475" y="5598191"/>
            <a:ext cx="53435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Source: Armstrong: HRM Practice p. 91-92</a:t>
            </a:r>
          </a:p>
        </p:txBody>
      </p:sp>
    </p:spTree>
    <p:extLst>
      <p:ext uri="{BB962C8B-B14F-4D97-AF65-F5344CB8AC3E}">
        <p14:creationId xmlns:p14="http://schemas.microsoft.com/office/powerpoint/2010/main" val="1438106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sz="3600" dirty="0" err="1">
                <a:latin typeface="Century Gothic" panose="020B0502020202020204" pitchFamily="34" charset="0"/>
              </a:rPr>
              <a:t>What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is</a:t>
            </a:r>
            <a:r>
              <a:rPr lang="de-DE" sz="3600" dirty="0">
                <a:latin typeface="Century Gothic" panose="020B0502020202020204" pitchFamily="34" charset="0"/>
              </a:rPr>
              <a:t> a </a:t>
            </a:r>
            <a:r>
              <a:rPr lang="de-DE" sz="3600" dirty="0" err="1">
                <a:latin typeface="Century Gothic" panose="020B0502020202020204" pitchFamily="34" charset="0"/>
              </a:rPr>
              <a:t>person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specification</a:t>
            </a:r>
            <a:r>
              <a:rPr lang="de-DE" sz="3600" dirty="0">
                <a:latin typeface="Century Gothic" panose="020B0502020202020204" pitchFamily="34" charset="0"/>
              </a:rPr>
              <a:t>?</a:t>
            </a:r>
            <a:endParaRPr lang="cs-CZ" sz="3600" b="1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250371" y="1446802"/>
            <a:ext cx="11741332" cy="3903371"/>
          </a:xfrm>
          <a:prstGeom prst="rect">
            <a:avLst/>
          </a:prstGeom>
        </p:spPr>
        <p:txBody>
          <a:bodyPr/>
          <a:lstStyle/>
          <a:p>
            <a:r>
              <a:rPr lang="de-DE" sz="3200" dirty="0"/>
              <a:t>also </a:t>
            </a:r>
            <a:r>
              <a:rPr lang="de-DE" sz="3200" dirty="0" err="1"/>
              <a:t>known</a:t>
            </a:r>
            <a:r>
              <a:rPr lang="de-DE" sz="3200" dirty="0"/>
              <a:t> </a:t>
            </a:r>
            <a:r>
              <a:rPr lang="de-DE" sz="3200" dirty="0" err="1"/>
              <a:t>as</a:t>
            </a:r>
            <a:r>
              <a:rPr lang="de-DE" sz="3200" dirty="0"/>
              <a:t> „</a:t>
            </a:r>
            <a:r>
              <a:rPr lang="de-DE" sz="3200" dirty="0" err="1"/>
              <a:t>recruitment</a:t>
            </a:r>
            <a:r>
              <a:rPr lang="de-DE" sz="3200" dirty="0"/>
              <a:t> </a:t>
            </a:r>
            <a:r>
              <a:rPr lang="de-DE" sz="3200" dirty="0" err="1"/>
              <a:t>or</a:t>
            </a:r>
            <a:r>
              <a:rPr lang="de-DE" sz="3200" dirty="0"/>
              <a:t> </a:t>
            </a:r>
            <a:r>
              <a:rPr lang="de-DE" sz="3200" dirty="0" err="1"/>
              <a:t>job</a:t>
            </a:r>
            <a:r>
              <a:rPr lang="de-DE" sz="3200" dirty="0"/>
              <a:t> </a:t>
            </a:r>
            <a:r>
              <a:rPr lang="de-DE" sz="3200" dirty="0" err="1"/>
              <a:t>specification</a:t>
            </a:r>
            <a:r>
              <a:rPr lang="de-DE" sz="3200" dirty="0"/>
              <a:t>“</a:t>
            </a:r>
          </a:p>
          <a:p>
            <a:r>
              <a:rPr lang="de-DE" sz="3200" dirty="0" err="1"/>
              <a:t>define</a:t>
            </a:r>
            <a:r>
              <a:rPr lang="en-US" sz="3200" dirty="0"/>
              <a:t> expectations concerning the specifications of employees </a:t>
            </a:r>
          </a:p>
          <a:p>
            <a:pPr lvl="1"/>
            <a:r>
              <a:rPr lang="en-US" sz="2800" dirty="0"/>
              <a:t>knowledge, </a:t>
            </a:r>
          </a:p>
          <a:p>
            <a:pPr lvl="1"/>
            <a:r>
              <a:rPr lang="en-US" sz="2800" dirty="0"/>
              <a:t>skills &amp; abilities (KSAs),</a:t>
            </a:r>
          </a:p>
          <a:p>
            <a:pPr lvl="1"/>
            <a:r>
              <a:rPr lang="en-US" sz="2800" dirty="0" err="1"/>
              <a:t>behavioural</a:t>
            </a:r>
            <a:r>
              <a:rPr lang="en-US" sz="2800" dirty="0"/>
              <a:t> competencies,</a:t>
            </a:r>
          </a:p>
          <a:p>
            <a:pPr lvl="1"/>
            <a:r>
              <a:rPr lang="en-US" sz="2800" dirty="0" smtClean="0"/>
              <a:t>qualifications </a:t>
            </a:r>
            <a:r>
              <a:rPr lang="en-US" sz="2800" dirty="0"/>
              <a:t>and training,					</a:t>
            </a:r>
          </a:p>
          <a:p>
            <a:pPr lvl="1"/>
            <a:r>
              <a:rPr lang="en-US" sz="2800" dirty="0"/>
              <a:t>experience,</a:t>
            </a:r>
          </a:p>
          <a:p>
            <a:pPr lvl="1"/>
            <a:r>
              <a:rPr lang="en-US" sz="2800" dirty="0"/>
              <a:t>specific demands and special requirements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353800" y="5863933"/>
            <a:ext cx="352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52475" y="5598191"/>
            <a:ext cx="53435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Source: Armstrong: HRM Practice p. 86</a:t>
            </a:r>
          </a:p>
        </p:txBody>
      </p:sp>
    </p:spTree>
    <p:extLst>
      <p:ext uri="{BB962C8B-B14F-4D97-AF65-F5344CB8AC3E}">
        <p14:creationId xmlns:p14="http://schemas.microsoft.com/office/powerpoint/2010/main" val="10172319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sz="3600" dirty="0" err="1">
                <a:latin typeface="Century Gothic" panose="020B0502020202020204" pitchFamily="34" charset="0"/>
              </a:rPr>
              <a:t>How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should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recruitment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stengths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and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weakness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be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analysed</a:t>
            </a:r>
            <a:r>
              <a:rPr lang="de-DE" sz="3600" dirty="0">
                <a:latin typeface="Century Gothic" panose="020B0502020202020204" pitchFamily="34" charset="0"/>
              </a:rPr>
              <a:t>?</a:t>
            </a:r>
            <a:endParaRPr lang="cs-CZ" sz="3600" b="1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1207994" y="1956430"/>
            <a:ext cx="9776012" cy="3903371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de-DE" sz="3200" dirty="0"/>
              <a:t>A </a:t>
            </a:r>
            <a:r>
              <a:rPr lang="de-DE" sz="3200" dirty="0" err="1"/>
              <a:t>useful</a:t>
            </a:r>
            <a:r>
              <a:rPr lang="de-DE" sz="3200" dirty="0"/>
              <a:t> </a:t>
            </a:r>
            <a:r>
              <a:rPr lang="de-DE" sz="3200" dirty="0" err="1"/>
              <a:t>analysis</a:t>
            </a:r>
            <a:r>
              <a:rPr lang="de-DE" sz="3200" dirty="0"/>
              <a:t> </a:t>
            </a:r>
            <a:r>
              <a:rPr lang="de-DE" sz="3200" dirty="0" err="1"/>
              <a:t>should</a:t>
            </a:r>
            <a:r>
              <a:rPr lang="de-DE" sz="3200" dirty="0"/>
              <a:t> cover </a:t>
            </a:r>
            <a:r>
              <a:rPr lang="de-DE" sz="3200" dirty="0" err="1"/>
              <a:t>facts</a:t>
            </a:r>
            <a:r>
              <a:rPr lang="de-DE" sz="3200" dirty="0"/>
              <a:t> </a:t>
            </a:r>
            <a:r>
              <a:rPr lang="de-DE" sz="3200" dirty="0" err="1"/>
              <a:t>like</a:t>
            </a:r>
            <a:r>
              <a:rPr lang="de-DE" sz="3200" dirty="0"/>
              <a:t>:</a:t>
            </a:r>
          </a:p>
          <a:p>
            <a:pPr>
              <a:buNone/>
            </a:pPr>
            <a:r>
              <a:rPr lang="de-DE" sz="3200" dirty="0"/>
              <a:t>		- </a:t>
            </a:r>
            <a:r>
              <a:rPr lang="de-DE" dirty="0"/>
              <a:t>national/</a:t>
            </a:r>
            <a:r>
              <a:rPr lang="de-DE" dirty="0" err="1"/>
              <a:t>local</a:t>
            </a:r>
            <a:r>
              <a:rPr lang="de-DE" dirty="0"/>
              <a:t> </a:t>
            </a:r>
            <a:r>
              <a:rPr lang="de-DE" dirty="0" err="1"/>
              <a:t>reputation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organization</a:t>
            </a:r>
            <a:endParaRPr lang="de-DE" dirty="0"/>
          </a:p>
          <a:p>
            <a:pPr>
              <a:buNone/>
            </a:pPr>
            <a:r>
              <a:rPr lang="de-DE" dirty="0"/>
              <a:t>		- </a:t>
            </a:r>
            <a:r>
              <a:rPr lang="de-DE" dirty="0" err="1" smtClean="0"/>
              <a:t>payment</a:t>
            </a:r>
            <a:endParaRPr lang="de-DE" dirty="0"/>
          </a:p>
          <a:p>
            <a:pPr>
              <a:buNone/>
            </a:pPr>
            <a:r>
              <a:rPr lang="de-DE" dirty="0"/>
              <a:t>		- </a:t>
            </a:r>
            <a:r>
              <a:rPr lang="de-DE" dirty="0" err="1"/>
              <a:t>employee</a:t>
            </a:r>
            <a:r>
              <a:rPr lang="de-DE" dirty="0"/>
              <a:t> </a:t>
            </a:r>
            <a:r>
              <a:rPr lang="de-DE" dirty="0" err="1"/>
              <a:t>benefits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working</a:t>
            </a:r>
            <a:r>
              <a:rPr lang="de-DE" dirty="0"/>
              <a:t> </a:t>
            </a:r>
            <a:r>
              <a:rPr lang="de-DE" dirty="0" err="1"/>
              <a:t>conditions</a:t>
            </a:r>
            <a:r>
              <a:rPr lang="de-DE" dirty="0"/>
              <a:t>			</a:t>
            </a:r>
          </a:p>
          <a:p>
            <a:pPr>
              <a:buNone/>
            </a:pPr>
            <a:r>
              <a:rPr lang="de-DE" dirty="0"/>
              <a:t>		- </a:t>
            </a:r>
            <a:r>
              <a:rPr lang="de-DE" dirty="0" err="1"/>
              <a:t>security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employment</a:t>
            </a:r>
            <a:r>
              <a:rPr lang="de-DE" dirty="0"/>
              <a:t> </a:t>
            </a:r>
          </a:p>
          <a:p>
            <a:pPr>
              <a:buNone/>
            </a:pPr>
            <a:r>
              <a:rPr lang="de-DE" dirty="0"/>
              <a:t>		- </a:t>
            </a:r>
            <a:r>
              <a:rPr lang="de-DE" dirty="0" err="1"/>
              <a:t>opportunities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education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training</a:t>
            </a:r>
            <a:endParaRPr lang="de-DE" dirty="0"/>
          </a:p>
          <a:p>
            <a:pPr>
              <a:buNone/>
            </a:pPr>
            <a:r>
              <a:rPr lang="de-DE" dirty="0"/>
              <a:t>		- </a:t>
            </a:r>
            <a:r>
              <a:rPr lang="de-DE" dirty="0" err="1"/>
              <a:t>career</a:t>
            </a:r>
            <a:r>
              <a:rPr lang="de-DE" dirty="0"/>
              <a:t> </a:t>
            </a:r>
            <a:r>
              <a:rPr lang="de-DE" dirty="0" err="1"/>
              <a:t>prospects</a:t>
            </a:r>
            <a:r>
              <a:rPr lang="de-DE" sz="3200" dirty="0"/>
              <a:t>		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5" name="TextBox 4"/>
          <p:cNvSpPr txBox="1"/>
          <p:nvPr/>
        </p:nvSpPr>
        <p:spPr>
          <a:xfrm>
            <a:off x="11353800" y="5863933"/>
            <a:ext cx="352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5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2475" y="5598191"/>
            <a:ext cx="53435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Source: Armstrong: HRM Practice p. 86</a:t>
            </a:r>
          </a:p>
        </p:txBody>
      </p:sp>
    </p:spTree>
    <p:extLst>
      <p:ext uri="{BB962C8B-B14F-4D97-AF65-F5344CB8AC3E}">
        <p14:creationId xmlns:p14="http://schemas.microsoft.com/office/powerpoint/2010/main" val="37869532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sz="3600" dirty="0" err="1">
                <a:latin typeface="Century Gothic" panose="020B0502020202020204" pitchFamily="34" charset="0"/>
              </a:rPr>
              <a:t>What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are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the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main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sources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of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candidates</a:t>
            </a:r>
            <a:r>
              <a:rPr lang="de-DE" sz="3600" dirty="0">
                <a:latin typeface="Century Gothic" panose="020B0502020202020204" pitchFamily="34" charset="0"/>
              </a:rPr>
              <a:t>?</a:t>
            </a:r>
            <a:endParaRPr lang="cs-CZ" sz="3600" b="1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1049000" cy="3903371"/>
          </a:xfrm>
          <a:prstGeom prst="rect">
            <a:avLst/>
          </a:prstGeom>
        </p:spPr>
        <p:txBody>
          <a:bodyPr/>
          <a:lstStyle/>
          <a:p>
            <a:r>
              <a:rPr lang="de-DE" sz="3200" dirty="0"/>
              <a:t>Internal </a:t>
            </a:r>
            <a:r>
              <a:rPr lang="de-DE" sz="3200" dirty="0" err="1"/>
              <a:t>sources</a:t>
            </a:r>
            <a:endParaRPr lang="de-DE" sz="3200" dirty="0"/>
          </a:p>
          <a:p>
            <a:pPr>
              <a:buNone/>
            </a:pPr>
            <a:r>
              <a:rPr lang="de-DE" sz="3200" dirty="0"/>
              <a:t>		</a:t>
            </a:r>
            <a:r>
              <a:rPr lang="de-DE" dirty="0"/>
              <a:t>- </a:t>
            </a:r>
            <a:r>
              <a:rPr lang="de-DE" dirty="0" err="1"/>
              <a:t>first</a:t>
            </a:r>
            <a:r>
              <a:rPr lang="de-DE" dirty="0"/>
              <a:t> </a:t>
            </a:r>
            <a:r>
              <a:rPr lang="de-DE" dirty="0" err="1"/>
              <a:t>consider</a:t>
            </a:r>
            <a:r>
              <a:rPr lang="de-DE" dirty="0"/>
              <a:t> </a:t>
            </a:r>
            <a:r>
              <a:rPr lang="de-DE" dirty="0" err="1"/>
              <a:t>internal</a:t>
            </a:r>
            <a:r>
              <a:rPr lang="de-DE" dirty="0"/>
              <a:t> </a:t>
            </a:r>
            <a:r>
              <a:rPr lang="de-DE" dirty="0" err="1"/>
              <a:t>candidates</a:t>
            </a:r>
            <a:endParaRPr lang="de-DE" dirty="0"/>
          </a:p>
          <a:p>
            <a:pPr>
              <a:buNone/>
            </a:pPr>
            <a:r>
              <a:rPr lang="de-DE" dirty="0"/>
              <a:t>		- </a:t>
            </a:r>
            <a:r>
              <a:rPr lang="de-DE" dirty="0" err="1"/>
              <a:t>return</a:t>
            </a:r>
            <a:r>
              <a:rPr lang="de-DE" dirty="0"/>
              <a:t> </a:t>
            </a:r>
            <a:r>
              <a:rPr lang="de-DE" dirty="0" err="1"/>
              <a:t>former</a:t>
            </a:r>
            <a:r>
              <a:rPr lang="de-DE" dirty="0"/>
              <a:t> </a:t>
            </a:r>
            <a:r>
              <a:rPr lang="de-DE" dirty="0" err="1"/>
              <a:t>employees</a:t>
            </a:r>
            <a:r>
              <a:rPr lang="de-DE" dirty="0"/>
              <a:t>, </a:t>
            </a:r>
            <a:r>
              <a:rPr lang="de-DE" dirty="0" err="1"/>
              <a:t>use</a:t>
            </a:r>
            <a:r>
              <a:rPr lang="de-DE" dirty="0"/>
              <a:t> </a:t>
            </a:r>
            <a:r>
              <a:rPr lang="de-DE" dirty="0" err="1"/>
              <a:t>talent</a:t>
            </a:r>
            <a:r>
              <a:rPr lang="de-DE" dirty="0"/>
              <a:t> </a:t>
            </a:r>
            <a:r>
              <a:rPr lang="de-DE" dirty="0" err="1"/>
              <a:t>banks</a:t>
            </a:r>
            <a:endParaRPr lang="de-DE" dirty="0"/>
          </a:p>
          <a:p>
            <a:r>
              <a:rPr lang="de-DE" sz="3200" dirty="0" err="1"/>
              <a:t>External</a:t>
            </a:r>
            <a:r>
              <a:rPr lang="de-DE" sz="3200" dirty="0"/>
              <a:t> </a:t>
            </a:r>
            <a:r>
              <a:rPr lang="de-DE" sz="3200" dirty="0" err="1"/>
              <a:t>sources</a:t>
            </a:r>
            <a:endParaRPr lang="de-DE" sz="3200" dirty="0"/>
          </a:p>
          <a:p>
            <a:pPr>
              <a:buNone/>
            </a:pPr>
            <a:r>
              <a:rPr lang="de-DE" sz="3200" dirty="0"/>
              <a:t>		</a:t>
            </a:r>
            <a:r>
              <a:rPr lang="de-DE" dirty="0"/>
              <a:t>- online </a:t>
            </a:r>
            <a:r>
              <a:rPr lang="de-DE" dirty="0" err="1"/>
              <a:t>recruiting</a:t>
            </a:r>
            <a:r>
              <a:rPr lang="de-DE" dirty="0"/>
              <a:t>, </a:t>
            </a:r>
            <a:r>
              <a:rPr lang="de-DE" dirty="0" err="1"/>
              <a:t>social</a:t>
            </a:r>
            <a:r>
              <a:rPr lang="de-DE" dirty="0"/>
              <a:t> </a:t>
            </a:r>
            <a:r>
              <a:rPr lang="de-DE" dirty="0" err="1"/>
              <a:t>media</a:t>
            </a:r>
            <a:r>
              <a:rPr lang="de-DE" dirty="0"/>
              <a:t>, </a:t>
            </a:r>
            <a:r>
              <a:rPr lang="de-DE" dirty="0" err="1"/>
              <a:t>advertising</a:t>
            </a:r>
            <a:endParaRPr lang="de-DE" dirty="0"/>
          </a:p>
          <a:p>
            <a:pPr>
              <a:buNone/>
            </a:pPr>
            <a:r>
              <a:rPr lang="de-DE" dirty="0"/>
              <a:t>		- </a:t>
            </a:r>
            <a:r>
              <a:rPr lang="de-DE" dirty="0" err="1"/>
              <a:t>recruitment</a:t>
            </a:r>
            <a:r>
              <a:rPr lang="de-DE" dirty="0"/>
              <a:t> </a:t>
            </a:r>
            <a:r>
              <a:rPr lang="de-DE" dirty="0" err="1"/>
              <a:t>agencies</a:t>
            </a:r>
            <a:r>
              <a:rPr lang="de-DE" dirty="0"/>
              <a:t>, </a:t>
            </a:r>
            <a:r>
              <a:rPr lang="de-DE" dirty="0" err="1"/>
              <a:t>job</a:t>
            </a:r>
            <a:r>
              <a:rPr lang="de-DE" dirty="0"/>
              <a:t> </a:t>
            </a:r>
            <a:r>
              <a:rPr lang="de-DE" dirty="0" err="1"/>
              <a:t>centres</a:t>
            </a:r>
            <a:r>
              <a:rPr lang="de-DE" dirty="0"/>
              <a:t>, </a:t>
            </a:r>
            <a:r>
              <a:rPr lang="de-DE" dirty="0" err="1"/>
              <a:t>consultants</a:t>
            </a:r>
            <a:endParaRPr lang="de-DE" dirty="0"/>
          </a:p>
          <a:p>
            <a:pPr>
              <a:buNone/>
            </a:pPr>
            <a:r>
              <a:rPr lang="de-DE" dirty="0"/>
              <a:t>		- </a:t>
            </a:r>
            <a:r>
              <a:rPr lang="de-DE" dirty="0" err="1"/>
              <a:t>direct</a:t>
            </a:r>
            <a:r>
              <a:rPr lang="de-DE" dirty="0"/>
              <a:t> </a:t>
            </a:r>
            <a:r>
              <a:rPr lang="de-DE" dirty="0" err="1"/>
              <a:t>approaches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educational</a:t>
            </a:r>
            <a:r>
              <a:rPr lang="de-DE" dirty="0"/>
              <a:t> </a:t>
            </a:r>
            <a:r>
              <a:rPr lang="de-DE" dirty="0" err="1"/>
              <a:t>establishments</a:t>
            </a:r>
            <a:endParaRPr lang="de-DE" dirty="0"/>
          </a:p>
          <a:p>
            <a:pPr>
              <a:buNone/>
            </a:pPr>
            <a:endParaRPr lang="de-DE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11353800" y="5863933"/>
            <a:ext cx="352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7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2475" y="5465917"/>
            <a:ext cx="53435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Source: Armstrong: HRM Practice p. 89</a:t>
            </a:r>
          </a:p>
          <a:p>
            <a:r>
              <a:rPr lang="de-DE" sz="1100" dirty="0"/>
              <a:t>Picture:  </a:t>
            </a:r>
            <a:r>
              <a:rPr lang="de-DE" sz="1100" dirty="0">
                <a:hlinkClick r:id="rId2"/>
              </a:rPr>
              <a:t>https://de.fotolia.com/tag/teamleiter</a:t>
            </a:r>
            <a:r>
              <a:rPr lang="de-DE" sz="11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753479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733697" y="989045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sz="3600" dirty="0" err="1">
                <a:latin typeface="Century Gothic" panose="020B0502020202020204" pitchFamily="34" charset="0"/>
              </a:rPr>
              <a:t>Citeria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to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choose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sources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of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candidates</a:t>
            </a:r>
            <a:endParaRPr lang="cs-CZ" sz="3600" dirty="0">
              <a:latin typeface="Century Gothic" panose="020B0502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1353799" y="5863933"/>
            <a:ext cx="352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8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52475" y="5598191"/>
            <a:ext cx="53435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Source: Armstrong: HRM Practice p. 91-92</a:t>
            </a:r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838200" y="1825625"/>
            <a:ext cx="11049000" cy="3903371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de-DE" sz="3200" dirty="0" err="1">
                <a:latin typeface="+mn-lt"/>
              </a:rPr>
              <a:t>l</a:t>
            </a:r>
            <a:r>
              <a:rPr kumimoji="0" lang="de-DE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ikelihood</a:t>
            </a:r>
            <a:r>
              <a:rPr kumimoji="0" lang="de-DE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de-DE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</a:t>
            </a:r>
            <a:r>
              <a:rPr kumimoji="0" lang="de-DE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de-DE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produce</a:t>
            </a:r>
            <a:r>
              <a:rPr kumimoji="0" lang="de-DE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de-DE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good</a:t>
            </a:r>
            <a:r>
              <a:rPr kumimoji="0" lang="de-DE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de-DE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candidates</a:t>
            </a:r>
            <a:endParaRPr kumimoji="0" lang="de-DE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</a:t>
            </a: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</a:t>
            </a:r>
            <a:r>
              <a:rPr kumimoji="0" lang="de-DE" sz="2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specific</a:t>
            </a:r>
            <a:r>
              <a:rPr kumimoji="0" lang="de-DE" sz="28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de-DE" sz="2800" b="0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knowledge</a:t>
            </a:r>
            <a:r>
              <a:rPr kumimoji="0" lang="de-DE" sz="28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de-DE" sz="2800" b="0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</a:t>
            </a:r>
            <a:r>
              <a:rPr kumimoji="0" lang="de-DE" sz="28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de-DE" sz="2800" b="0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skills</a:t>
            </a:r>
            <a:endParaRPr kumimoji="0" lang="de-DE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lvl="0" indent="-2286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de-DE" sz="3200" dirty="0" err="1"/>
              <a:t>speed</a:t>
            </a:r>
            <a:endParaRPr lang="de-DE" sz="3200" dirty="0"/>
          </a:p>
          <a:p>
            <a:pPr marL="228600" lvl="0" indent="-228600" eaLnBrk="1" hangingPunct="1">
              <a:lnSpc>
                <a:spcPct val="90000"/>
              </a:lnSpc>
              <a:spcBef>
                <a:spcPts val="1000"/>
              </a:spcBef>
              <a:defRPr/>
            </a:pPr>
            <a:r>
              <a:rPr lang="de-DE" sz="3600" dirty="0"/>
              <a:t>		</a:t>
            </a:r>
            <a:r>
              <a:rPr lang="de-DE" sz="3200" dirty="0"/>
              <a:t>- </a:t>
            </a:r>
            <a:r>
              <a:rPr lang="de-DE" sz="2800" dirty="0" err="1"/>
              <a:t>how</a:t>
            </a:r>
            <a:r>
              <a:rPr lang="de-DE" sz="2800" dirty="0"/>
              <a:t> </a:t>
            </a:r>
            <a:r>
              <a:rPr lang="de-DE" sz="2800" dirty="0" err="1"/>
              <a:t>long</a:t>
            </a:r>
            <a:r>
              <a:rPr lang="de-DE" sz="2800" dirty="0"/>
              <a:t> </a:t>
            </a:r>
            <a:r>
              <a:rPr lang="de-DE" sz="2800" dirty="0" err="1"/>
              <a:t>does</a:t>
            </a:r>
            <a:r>
              <a:rPr lang="de-DE" sz="2800" dirty="0"/>
              <a:t> </a:t>
            </a:r>
            <a:r>
              <a:rPr lang="de-DE" sz="2800" dirty="0" err="1"/>
              <a:t>it</a:t>
            </a:r>
            <a:r>
              <a:rPr lang="de-DE" sz="2800" dirty="0"/>
              <a:t> </a:t>
            </a:r>
            <a:r>
              <a:rPr lang="de-DE" sz="2800" dirty="0" err="1"/>
              <a:t>take</a:t>
            </a:r>
            <a:r>
              <a:rPr lang="de-DE" sz="2800" dirty="0"/>
              <a:t> </a:t>
            </a:r>
            <a:r>
              <a:rPr lang="de-DE" sz="2800" dirty="0" err="1"/>
              <a:t>to</a:t>
            </a:r>
            <a:r>
              <a:rPr lang="de-DE" sz="2800" dirty="0"/>
              <a:t> </a:t>
            </a:r>
            <a:r>
              <a:rPr lang="de-DE" sz="2800" dirty="0" err="1"/>
              <a:t>make</a:t>
            </a:r>
            <a:r>
              <a:rPr lang="de-DE" sz="2800" dirty="0"/>
              <a:t> a </a:t>
            </a:r>
            <a:r>
              <a:rPr lang="de-DE" sz="2800" dirty="0" err="1"/>
              <a:t>decision</a:t>
            </a:r>
            <a:endParaRPr lang="de-DE" sz="2800" dirty="0"/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de-DE" sz="3200" dirty="0" err="1">
                <a:latin typeface="+mn-lt"/>
              </a:rPr>
              <a:t>cost</a:t>
            </a:r>
            <a:endParaRPr kumimoji="0" lang="de-DE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</a:t>
            </a: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</a:t>
            </a:r>
            <a:r>
              <a:rPr kumimoji="0" lang="de-DE" sz="2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economical</a:t>
            </a:r>
            <a:r>
              <a:rPr kumimoji="0" lang="de-DE" sz="28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de-DE" sz="2800" b="0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decision</a:t>
            </a:r>
            <a:r>
              <a:rPr kumimoji="0" lang="de-DE" sz="28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de-DE" sz="2800" b="0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direct</a:t>
            </a:r>
            <a:r>
              <a:rPr kumimoji="0" lang="de-DE" sz="28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de-DE" sz="2800" b="0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advertising</a:t>
            </a:r>
            <a:r>
              <a:rPr kumimoji="0" lang="de-DE" sz="28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de-DE" sz="2800" b="0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costs</a:t>
            </a:r>
            <a:r>
              <a:rPr kumimoji="0" lang="de-DE" sz="28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de-DE" sz="2800" b="0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</a:t>
            </a:r>
            <a:r>
              <a:rPr kumimoji="0" lang="de-DE" sz="28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de-DE" sz="2800" b="0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consultants</a:t>
            </a:r>
            <a:r>
              <a:rPr kumimoji="0" lang="de-DE" sz="28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de-DE" sz="2800" b="0" i="0" u="none" strike="noStrike" kern="120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fees</a:t>
            </a:r>
            <a:endParaRPr kumimoji="0" lang="de-DE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de-DE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81061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sz="3600" dirty="0" err="1">
                <a:latin typeface="Century Gothic" panose="020B0502020202020204" pitchFamily="34" charset="0"/>
              </a:rPr>
              <a:t>What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is</a:t>
            </a:r>
            <a:r>
              <a:rPr lang="de-DE" sz="3600" dirty="0">
                <a:latin typeface="Century Gothic" panose="020B0502020202020204" pitchFamily="34" charset="0"/>
              </a:rPr>
              <a:t> a </a:t>
            </a:r>
            <a:r>
              <a:rPr lang="de-DE" sz="3600" dirty="0" err="1">
                <a:latin typeface="Century Gothic" panose="020B0502020202020204" pitchFamily="34" charset="0"/>
              </a:rPr>
              <a:t>structured</a:t>
            </a:r>
            <a:r>
              <a:rPr lang="de-DE" sz="3600" dirty="0">
                <a:latin typeface="Century Gothic" panose="020B0502020202020204" pitchFamily="34" charset="0"/>
              </a:rPr>
              <a:t> interview?</a:t>
            </a:r>
            <a:endParaRPr lang="cs-CZ" sz="3600" b="1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3903371"/>
          </a:xfrm>
          <a:prstGeom prst="rect">
            <a:avLst/>
          </a:prstGeom>
        </p:spPr>
        <p:txBody>
          <a:bodyPr/>
          <a:lstStyle/>
          <a:p>
            <a:r>
              <a:rPr lang="de-DE" sz="3200" dirty="0" err="1"/>
              <a:t>based</a:t>
            </a:r>
            <a:r>
              <a:rPr lang="de-DE" sz="3200" dirty="0"/>
              <a:t> on a </a:t>
            </a:r>
            <a:r>
              <a:rPr lang="de-DE" sz="3200" dirty="0" err="1"/>
              <a:t>defined</a:t>
            </a:r>
            <a:r>
              <a:rPr lang="de-DE" sz="3200" dirty="0"/>
              <a:t> </a:t>
            </a:r>
            <a:r>
              <a:rPr lang="de-DE" sz="3200" dirty="0" err="1"/>
              <a:t>framework</a:t>
            </a:r>
            <a:endParaRPr lang="de-DE" sz="3200" dirty="0"/>
          </a:p>
          <a:p>
            <a:r>
              <a:rPr lang="de-DE" sz="3200" dirty="0"/>
              <a:t>a </a:t>
            </a:r>
            <a:r>
              <a:rPr lang="de-DE" sz="3200" dirty="0" err="1"/>
              <a:t>set</a:t>
            </a:r>
            <a:r>
              <a:rPr lang="de-DE" sz="3200" dirty="0"/>
              <a:t> </a:t>
            </a:r>
            <a:r>
              <a:rPr lang="de-DE" sz="3200" dirty="0" err="1"/>
              <a:t>of</a:t>
            </a:r>
            <a:r>
              <a:rPr lang="de-DE" sz="3200" dirty="0"/>
              <a:t> </a:t>
            </a:r>
            <a:r>
              <a:rPr lang="de-DE" sz="3200" dirty="0" err="1"/>
              <a:t>predetermined</a:t>
            </a:r>
            <a:r>
              <a:rPr lang="de-DE" sz="3200" dirty="0"/>
              <a:t> </a:t>
            </a:r>
            <a:r>
              <a:rPr lang="de-DE" sz="3200" dirty="0" err="1"/>
              <a:t>questions</a:t>
            </a:r>
            <a:endParaRPr lang="de-DE" sz="3200" dirty="0"/>
          </a:p>
          <a:p>
            <a:r>
              <a:rPr lang="de-DE" sz="3200" dirty="0"/>
              <a:t>all </a:t>
            </a:r>
            <a:r>
              <a:rPr lang="de-DE" sz="3200" dirty="0" err="1"/>
              <a:t>candidates</a:t>
            </a:r>
            <a:r>
              <a:rPr lang="de-DE" sz="3200" dirty="0"/>
              <a:t> </a:t>
            </a:r>
            <a:r>
              <a:rPr lang="de-DE" sz="3200" dirty="0" err="1"/>
              <a:t>are</a:t>
            </a:r>
            <a:r>
              <a:rPr lang="de-DE" sz="3200" dirty="0"/>
              <a:t> </a:t>
            </a:r>
            <a:r>
              <a:rPr lang="de-DE" sz="3200" dirty="0" err="1"/>
              <a:t>asked</a:t>
            </a:r>
            <a:r>
              <a:rPr lang="de-DE" sz="3200" dirty="0"/>
              <a:t> </a:t>
            </a:r>
            <a:r>
              <a:rPr lang="de-DE" sz="3200" dirty="0" err="1"/>
              <a:t>the</a:t>
            </a:r>
            <a:r>
              <a:rPr lang="de-DE" sz="3200" dirty="0"/>
              <a:t> same </a:t>
            </a:r>
            <a:r>
              <a:rPr lang="de-DE" sz="3200" dirty="0" err="1"/>
              <a:t>questions</a:t>
            </a:r>
            <a:endParaRPr lang="de-DE" sz="3200" dirty="0"/>
          </a:p>
          <a:p>
            <a:r>
              <a:rPr lang="de-DE" sz="3200" dirty="0" err="1"/>
              <a:t>answers</a:t>
            </a:r>
            <a:r>
              <a:rPr lang="de-DE" sz="3200" dirty="0"/>
              <a:t> </a:t>
            </a:r>
            <a:r>
              <a:rPr lang="de-DE" sz="3200" dirty="0" err="1"/>
              <a:t>may</a:t>
            </a:r>
            <a:r>
              <a:rPr lang="de-DE" sz="3200" dirty="0"/>
              <a:t> </a:t>
            </a:r>
            <a:r>
              <a:rPr lang="de-DE" sz="3200" dirty="0" err="1"/>
              <a:t>be</a:t>
            </a:r>
            <a:r>
              <a:rPr lang="de-DE" sz="3200" dirty="0"/>
              <a:t> </a:t>
            </a:r>
            <a:r>
              <a:rPr lang="de-DE" sz="3200" dirty="0" err="1"/>
              <a:t>scored</a:t>
            </a:r>
            <a:r>
              <a:rPr lang="de-DE" sz="3200" dirty="0"/>
              <a:t> </a:t>
            </a:r>
            <a:r>
              <a:rPr lang="de-DE" sz="3200" dirty="0" err="1"/>
              <a:t>by</a:t>
            </a:r>
            <a:r>
              <a:rPr lang="de-DE" sz="3200" dirty="0"/>
              <a:t> a </a:t>
            </a:r>
            <a:r>
              <a:rPr lang="de-DE" sz="3200" dirty="0" err="1"/>
              <a:t>rating</a:t>
            </a:r>
            <a:r>
              <a:rPr lang="de-DE" sz="3200" dirty="0"/>
              <a:t> </a:t>
            </a:r>
            <a:r>
              <a:rPr lang="de-DE" sz="3200" dirty="0" err="1"/>
              <a:t>system</a:t>
            </a:r>
            <a:r>
              <a:rPr lang="de-DE" sz="3200" dirty="0"/>
              <a:t>		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353800" y="5863933"/>
            <a:ext cx="352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5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2475" y="5598191"/>
            <a:ext cx="53435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Source: Armstrong: HRM Practice p. 86</a:t>
            </a:r>
          </a:p>
        </p:txBody>
      </p:sp>
    </p:spTree>
    <p:extLst>
      <p:ext uri="{BB962C8B-B14F-4D97-AF65-F5344CB8AC3E}">
        <p14:creationId xmlns:p14="http://schemas.microsoft.com/office/powerpoint/2010/main" val="3786953255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664C85E7-5C97-4225-9842-5D143B3A9A90}" vid="{D8EDB165-6152-424D-965E-785B0715B0C3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 KA2 SHARPEN Powerpoint</Template>
  <TotalTime>0</TotalTime>
  <Words>668</Words>
  <Application>Microsoft Office PowerPoint</Application>
  <PresentationFormat>Breitbild</PresentationFormat>
  <Paragraphs>151</Paragraphs>
  <Slides>15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Century Gothic</vt:lpstr>
      <vt:lpstr>Wingdings</vt:lpstr>
      <vt:lpstr>Motiv Office</vt:lpstr>
      <vt:lpstr>Recruitment and Selection process</vt:lpstr>
      <vt:lpstr>Table of contents</vt:lpstr>
      <vt:lpstr>What is the difference between recruitment and selection?</vt:lpstr>
      <vt:lpstr>What are the main stages of recruitment and selection?</vt:lpstr>
      <vt:lpstr>What is a person specification?</vt:lpstr>
      <vt:lpstr>How should recruitment stengths and weakness be analysed?</vt:lpstr>
      <vt:lpstr>What are the main sources of candidates?</vt:lpstr>
      <vt:lpstr>Citeria to choose sources of candidates</vt:lpstr>
      <vt:lpstr>What is a structured interview?</vt:lpstr>
      <vt:lpstr>What are the main types of selection tests?</vt:lpstr>
      <vt:lpstr>What are the main types of selection tests?</vt:lpstr>
      <vt:lpstr>What are the main criteria for a good test?</vt:lpstr>
      <vt:lpstr>How should tests be used in a selection procedure?</vt:lpstr>
      <vt:lpstr>How should tests be used in a selection procedure?</vt:lpstr>
      <vt:lpstr>Thank you for attention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Komulainen Ruey</dc:creator>
  <cp:lastModifiedBy>Angela.Walter</cp:lastModifiedBy>
  <cp:revision>39</cp:revision>
  <dcterms:created xsi:type="dcterms:W3CDTF">2017-02-08T11:20:00Z</dcterms:created>
  <dcterms:modified xsi:type="dcterms:W3CDTF">2017-11-26T15:58:45Z</dcterms:modified>
</cp:coreProperties>
</file>