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notesMasterIdLst>
    <p:notesMasterId r:id="rId17"/>
  </p:notesMasterIdLst>
  <p:handoutMasterIdLst>
    <p:handoutMasterId r:id="rId18"/>
  </p:handoutMasterIdLst>
  <p:sldIdLst>
    <p:sldId id="284" r:id="rId2"/>
    <p:sldId id="286" r:id="rId3"/>
    <p:sldId id="287" r:id="rId4"/>
    <p:sldId id="288" r:id="rId5"/>
    <p:sldId id="289" r:id="rId6"/>
    <p:sldId id="290" r:id="rId7"/>
    <p:sldId id="296" r:id="rId8"/>
    <p:sldId id="292" r:id="rId9"/>
    <p:sldId id="297" r:id="rId10"/>
    <p:sldId id="298" r:id="rId11"/>
    <p:sldId id="291" r:id="rId12"/>
    <p:sldId id="299" r:id="rId13"/>
    <p:sldId id="293" r:id="rId14"/>
    <p:sldId id="294" r:id="rId15"/>
    <p:sldId id="295" r:id="rId1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tjana Eldag" initials="TE" lastIdx="1" clrIdx="0">
    <p:extLst>
      <p:ext uri="{19B8F6BF-5375-455C-9EA6-DF929625EA0E}">
        <p15:presenceInfo xmlns:p15="http://schemas.microsoft.com/office/powerpoint/2012/main" userId="237c2c60b621c2d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9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D8D87F-EF80-4175-81FE-DAA12A63BEBE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9C8C66-A930-4A72-A7F6-322D34CD8BB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748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B6B641-25A4-4167-8DC6-A263FE8BC6F6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AE2C2B-C8E3-4F02-9CD1-AD50242425E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4799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62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" descr="C:\Users\Vendy\AppData\Local\Microsoft\Windows\INetCache\Content.Outlook\TWE1W73H\LogoV2a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41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2052734" y="1017036"/>
            <a:ext cx="8643257" cy="951723"/>
          </a:xfrm>
          <a:prstGeom prst="rect">
            <a:avLst/>
          </a:prstGeom>
        </p:spPr>
        <p:txBody>
          <a:bodyPr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GB" dirty="0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551992" y="2696546"/>
            <a:ext cx="9144000" cy="2523931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1" name="obrázek 2" descr="C:\Users\Vendy\AppData\Local\Microsoft\Windows\INetCache\Content.Outlook\TWE1W73H\Partners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0" y="5803640"/>
            <a:ext cx="9936880" cy="10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48" y="106143"/>
            <a:ext cx="2223655" cy="4816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71" y="6330819"/>
            <a:ext cx="1398489" cy="4754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rarticlelibrary.com/entrepreneurship/difference-between-competence-and-competency-explained-with-diagram/40696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rarticlelibrary.com/entrepreneurship/difference-between-competence-and-competency-explained-with-diagram/40696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e.fotolia.com/tag/b%C3%BCrostuh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e.fotolia.com/p/202583291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rarticlelibrary.com/entrepreneurship/difference-between-competence-and-competency-explained-with-diagram/40696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e.fotolia.com/tag/teamleiter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049694" y="2030964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Competency-based</a:t>
            </a:r>
            <a:r>
              <a:rPr lang="de-DE" b="1" dirty="0">
                <a:latin typeface="Century Gothic" panose="020B0502020202020204" pitchFamily="34" charset="0"/>
              </a:rPr>
              <a:t> HRM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Nadpis 1"/>
          <p:cNvSpPr txBox="1">
            <a:spLocks/>
          </p:cNvSpPr>
          <p:nvPr/>
        </p:nvSpPr>
        <p:spPr>
          <a:xfrm>
            <a:off x="1049694" y="3145661"/>
            <a:ext cx="10515600" cy="255505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de-DE" sz="2800" dirty="0" err="1">
                <a:latin typeface="Century Gothic" panose="020B0502020202020204" pitchFamily="34" charset="0"/>
              </a:rPr>
              <a:t>Presented</a:t>
            </a:r>
            <a:r>
              <a:rPr lang="de-DE" sz="2800" dirty="0">
                <a:latin typeface="Century Gothic" panose="020B0502020202020204" pitchFamily="34" charset="0"/>
              </a:rPr>
              <a:t> </a:t>
            </a:r>
            <a:r>
              <a:rPr lang="de-DE" sz="2800" dirty="0" err="1">
                <a:latin typeface="Century Gothic" panose="020B0502020202020204" pitchFamily="34" charset="0"/>
              </a:rPr>
              <a:t>by</a:t>
            </a:r>
            <a:endParaRPr lang="de-DE" sz="2800" dirty="0">
              <a:latin typeface="Century Gothic" panose="020B0502020202020204" pitchFamily="34" charset="0"/>
            </a:endParaRP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Nadja Bauer,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Tatjana Eldag,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Lara </a:t>
            </a:r>
            <a:r>
              <a:rPr lang="de-DE" sz="2800" dirty="0" err="1">
                <a:latin typeface="Century Gothic" panose="020B0502020202020204" pitchFamily="34" charset="0"/>
              </a:rPr>
              <a:t>Elosge</a:t>
            </a:r>
            <a:r>
              <a:rPr lang="de-DE" sz="2800" dirty="0">
                <a:latin typeface="Century Gothic" panose="020B0502020202020204" pitchFamily="34" charset="0"/>
              </a:rPr>
              <a:t>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Josepha Gossmann, </a:t>
            </a:r>
          </a:p>
          <a:p>
            <a:pPr algn="ctr"/>
            <a:r>
              <a:rPr lang="de-DE" sz="2800" dirty="0">
                <a:latin typeface="Century Gothic" panose="020B0502020202020204" pitchFamily="34" charset="0"/>
              </a:rPr>
              <a:t>Nicole Ritter </a:t>
            </a:r>
            <a:endParaRPr lang="cs-CZ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88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Indicators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defined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competency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framework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44435846"/>
              </p:ext>
            </p:extLst>
          </p:nvPr>
        </p:nvGraphicFramePr>
        <p:xfrm>
          <a:off x="838200" y="2110851"/>
          <a:ext cx="10515600" cy="2590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xmlns="" val="269816226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xmlns="" val="27868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Positive </a:t>
                      </a:r>
                      <a:r>
                        <a:rPr lang="de-DE" sz="2800" dirty="0" err="1"/>
                        <a:t>indicators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/>
                        <a:t>Negative </a:t>
                      </a:r>
                      <a:r>
                        <a:rPr lang="de-DE" sz="2800" dirty="0" err="1"/>
                        <a:t>indicators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8833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 err="1"/>
                        <a:t>Deveolpment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of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new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ideas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err="1"/>
                        <a:t>Doesn‘t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try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anything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new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2584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800" dirty="0"/>
                        <a:t>Provision </a:t>
                      </a:r>
                      <a:r>
                        <a:rPr lang="de-DE" sz="2800" dirty="0" err="1"/>
                        <a:t>of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quality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800" dirty="0" err="1"/>
                        <a:t>Worse</a:t>
                      </a:r>
                      <a:r>
                        <a:rPr lang="de-DE" sz="2800" dirty="0"/>
                        <a:t>/ same </a:t>
                      </a:r>
                      <a:r>
                        <a:rPr lang="de-DE" sz="2800" dirty="0" err="1"/>
                        <a:t>stadium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of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quality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3741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 err="1"/>
                        <a:t>Ensures</a:t>
                      </a:r>
                      <a:r>
                        <a:rPr lang="de-DE" sz="2800" dirty="0"/>
                        <a:t> smooth </a:t>
                      </a:r>
                      <a:r>
                        <a:rPr lang="de-DE" sz="2800" dirty="0" err="1"/>
                        <a:t>transition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 err="1"/>
                        <a:t>No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room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for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improvement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3124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 err="1"/>
                        <a:t>Improves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services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and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processes</a:t>
                      </a:r>
                      <a:endParaRPr lang="de-D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800" dirty="0" err="1"/>
                        <a:t>Doesn‘t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consider</a:t>
                      </a:r>
                      <a:r>
                        <a:rPr lang="de-DE" sz="2800" dirty="0"/>
                        <a:t> </a:t>
                      </a:r>
                      <a:r>
                        <a:rPr lang="de-DE" sz="2800" dirty="0" err="1"/>
                        <a:t>change</a:t>
                      </a:r>
                      <a:endParaRPr lang="de-DE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1910531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90</a:t>
            </a:r>
          </a:p>
        </p:txBody>
      </p:sp>
    </p:spTree>
    <p:extLst>
      <p:ext uri="{BB962C8B-B14F-4D97-AF65-F5344CB8AC3E}">
        <p14:creationId xmlns:p14="http://schemas.microsoft.com/office/powerpoint/2010/main" val="1643626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difference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between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concepts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competency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and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compentence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048250" cy="203200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Competence </a:t>
            </a:r>
          </a:p>
          <a:p>
            <a:pPr lvl="1"/>
            <a:r>
              <a:rPr lang="de-DE" sz="2800" dirty="0" err="1"/>
              <a:t>skill-based</a:t>
            </a:r>
            <a:endParaRPr lang="de-DE" sz="2800" dirty="0"/>
          </a:p>
          <a:p>
            <a:pPr lvl="1"/>
            <a:r>
              <a:rPr lang="de-DE" sz="2800" dirty="0" err="1"/>
              <a:t>Describes</a:t>
            </a:r>
            <a:r>
              <a:rPr lang="de-DE" sz="2800" dirty="0"/>
              <a:t>, </a:t>
            </a:r>
            <a:r>
              <a:rPr lang="de-DE" sz="2800" dirty="0" err="1"/>
              <a:t>what</a:t>
            </a:r>
            <a:r>
              <a:rPr lang="de-DE" sz="2800" dirty="0"/>
              <a:t> </a:t>
            </a:r>
            <a:r>
              <a:rPr lang="de-DE" sz="2800" dirty="0" err="1"/>
              <a:t>people</a:t>
            </a:r>
            <a:r>
              <a:rPr lang="de-DE" sz="2800" dirty="0"/>
              <a:t> </a:t>
            </a:r>
            <a:r>
              <a:rPr lang="de-DE" sz="2800" dirty="0" err="1"/>
              <a:t>can</a:t>
            </a:r>
            <a:r>
              <a:rPr lang="de-DE" sz="2800" dirty="0"/>
              <a:t> do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5886450" y="1825626"/>
            <a:ext cx="5048250" cy="2032000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3200" dirty="0" err="1"/>
              <a:t>Competency</a:t>
            </a:r>
            <a:r>
              <a:rPr lang="de-DE" sz="3200" dirty="0"/>
              <a:t> </a:t>
            </a:r>
          </a:p>
          <a:p>
            <a:pPr lvl="1"/>
            <a:r>
              <a:rPr lang="de-DE" sz="2800" dirty="0" err="1"/>
              <a:t>behaviour-based</a:t>
            </a:r>
            <a:endParaRPr lang="de-DE" sz="2800" dirty="0"/>
          </a:p>
          <a:p>
            <a:pPr lvl="1"/>
            <a:r>
              <a:rPr lang="de-DE" sz="2800" dirty="0" err="1"/>
              <a:t>Focuses</a:t>
            </a:r>
            <a:r>
              <a:rPr lang="de-DE" sz="2800" dirty="0"/>
              <a:t>, </a:t>
            </a:r>
            <a:r>
              <a:rPr lang="de-DE" sz="2800" dirty="0" err="1"/>
              <a:t>how</a:t>
            </a:r>
            <a:r>
              <a:rPr lang="de-DE" sz="2800" dirty="0"/>
              <a:t> </a:t>
            </a:r>
            <a:r>
              <a:rPr lang="de-DE" sz="2800" dirty="0" err="1"/>
              <a:t>people</a:t>
            </a:r>
            <a:r>
              <a:rPr lang="de-DE" sz="2800" dirty="0"/>
              <a:t> do </a:t>
            </a:r>
            <a:r>
              <a:rPr lang="de-DE" sz="2800" dirty="0" err="1"/>
              <a:t>sth</a:t>
            </a:r>
            <a:r>
              <a:rPr lang="de-DE" sz="2800" dirty="0"/>
              <a:t>. </a:t>
            </a:r>
            <a:endParaRPr lang="cs-CZ" sz="2800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1396057" y="3992563"/>
            <a:ext cx="9399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 err="1">
                <a:latin typeface="+mn-lt"/>
              </a:rPr>
              <a:t>They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are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closely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related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and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are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based</a:t>
            </a:r>
            <a:r>
              <a:rPr lang="de-DE" sz="3200" b="1" dirty="0">
                <a:latin typeface="+mn-lt"/>
              </a:rPr>
              <a:t> on </a:t>
            </a:r>
            <a:r>
              <a:rPr lang="de-DE" sz="3200" b="1" dirty="0" err="1">
                <a:latin typeface="+mn-lt"/>
              </a:rPr>
              <a:t>each</a:t>
            </a:r>
            <a:r>
              <a:rPr lang="de-DE" sz="3200" b="1" dirty="0">
                <a:latin typeface="+mn-lt"/>
              </a:rPr>
              <a:t> </a:t>
            </a:r>
            <a:r>
              <a:rPr lang="de-DE" sz="3200" b="1" dirty="0" err="1">
                <a:latin typeface="+mn-lt"/>
              </a:rPr>
              <a:t>other</a:t>
            </a:r>
            <a:r>
              <a:rPr lang="de-DE" sz="3200" b="1" dirty="0">
                <a:latin typeface="+mn-lt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353799" y="5863933"/>
            <a:ext cx="44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2475" y="5598191"/>
            <a:ext cx="90206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>
                <a:hlinkClick r:id="rId2"/>
              </a:rPr>
              <a:t>http://www.yourarticlelibrary.com/entrepreneurship/difference-between-competence-and-competency-explained-with-diagram/40696/</a:t>
            </a:r>
            <a:r>
              <a:rPr lang="de-DE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8130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4" t="22083" r="17268" b="48514"/>
          <a:stretch/>
        </p:blipFill>
        <p:spPr>
          <a:xfrm>
            <a:off x="2171461" y="1115736"/>
            <a:ext cx="7073207" cy="43857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75" y="5598191"/>
            <a:ext cx="9431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</a:t>
            </a:r>
            <a:r>
              <a:rPr lang="de-DE" sz="1100" dirty="0">
                <a:hlinkClick r:id="rId3"/>
              </a:rPr>
              <a:t>http://www.yourarticlelibrary.com/entrepreneurship/difference-between-competence-and-competency-explained-with-diagram/40696/</a:t>
            </a:r>
            <a:r>
              <a:rPr lang="de-DE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332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the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main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ways</a:t>
            </a:r>
            <a:r>
              <a:rPr lang="de-DE" sz="3600" dirty="0">
                <a:latin typeface="Century Gothic" panose="020B0502020202020204" pitchFamily="34" charset="0"/>
              </a:rPr>
              <a:t> in </a:t>
            </a:r>
            <a:r>
              <a:rPr lang="de-DE" sz="3600" dirty="0" err="1">
                <a:latin typeface="Century Gothic" panose="020B0502020202020204" pitchFamily="34" charset="0"/>
              </a:rPr>
              <a:t>which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competencies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can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used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Learning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development</a:t>
            </a:r>
            <a:endParaRPr lang="de-DE" sz="3200" dirty="0"/>
          </a:p>
          <a:p>
            <a:r>
              <a:rPr lang="de-DE" sz="3200" dirty="0"/>
              <a:t>Performance </a:t>
            </a:r>
            <a:r>
              <a:rPr lang="de-DE" sz="3200" dirty="0" err="1"/>
              <a:t>management</a:t>
            </a:r>
            <a:endParaRPr lang="de-DE" sz="3200" dirty="0"/>
          </a:p>
          <a:p>
            <a:r>
              <a:rPr lang="de-DE" sz="3200" dirty="0" err="1"/>
              <a:t>Selection</a:t>
            </a:r>
            <a:endParaRPr lang="de-DE" sz="3200" dirty="0"/>
          </a:p>
          <a:p>
            <a:r>
              <a:rPr lang="de-DE" sz="3200" dirty="0" err="1"/>
              <a:t>Recruitment</a:t>
            </a:r>
            <a:endParaRPr lang="de-DE" sz="3200" dirty="0"/>
          </a:p>
          <a:p>
            <a:r>
              <a:rPr lang="de-DE" sz="3200" dirty="0" err="1"/>
              <a:t>Reward</a:t>
            </a:r>
            <a:endParaRPr lang="de-D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2680996"/>
            <a:ext cx="41529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2475" y="5467386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91</a:t>
            </a:r>
          </a:p>
          <a:p>
            <a:r>
              <a:rPr lang="de-DE" sz="1100" dirty="0"/>
              <a:t>Picture: </a:t>
            </a:r>
            <a:r>
              <a:rPr lang="de-DE" sz="1100" dirty="0">
                <a:hlinkClick r:id="rId3"/>
              </a:rPr>
              <a:t>https://de.fotolia.com/tag/b%C3%BCrostuhl</a:t>
            </a:r>
            <a:r>
              <a:rPr lang="de-DE" sz="11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751801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>
                <a:latin typeface="Century Gothic" panose="020B0502020202020204" pitchFamily="34" charset="0"/>
              </a:rPr>
              <a:t>Keys </a:t>
            </a:r>
            <a:r>
              <a:rPr lang="de-DE" sz="3600" dirty="0" err="1">
                <a:latin typeface="Century Gothic" panose="020B0502020202020204" pitchFamily="34" charset="0"/>
              </a:rPr>
              <a:t>to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success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Reflects</a:t>
            </a:r>
            <a:r>
              <a:rPr lang="de-DE" sz="3200" dirty="0"/>
              <a:t> </a:t>
            </a:r>
            <a:r>
              <a:rPr lang="de-DE" sz="3200" dirty="0" err="1"/>
              <a:t>organisation‘s</a:t>
            </a:r>
            <a:r>
              <a:rPr lang="de-DE" sz="3200" dirty="0"/>
              <a:t> </a:t>
            </a:r>
            <a:r>
              <a:rPr lang="de-DE" sz="3200" dirty="0" err="1"/>
              <a:t>values</a:t>
            </a:r>
            <a:r>
              <a:rPr lang="de-DE" sz="3200" dirty="0"/>
              <a:t>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its</a:t>
            </a:r>
            <a:r>
              <a:rPr lang="de-DE" sz="3200" dirty="0"/>
              <a:t> </a:t>
            </a:r>
            <a:r>
              <a:rPr lang="de-DE" sz="3200" dirty="0" err="1"/>
              <a:t>needs</a:t>
            </a:r>
            <a:r>
              <a:rPr lang="de-DE" sz="3200" dirty="0"/>
              <a:t> </a:t>
            </a:r>
          </a:p>
          <a:p>
            <a:pPr lvl="1"/>
            <a:r>
              <a:rPr lang="de-DE" sz="2800" dirty="0">
                <a:sym typeface="Wingdings" panose="05000000000000000000" pitchFamily="2" charset="2"/>
              </a:rPr>
              <a:t> high </a:t>
            </a:r>
            <a:r>
              <a:rPr lang="de-DE" sz="2800" dirty="0" err="1">
                <a:sym typeface="Wingdings" panose="05000000000000000000" pitchFamily="2" charset="2"/>
              </a:rPr>
              <a:t>performance</a:t>
            </a:r>
            <a:endParaRPr lang="de-DE" sz="2800" dirty="0">
              <a:sym typeface="Wingdings" panose="05000000000000000000" pitchFamily="2" charset="2"/>
            </a:endParaRPr>
          </a:p>
          <a:p>
            <a:r>
              <a:rPr lang="de-DE" sz="3200" dirty="0">
                <a:sym typeface="Wingdings" panose="05000000000000000000" pitchFamily="2" charset="2"/>
              </a:rPr>
              <a:t>Not </a:t>
            </a:r>
            <a:r>
              <a:rPr lang="de-DE" sz="3200" dirty="0" err="1">
                <a:sym typeface="Wingdings" panose="05000000000000000000" pitchFamily="2" charset="2"/>
              </a:rPr>
              <a:t>to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many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headings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</a:p>
          <a:p>
            <a:pPr lvl="1"/>
            <a:r>
              <a:rPr lang="de-DE" sz="2800" dirty="0">
                <a:sym typeface="Wingdings" panose="05000000000000000000" pitchFamily="2" charset="2"/>
              </a:rPr>
              <a:t> </a:t>
            </a:r>
            <a:r>
              <a:rPr lang="de-DE" sz="2800" dirty="0" err="1">
                <a:sym typeface="Wingdings" panose="05000000000000000000" pitchFamily="2" charset="2"/>
              </a:rPr>
              <a:t>clear</a:t>
            </a:r>
            <a:r>
              <a:rPr lang="de-DE" sz="2800" dirty="0">
                <a:sym typeface="Wingdings" panose="05000000000000000000" pitchFamily="2" charset="2"/>
              </a:rPr>
              <a:t> </a:t>
            </a:r>
            <a:r>
              <a:rPr lang="de-DE" sz="2800" dirty="0" err="1">
                <a:sym typeface="Wingdings" panose="05000000000000000000" pitchFamily="2" charset="2"/>
              </a:rPr>
              <a:t>arrangement</a:t>
            </a:r>
            <a:endParaRPr lang="de-DE" sz="2800" dirty="0">
              <a:sym typeface="Wingdings" panose="05000000000000000000" pitchFamily="2" charset="2"/>
            </a:endParaRPr>
          </a:p>
          <a:p>
            <a:r>
              <a:rPr lang="de-DE" sz="3200" dirty="0" err="1">
                <a:sym typeface="Wingdings" panose="05000000000000000000" pitchFamily="2" charset="2"/>
              </a:rPr>
              <a:t>Use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of</a:t>
            </a:r>
            <a:r>
              <a:rPr lang="de-DE" sz="3200" dirty="0">
                <a:sym typeface="Wingdings" panose="05000000000000000000" pitchFamily="2" charset="2"/>
              </a:rPr>
              <a:t> simple </a:t>
            </a:r>
            <a:r>
              <a:rPr lang="de-DE" sz="3200" dirty="0" err="1">
                <a:sym typeface="Wingdings" panose="05000000000000000000" pitchFamily="2" charset="2"/>
              </a:rPr>
              <a:t>language</a:t>
            </a:r>
            <a:endParaRPr lang="de-DE" sz="3200" dirty="0">
              <a:sym typeface="Wingdings" panose="05000000000000000000" pitchFamily="2" charset="2"/>
            </a:endParaRPr>
          </a:p>
          <a:p>
            <a:r>
              <a:rPr lang="de-DE" sz="3200" dirty="0">
                <a:sym typeface="Wingdings" panose="05000000000000000000" pitchFamily="2" charset="2"/>
              </a:rPr>
              <a:t>Regular </a:t>
            </a:r>
            <a:r>
              <a:rPr lang="de-DE" sz="3200" dirty="0" err="1">
                <a:sym typeface="Wingdings" panose="05000000000000000000" pitchFamily="2" charset="2"/>
              </a:rPr>
              <a:t>updates</a:t>
            </a:r>
            <a:endParaRPr lang="de-DE" sz="3200" dirty="0">
              <a:sym typeface="Wingdings" panose="05000000000000000000" pitchFamily="2" charset="2"/>
            </a:endParaRPr>
          </a:p>
          <a:p>
            <a:endParaRPr lang="de-DE" dirty="0"/>
          </a:p>
          <a:p>
            <a:endParaRPr lang="cs-C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2680996"/>
            <a:ext cx="41529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2475" y="5467386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93</a:t>
            </a:r>
          </a:p>
          <a:p>
            <a:r>
              <a:rPr lang="de-DE" sz="1100" dirty="0"/>
              <a:t>Picture:  </a:t>
            </a:r>
            <a:r>
              <a:rPr lang="de-DE" sz="1100" dirty="0">
                <a:hlinkClick r:id="rId3"/>
              </a:rPr>
              <a:t>https://de.fotolia.com/p/202583291</a:t>
            </a:r>
            <a:r>
              <a:rPr lang="de-DE" sz="1100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110712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909419" y="2551519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dirty="0" err="1">
                <a:latin typeface="Century Gothic" panose="020B0502020202020204" pitchFamily="34" charset="0"/>
              </a:rPr>
              <a:t>Thank</a:t>
            </a:r>
            <a:r>
              <a:rPr lang="de-DE" dirty="0">
                <a:latin typeface="Century Gothic" panose="020B0502020202020204" pitchFamily="34" charset="0"/>
              </a:rPr>
              <a:t> </a:t>
            </a:r>
            <a:r>
              <a:rPr lang="de-DE" dirty="0" err="1">
                <a:latin typeface="Century Gothic" panose="020B0502020202020204" pitchFamily="34" charset="0"/>
              </a:rPr>
              <a:t>you</a:t>
            </a:r>
            <a:r>
              <a:rPr lang="de-DE" dirty="0">
                <a:latin typeface="Century Gothic" panose="020B0502020202020204" pitchFamily="34" charset="0"/>
              </a:rPr>
              <a:t> </a:t>
            </a:r>
            <a:r>
              <a:rPr lang="de-DE" dirty="0" err="1" smtClean="0">
                <a:latin typeface="Century Gothic" panose="020B0502020202020204" pitchFamily="34" charset="0"/>
              </a:rPr>
              <a:t>for</a:t>
            </a:r>
            <a:r>
              <a:rPr lang="de-DE" dirty="0" smtClean="0">
                <a:latin typeface="Century Gothic" panose="020B0502020202020204" pitchFamily="34" charset="0"/>
              </a:rPr>
              <a:t> </a:t>
            </a:r>
            <a:r>
              <a:rPr lang="de-DE" dirty="0" smtClean="0">
                <a:latin typeface="Century Gothic" panose="020B0502020202020204" pitchFamily="34" charset="0"/>
              </a:rPr>
              <a:t>A</a:t>
            </a:r>
            <a:r>
              <a:rPr lang="de-DE" dirty="0" smtClean="0">
                <a:latin typeface="Century Gothic" panose="020B0502020202020204" pitchFamily="34" charset="0"/>
              </a:rPr>
              <a:t>ttention</a:t>
            </a:r>
            <a:endParaRPr lang="cs-CZ" dirty="0"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483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683468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>
                <a:latin typeface="Century Gothic" panose="020B0502020202020204" pitchFamily="34" charset="0"/>
              </a:rPr>
              <a:t>Table </a:t>
            </a:r>
            <a:r>
              <a:rPr lang="de-DE" sz="3600" dirty="0" err="1">
                <a:latin typeface="Century Gothic" panose="020B0502020202020204" pitchFamily="34" charset="0"/>
              </a:rPr>
              <a:t>of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 smtClean="0">
                <a:latin typeface="Century Gothic" panose="020B0502020202020204" pitchFamily="34" charset="0"/>
              </a:rPr>
              <a:t>contents</a:t>
            </a:r>
            <a:r>
              <a:rPr lang="de-DE" sz="3600" dirty="0" smtClean="0">
                <a:latin typeface="Century Gothic" panose="020B0502020202020204" pitchFamily="34" charset="0"/>
              </a:rPr>
              <a:t/>
            </a:r>
            <a:br>
              <a:rPr lang="de-DE" sz="3600" dirty="0" smtClean="0">
                <a:latin typeface="Century Gothic" panose="020B0502020202020204" pitchFamily="34" charset="0"/>
              </a:rPr>
            </a:b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competency-based</a:t>
            </a:r>
            <a:r>
              <a:rPr lang="de-DE" sz="1800" dirty="0">
                <a:latin typeface="Century Gothic" panose="020B0502020202020204" pitchFamily="34" charset="0"/>
              </a:rPr>
              <a:t> HRM? 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competency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behaviourial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competencies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technical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competencies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competency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framework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Developing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competency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framework</a:t>
            </a:r>
            <a:endParaRPr lang="de-DE" sz="1800" dirty="0">
              <a:latin typeface="Century Gothic" panose="020B0502020202020204" pitchFamily="34" charset="0"/>
            </a:endParaRPr>
          </a:p>
          <a:p>
            <a:r>
              <a:rPr lang="de-DE" sz="1800" dirty="0" err="1">
                <a:latin typeface="Century Gothic" panose="020B0502020202020204" pitchFamily="34" charset="0"/>
              </a:rPr>
              <a:t>Indicators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of</a:t>
            </a:r>
            <a:r>
              <a:rPr lang="de-DE" sz="1800" dirty="0">
                <a:latin typeface="Century Gothic" panose="020B0502020202020204" pitchFamily="34" charset="0"/>
              </a:rPr>
              <a:t> a </a:t>
            </a:r>
            <a:r>
              <a:rPr lang="de-DE" sz="1800" dirty="0" err="1">
                <a:latin typeface="Century Gothic" panose="020B0502020202020204" pitchFamily="34" charset="0"/>
              </a:rPr>
              <a:t>defined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competency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framework</a:t>
            </a:r>
            <a:endParaRPr lang="de-DE" sz="1800" dirty="0">
              <a:latin typeface="Century Gothic" panose="020B0502020202020204" pitchFamily="34" charset="0"/>
            </a:endParaRP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is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difference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between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concepts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of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competency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and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compentence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 err="1">
                <a:latin typeface="Century Gothic" panose="020B0502020202020204" pitchFamily="34" charset="0"/>
              </a:rPr>
              <a:t>What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are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the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main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ways</a:t>
            </a:r>
            <a:r>
              <a:rPr lang="de-DE" sz="1800" dirty="0">
                <a:latin typeface="Century Gothic" panose="020B0502020202020204" pitchFamily="34" charset="0"/>
              </a:rPr>
              <a:t> in </a:t>
            </a:r>
            <a:r>
              <a:rPr lang="de-DE" sz="1800" dirty="0" err="1">
                <a:latin typeface="Century Gothic" panose="020B0502020202020204" pitchFamily="34" charset="0"/>
              </a:rPr>
              <a:t>which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competencies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can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be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used</a:t>
            </a:r>
            <a:r>
              <a:rPr lang="de-DE" sz="1800" dirty="0">
                <a:latin typeface="Century Gothic" panose="020B0502020202020204" pitchFamily="34" charset="0"/>
              </a:rPr>
              <a:t>?</a:t>
            </a:r>
          </a:p>
          <a:p>
            <a:r>
              <a:rPr lang="de-DE" sz="1800" dirty="0">
                <a:latin typeface="Century Gothic" panose="020B0502020202020204" pitchFamily="34" charset="0"/>
              </a:rPr>
              <a:t>Keys </a:t>
            </a:r>
            <a:r>
              <a:rPr lang="de-DE" sz="1800" dirty="0" err="1">
                <a:latin typeface="Century Gothic" panose="020B0502020202020204" pitchFamily="34" charset="0"/>
              </a:rPr>
              <a:t>to</a:t>
            </a:r>
            <a:r>
              <a:rPr lang="de-DE" sz="1800" dirty="0">
                <a:latin typeface="Century Gothic" panose="020B0502020202020204" pitchFamily="34" charset="0"/>
              </a:rPr>
              <a:t> </a:t>
            </a:r>
            <a:r>
              <a:rPr lang="de-DE" sz="1800" dirty="0" err="1">
                <a:latin typeface="Century Gothic" panose="020B0502020202020204" pitchFamily="34" charset="0"/>
              </a:rPr>
              <a:t>success</a:t>
            </a:r>
            <a:endParaRPr lang="de-DE" sz="1800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de-DE" dirty="0">
              <a:latin typeface="Century Gothic" panose="020B0502020202020204" pitchFamily="34" charset="0"/>
            </a:endParaRPr>
          </a:p>
          <a:p>
            <a:endParaRPr lang="cs-CZ" dirty="0"/>
          </a:p>
        </p:txBody>
      </p:sp>
      <p:sp>
        <p:nvSpPr>
          <p:cNvPr id="9" name="TextBox 8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24237" y="1365742"/>
            <a:ext cx="5343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/>
              <a:t>Source: Armstrong: HRM Practice p. </a:t>
            </a:r>
            <a:r>
              <a:rPr lang="de-DE" sz="1600" dirty="0" smtClean="0"/>
              <a:t>85 – 94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76084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competency-based</a:t>
            </a:r>
            <a:r>
              <a:rPr lang="de-DE" sz="3600" dirty="0">
                <a:latin typeface="Century Gothic" panose="020B0502020202020204" pitchFamily="34" charset="0"/>
              </a:rPr>
              <a:t> HRM?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using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notion</a:t>
            </a:r>
            <a:r>
              <a:rPr lang="de-DE" sz="3200" dirty="0"/>
              <a:t> </a:t>
            </a:r>
            <a:r>
              <a:rPr lang="en-US" sz="3200" dirty="0"/>
              <a:t>of competency and the results of competency analysis </a:t>
            </a:r>
          </a:p>
          <a:p>
            <a:r>
              <a:rPr lang="en-US" sz="3200" dirty="0"/>
              <a:t>to inform and improve HR processes, especially </a:t>
            </a:r>
          </a:p>
          <a:p>
            <a:pPr lvl="1"/>
            <a:r>
              <a:rPr lang="en-US" sz="2800" dirty="0"/>
              <a:t>recruitment and selection, </a:t>
            </a:r>
          </a:p>
          <a:p>
            <a:pPr lvl="1"/>
            <a:r>
              <a:rPr lang="en-US" sz="2800" dirty="0"/>
              <a:t>learning and development, </a:t>
            </a:r>
          </a:p>
          <a:p>
            <a:pPr lvl="1"/>
            <a:r>
              <a:rPr lang="en-US" sz="2800" dirty="0"/>
              <a:t>performance  </a:t>
            </a:r>
          </a:p>
          <a:p>
            <a:pPr lvl="1"/>
            <a:r>
              <a:rPr lang="en-US" sz="2800" dirty="0"/>
              <a:t>reward management.</a:t>
            </a:r>
          </a:p>
          <a:p>
            <a:endParaRPr lang="cs-CZ" dirty="0"/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278317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competency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refers to an underlying characteristic of a person that results in effective or superior performance. </a:t>
            </a:r>
          </a:p>
          <a:p>
            <a:r>
              <a:rPr lang="en-US" sz="3200" dirty="0"/>
              <a:t>no single factor but a range of factors that differentiated successful from less successful performance</a:t>
            </a:r>
          </a:p>
          <a:p>
            <a:pPr lvl="1"/>
            <a:r>
              <a:rPr lang="de-DE" sz="2800" dirty="0"/>
              <a:t>Personal </a:t>
            </a:r>
            <a:r>
              <a:rPr lang="de-DE" sz="2800" dirty="0" err="1"/>
              <a:t>qualities</a:t>
            </a:r>
            <a:endParaRPr lang="de-DE" sz="2800" dirty="0"/>
          </a:p>
          <a:p>
            <a:pPr lvl="1"/>
            <a:r>
              <a:rPr lang="de-DE" sz="2800" dirty="0"/>
              <a:t>Motives</a:t>
            </a:r>
          </a:p>
          <a:p>
            <a:pPr lvl="1"/>
            <a:r>
              <a:rPr lang="de-DE" sz="2800" dirty="0"/>
              <a:t>Experience</a:t>
            </a:r>
          </a:p>
          <a:p>
            <a:pPr lvl="1"/>
            <a:r>
              <a:rPr lang="de-DE" sz="2800" dirty="0" err="1"/>
              <a:t>behavioural</a:t>
            </a:r>
            <a:r>
              <a:rPr lang="de-DE" sz="2800" dirty="0"/>
              <a:t> </a:t>
            </a:r>
            <a:r>
              <a:rPr lang="de-DE" sz="2800" dirty="0" err="1"/>
              <a:t>characteristics</a:t>
            </a:r>
            <a:r>
              <a:rPr lang="de-DE" sz="2800" dirty="0"/>
              <a:t>.</a:t>
            </a:r>
          </a:p>
          <a:p>
            <a:pPr lvl="1"/>
            <a:endParaRPr lang="cs-CZ" dirty="0"/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204130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behaviourial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competencies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Also </a:t>
            </a:r>
            <a:r>
              <a:rPr lang="de-DE" sz="3200" dirty="0" err="1"/>
              <a:t>known</a:t>
            </a:r>
            <a:r>
              <a:rPr lang="de-DE" sz="3200" dirty="0"/>
              <a:t> </a:t>
            </a:r>
            <a:r>
              <a:rPr lang="de-DE" sz="3200" dirty="0" err="1"/>
              <a:t>as</a:t>
            </a:r>
            <a:r>
              <a:rPr lang="de-DE" sz="3200" dirty="0"/>
              <a:t> „soft </a:t>
            </a:r>
            <a:r>
              <a:rPr lang="de-DE" sz="3200" dirty="0" err="1"/>
              <a:t>skills</a:t>
            </a:r>
            <a:r>
              <a:rPr lang="de-DE" sz="3200" dirty="0"/>
              <a:t>“</a:t>
            </a:r>
          </a:p>
          <a:p>
            <a:r>
              <a:rPr lang="de-DE" sz="3200" dirty="0" err="1"/>
              <a:t>Define</a:t>
            </a:r>
            <a:r>
              <a:rPr lang="en-US" sz="3200" dirty="0"/>
              <a:t> expectations concerning the behavior of employees </a:t>
            </a:r>
          </a:p>
          <a:p>
            <a:pPr lvl="1"/>
            <a:r>
              <a:rPr lang="en-US" sz="2800" dirty="0"/>
              <a:t>teamworking, </a:t>
            </a:r>
          </a:p>
          <a:p>
            <a:pPr lvl="1"/>
            <a:r>
              <a:rPr lang="en-US" sz="2800" dirty="0"/>
              <a:t>communication,</a:t>
            </a:r>
          </a:p>
          <a:p>
            <a:pPr lvl="1"/>
            <a:r>
              <a:rPr lang="en-US" sz="2800" dirty="0"/>
              <a:t>leadership </a:t>
            </a:r>
          </a:p>
          <a:p>
            <a:pPr lvl="1"/>
            <a:r>
              <a:rPr lang="en-US" sz="2800" dirty="0"/>
              <a:t>decision-making </a:t>
            </a:r>
          </a:p>
          <a:p>
            <a:r>
              <a:rPr lang="de-DE" sz="3200" dirty="0" err="1"/>
              <a:t>Determines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relation</a:t>
            </a:r>
            <a:r>
              <a:rPr lang="de-DE" sz="3200" dirty="0"/>
              <a:t> </a:t>
            </a:r>
            <a:r>
              <a:rPr lang="de-DE" sz="3200" dirty="0" err="1"/>
              <a:t>between</a:t>
            </a:r>
            <a:r>
              <a:rPr lang="de-DE" sz="3200" dirty="0"/>
              <a:t> </a:t>
            </a:r>
            <a:r>
              <a:rPr lang="de-DE" sz="3200" dirty="0" err="1"/>
              <a:t>two</a:t>
            </a:r>
            <a:r>
              <a:rPr lang="de-DE" sz="3200" dirty="0"/>
              <a:t> </a:t>
            </a:r>
            <a:r>
              <a:rPr lang="de-DE" sz="3200" dirty="0" err="1"/>
              <a:t>criterions</a:t>
            </a:r>
            <a:r>
              <a:rPr lang="de-DE" sz="3200" dirty="0"/>
              <a:t> in different </a:t>
            </a:r>
            <a:r>
              <a:rPr lang="de-DE" sz="3200" dirty="0" err="1"/>
              <a:t>situations</a:t>
            </a:r>
            <a:r>
              <a:rPr lang="de-DE" sz="3200" dirty="0"/>
              <a:t> </a:t>
            </a:r>
            <a:r>
              <a:rPr lang="de-DE" sz="2800" dirty="0">
                <a:sym typeface="Wingdings" panose="05000000000000000000" pitchFamily="2" charset="2"/>
              </a:rPr>
              <a:t> </a:t>
            </a:r>
            <a:r>
              <a:rPr lang="de-DE" sz="3200" dirty="0">
                <a:sym typeface="Wingdings" panose="05000000000000000000" pitchFamily="2" charset="2"/>
              </a:rPr>
              <a:t>„</a:t>
            </a:r>
            <a:r>
              <a:rPr lang="de-DE" sz="3200" dirty="0" err="1">
                <a:sym typeface="Wingdings" panose="05000000000000000000" pitchFamily="2" charset="2"/>
              </a:rPr>
              <a:t>competency</a:t>
            </a:r>
            <a:r>
              <a:rPr lang="de-DE" sz="3200" dirty="0">
                <a:sym typeface="Wingdings" panose="05000000000000000000" pitchFamily="2" charset="2"/>
              </a:rPr>
              <a:t> </a:t>
            </a:r>
            <a:r>
              <a:rPr lang="de-DE" sz="3200" dirty="0" err="1">
                <a:sym typeface="Wingdings" panose="05000000000000000000" pitchFamily="2" charset="2"/>
              </a:rPr>
              <a:t>framework</a:t>
            </a:r>
            <a:r>
              <a:rPr lang="de-DE" sz="3200" dirty="0">
                <a:sym typeface="Wingdings" panose="05000000000000000000" pitchFamily="2" charset="2"/>
              </a:rPr>
              <a:t>“</a:t>
            </a:r>
            <a:endParaRPr lang="cs-CZ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1017231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are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technical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competencies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 err="1"/>
              <a:t>Known</a:t>
            </a:r>
            <a:r>
              <a:rPr lang="de-DE" sz="3200" dirty="0"/>
              <a:t> </a:t>
            </a:r>
            <a:r>
              <a:rPr lang="de-DE" sz="3200" dirty="0" err="1"/>
              <a:t>as</a:t>
            </a:r>
            <a:r>
              <a:rPr lang="de-DE" sz="3200" dirty="0"/>
              <a:t> „</a:t>
            </a:r>
            <a:r>
              <a:rPr lang="de-DE" sz="3200" dirty="0" err="1"/>
              <a:t>hard</a:t>
            </a:r>
            <a:r>
              <a:rPr lang="de-DE" sz="3200" dirty="0"/>
              <a:t> </a:t>
            </a:r>
            <a:r>
              <a:rPr lang="de-DE" sz="3200" dirty="0" err="1"/>
              <a:t>skills</a:t>
            </a:r>
            <a:r>
              <a:rPr lang="de-DE" sz="3200" dirty="0"/>
              <a:t>“</a:t>
            </a:r>
          </a:p>
          <a:p>
            <a:r>
              <a:rPr lang="de-DE" sz="3200" dirty="0" err="1"/>
              <a:t>Easier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</a:t>
            </a:r>
            <a:r>
              <a:rPr lang="de-DE" sz="3200" dirty="0" err="1"/>
              <a:t>define</a:t>
            </a:r>
            <a:r>
              <a:rPr lang="de-DE" sz="3200" dirty="0"/>
              <a:t> </a:t>
            </a:r>
            <a:r>
              <a:rPr lang="de-DE" sz="3200" dirty="0" err="1"/>
              <a:t>than</a:t>
            </a:r>
            <a:r>
              <a:rPr lang="de-DE" sz="3200" dirty="0"/>
              <a:t> „soft </a:t>
            </a:r>
            <a:r>
              <a:rPr lang="de-DE" sz="3200" dirty="0" err="1"/>
              <a:t>skills</a:t>
            </a:r>
            <a:r>
              <a:rPr lang="de-DE" sz="3200" dirty="0"/>
              <a:t>“</a:t>
            </a:r>
          </a:p>
          <a:p>
            <a:r>
              <a:rPr lang="de-DE" sz="3200" dirty="0" err="1"/>
              <a:t>Define</a:t>
            </a:r>
            <a:r>
              <a:rPr lang="de-DE" sz="3200" dirty="0"/>
              <a:t> </a:t>
            </a:r>
            <a:r>
              <a:rPr lang="de-DE" sz="3200" dirty="0" err="1"/>
              <a:t>employee‘s</a:t>
            </a:r>
            <a:r>
              <a:rPr lang="de-DE" sz="3200" dirty="0"/>
              <a:t> </a:t>
            </a:r>
            <a:r>
              <a:rPr lang="de-DE" sz="3200" dirty="0" err="1"/>
              <a:t>knowledge</a:t>
            </a:r>
            <a:r>
              <a:rPr lang="de-DE" sz="3200" dirty="0"/>
              <a:t>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skills</a:t>
            </a:r>
            <a:r>
              <a:rPr lang="de-DE" sz="3200" dirty="0"/>
              <a:t> </a:t>
            </a:r>
            <a:r>
              <a:rPr lang="de-DE" sz="3200" dirty="0" err="1"/>
              <a:t>developed</a:t>
            </a:r>
            <a:r>
              <a:rPr lang="de-DE" sz="3200" dirty="0"/>
              <a:t> </a:t>
            </a:r>
            <a:r>
              <a:rPr lang="de-DE" sz="3200" dirty="0" err="1"/>
              <a:t>through</a:t>
            </a:r>
            <a:r>
              <a:rPr lang="de-DE" sz="3200" dirty="0"/>
              <a:t> </a:t>
            </a:r>
            <a:r>
              <a:rPr lang="de-DE" sz="3200" dirty="0" err="1"/>
              <a:t>studies</a:t>
            </a:r>
            <a:r>
              <a:rPr lang="de-DE" sz="3200" dirty="0"/>
              <a:t>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work</a:t>
            </a:r>
            <a:r>
              <a:rPr lang="de-DE" sz="3200" dirty="0"/>
              <a:t> </a:t>
            </a:r>
            <a:r>
              <a:rPr lang="de-DE" sz="3200" dirty="0" err="1"/>
              <a:t>experience</a:t>
            </a:r>
            <a:endParaRPr lang="de-DE" sz="3200" dirty="0"/>
          </a:p>
          <a:p>
            <a:r>
              <a:rPr lang="de-DE" sz="3200" dirty="0" err="1"/>
              <a:t>Differentiate</a:t>
            </a:r>
            <a:r>
              <a:rPr lang="de-DE" sz="3200" dirty="0"/>
              <a:t> </a:t>
            </a:r>
            <a:r>
              <a:rPr lang="de-DE" sz="3200" dirty="0" err="1"/>
              <a:t>between</a:t>
            </a:r>
            <a:r>
              <a:rPr lang="de-DE" sz="3200" dirty="0"/>
              <a:t> </a:t>
            </a:r>
            <a:r>
              <a:rPr lang="de-DE" sz="3200" dirty="0" err="1"/>
              <a:t>groups</a:t>
            </a:r>
            <a:r>
              <a:rPr lang="de-DE" sz="3200" dirty="0"/>
              <a:t> </a:t>
            </a:r>
            <a:r>
              <a:rPr lang="de-DE" sz="3200" dirty="0" err="1"/>
              <a:t>and</a:t>
            </a:r>
            <a:r>
              <a:rPr lang="de-DE" sz="3200" dirty="0"/>
              <a:t> </a:t>
            </a:r>
            <a:r>
              <a:rPr lang="de-DE" sz="3200" dirty="0" err="1"/>
              <a:t>individuals</a:t>
            </a:r>
            <a:endParaRPr lang="de-DE" sz="32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TextBox 4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86</a:t>
            </a:r>
          </a:p>
        </p:txBody>
      </p:sp>
    </p:spTree>
    <p:extLst>
      <p:ext uri="{BB962C8B-B14F-4D97-AF65-F5344CB8AC3E}">
        <p14:creationId xmlns:p14="http://schemas.microsoft.com/office/powerpoint/2010/main" val="3786953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72641" r="15793" b="2910"/>
          <a:stretch/>
        </p:blipFill>
        <p:spPr>
          <a:xfrm>
            <a:off x="1917238" y="1094997"/>
            <a:ext cx="8740206" cy="46887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2475" y="5494601"/>
            <a:ext cx="9574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</a:t>
            </a:r>
            <a:r>
              <a:rPr lang="de-DE" dirty="0"/>
              <a:t> </a:t>
            </a:r>
            <a:r>
              <a:rPr lang="de-DE" sz="1100" dirty="0">
                <a:hlinkClick r:id="rId3"/>
              </a:rPr>
              <a:t>http://www.yourarticlelibrary.com/entrepreneurship/difference-between-competence-and-competency-explained-with-diagram/40696/</a:t>
            </a:r>
            <a:r>
              <a:rPr lang="de-DE" sz="1100" dirty="0"/>
              <a:t> </a:t>
            </a:r>
          </a:p>
        </p:txBody>
      </p:sp>
      <p:sp>
        <p:nvSpPr>
          <p:cNvPr id="3" name="Oval 2"/>
          <p:cNvSpPr/>
          <p:nvPr/>
        </p:nvSpPr>
        <p:spPr>
          <a:xfrm>
            <a:off x="3448594" y="1094997"/>
            <a:ext cx="5886994" cy="57476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632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What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is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competency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framework</a:t>
            </a:r>
            <a:r>
              <a:rPr lang="de-DE" sz="3600" dirty="0">
                <a:latin typeface="Century Gothic" panose="020B0502020202020204" pitchFamily="34" charset="0"/>
              </a:rPr>
              <a:t>?</a:t>
            </a:r>
            <a:endParaRPr lang="cs-CZ" sz="3600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sz="3200" dirty="0"/>
              <a:t>The </a:t>
            </a:r>
            <a:r>
              <a:rPr lang="de-DE" sz="3200" dirty="0" err="1"/>
              <a:t>basis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use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</a:t>
            </a:r>
            <a:r>
              <a:rPr lang="de-DE" sz="3200" dirty="0" err="1"/>
              <a:t>competencies</a:t>
            </a:r>
            <a:r>
              <a:rPr lang="de-DE" sz="3200" dirty="0"/>
              <a:t> in different </a:t>
            </a:r>
            <a:r>
              <a:rPr lang="de-DE" sz="3200" dirty="0" err="1"/>
              <a:t>areas</a:t>
            </a:r>
            <a:endParaRPr lang="de-DE" sz="3200" dirty="0"/>
          </a:p>
          <a:p>
            <a:pPr lvl="1"/>
            <a:r>
              <a:rPr lang="de-DE" sz="2800" dirty="0"/>
              <a:t>Team </a:t>
            </a:r>
            <a:r>
              <a:rPr lang="de-DE" sz="2800" dirty="0" err="1"/>
              <a:t>orientation</a:t>
            </a:r>
            <a:r>
              <a:rPr lang="de-DE" sz="2800" dirty="0"/>
              <a:t> </a:t>
            </a:r>
          </a:p>
          <a:p>
            <a:pPr lvl="1"/>
            <a:r>
              <a:rPr lang="de-DE" sz="2800" dirty="0"/>
              <a:t>Communication</a:t>
            </a:r>
          </a:p>
          <a:p>
            <a:pPr lvl="1"/>
            <a:r>
              <a:rPr lang="de-DE" sz="2800" dirty="0"/>
              <a:t>People </a:t>
            </a:r>
            <a:r>
              <a:rPr lang="de-DE" sz="2800" dirty="0" err="1"/>
              <a:t>management</a:t>
            </a:r>
            <a:endParaRPr lang="de-DE" sz="2800" dirty="0"/>
          </a:p>
          <a:p>
            <a:pPr lvl="1"/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11353800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800" y="2680996"/>
            <a:ext cx="39370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2475" y="5465917"/>
            <a:ext cx="53435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89</a:t>
            </a:r>
          </a:p>
          <a:p>
            <a:r>
              <a:rPr lang="de-DE" sz="1100" dirty="0"/>
              <a:t>Picture:  </a:t>
            </a:r>
            <a:r>
              <a:rPr lang="de-DE" sz="1100" dirty="0">
                <a:hlinkClick r:id="rId3"/>
              </a:rPr>
              <a:t>https://de.fotolia.com/tag/teamleiter</a:t>
            </a:r>
            <a:r>
              <a:rPr lang="de-DE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5347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sz="3600" dirty="0" err="1">
                <a:latin typeface="Century Gothic" panose="020B0502020202020204" pitchFamily="34" charset="0"/>
              </a:rPr>
              <a:t>Developing</a:t>
            </a:r>
            <a:r>
              <a:rPr lang="de-DE" sz="3600" dirty="0">
                <a:latin typeface="Century Gothic" panose="020B0502020202020204" pitchFamily="34" charset="0"/>
              </a:rPr>
              <a:t> a </a:t>
            </a:r>
            <a:r>
              <a:rPr lang="de-DE" sz="3600" dirty="0" err="1">
                <a:latin typeface="Century Gothic" panose="020B0502020202020204" pitchFamily="34" charset="0"/>
              </a:rPr>
              <a:t>competency</a:t>
            </a:r>
            <a:r>
              <a:rPr lang="de-DE" sz="3600" dirty="0">
                <a:latin typeface="Century Gothic" panose="020B0502020202020204" pitchFamily="34" charset="0"/>
              </a:rPr>
              <a:t> </a:t>
            </a:r>
            <a:r>
              <a:rPr lang="de-DE" sz="3600" dirty="0" err="1">
                <a:latin typeface="Century Gothic" panose="020B0502020202020204" pitchFamily="34" charset="0"/>
              </a:rPr>
              <a:t>framework</a:t>
            </a:r>
            <a:endParaRPr lang="cs-CZ" sz="3600" dirty="0">
              <a:latin typeface="Century Gothic" panose="020B0502020202020204" pitchFamily="34" charset="0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838199" y="1619075"/>
            <a:ext cx="1761688" cy="10615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1: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Programme Launch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3026677" y="1619074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2: Involvement </a:t>
            </a:r>
            <a:r>
              <a:rPr lang="de-DE" dirty="0" err="1">
                <a:solidFill>
                  <a:schemeClr val="tx1"/>
                </a:solidFill>
              </a:rPr>
              <a:t>and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communication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5215155" y="1619075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3: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FW design – </a:t>
            </a:r>
            <a:r>
              <a:rPr lang="de-DE" dirty="0" err="1">
                <a:solidFill>
                  <a:schemeClr val="tx1"/>
                </a:solidFill>
              </a:rPr>
              <a:t>competency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list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/>
          <p:cNvSpPr/>
          <p:nvPr/>
        </p:nvSpPr>
        <p:spPr>
          <a:xfrm>
            <a:off x="7403633" y="1619071"/>
            <a:ext cx="1761688" cy="10615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4: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FW design – </a:t>
            </a:r>
            <a:r>
              <a:rPr lang="de-DE" dirty="0" err="1">
                <a:solidFill>
                  <a:schemeClr val="tx1"/>
                </a:solidFill>
              </a:rPr>
              <a:t>defintion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competencies</a:t>
            </a:r>
            <a:r>
              <a:rPr lang="de-DE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6" name="Rectangle: Rounded Corners 15"/>
          <p:cNvSpPr/>
          <p:nvPr/>
        </p:nvSpPr>
        <p:spPr>
          <a:xfrm>
            <a:off x="9592111" y="1619070"/>
            <a:ext cx="1761688" cy="106151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5: </a:t>
            </a:r>
            <a:r>
              <a:rPr lang="de-DE" dirty="0" err="1">
                <a:solidFill>
                  <a:schemeClr val="tx1"/>
                </a:solidFill>
              </a:rPr>
              <a:t>Define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uses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competency</a:t>
            </a:r>
            <a:r>
              <a:rPr lang="de-DE" dirty="0">
                <a:solidFill>
                  <a:schemeClr val="tx1"/>
                </a:solidFill>
              </a:rPr>
              <a:t> FW</a:t>
            </a:r>
          </a:p>
        </p:txBody>
      </p:sp>
      <p:sp>
        <p:nvSpPr>
          <p:cNvPr id="18" name="Rectangle: Rounded Corners 17"/>
          <p:cNvSpPr/>
          <p:nvPr/>
        </p:nvSpPr>
        <p:spPr>
          <a:xfrm>
            <a:off x="838199" y="3768054"/>
            <a:ext cx="1761688" cy="106151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6: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Test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framework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9" name="Rectangle: Rounded Corners 18"/>
          <p:cNvSpPr/>
          <p:nvPr/>
        </p:nvSpPr>
        <p:spPr>
          <a:xfrm>
            <a:off x="3026677" y="3768054"/>
            <a:ext cx="1761688" cy="106151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7: </a:t>
            </a: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Finalize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framework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5215155" y="3768052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8: </a:t>
            </a:r>
            <a:r>
              <a:rPr lang="de-DE" dirty="0" err="1">
                <a:solidFill>
                  <a:schemeClr val="tx1"/>
                </a:solidFill>
              </a:rPr>
              <a:t>Communicate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7403633" y="3768053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9: 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Train</a:t>
            </a:r>
          </a:p>
        </p:txBody>
      </p:sp>
      <p:sp>
        <p:nvSpPr>
          <p:cNvPr id="22" name="Rectangle: Rounded Corners 21"/>
          <p:cNvSpPr/>
          <p:nvPr/>
        </p:nvSpPr>
        <p:spPr>
          <a:xfrm>
            <a:off x="9592111" y="3768052"/>
            <a:ext cx="1761688" cy="1061513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Step</a:t>
            </a:r>
            <a:r>
              <a:rPr lang="de-DE" dirty="0">
                <a:solidFill>
                  <a:schemeClr val="tx1"/>
                </a:solidFill>
              </a:rPr>
              <a:t> 10:</a:t>
            </a:r>
          </a:p>
          <a:p>
            <a:pPr algn="ctr"/>
            <a:r>
              <a:rPr lang="de-DE" dirty="0">
                <a:solidFill>
                  <a:schemeClr val="tx1"/>
                </a:solidFill>
              </a:rPr>
              <a:t>Monitor </a:t>
            </a:r>
            <a:r>
              <a:rPr lang="de-DE" dirty="0" err="1">
                <a:solidFill>
                  <a:schemeClr val="tx1"/>
                </a:solidFill>
              </a:rPr>
              <a:t>and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evaluate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4" name="Arrow: Right 23"/>
          <p:cNvSpPr/>
          <p:nvPr/>
        </p:nvSpPr>
        <p:spPr>
          <a:xfrm>
            <a:off x="2599888" y="1945481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rrow: Right 24"/>
          <p:cNvSpPr/>
          <p:nvPr/>
        </p:nvSpPr>
        <p:spPr>
          <a:xfrm>
            <a:off x="4788364" y="1947674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Arrow: Right 25"/>
          <p:cNvSpPr/>
          <p:nvPr/>
        </p:nvSpPr>
        <p:spPr>
          <a:xfrm>
            <a:off x="6976842" y="1945481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Arrow: Right 26"/>
          <p:cNvSpPr/>
          <p:nvPr/>
        </p:nvSpPr>
        <p:spPr>
          <a:xfrm>
            <a:off x="9165320" y="1945481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Arrow: Right 27"/>
          <p:cNvSpPr/>
          <p:nvPr/>
        </p:nvSpPr>
        <p:spPr>
          <a:xfrm>
            <a:off x="2599888" y="4094463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Arrow: Right 28"/>
          <p:cNvSpPr/>
          <p:nvPr/>
        </p:nvSpPr>
        <p:spPr>
          <a:xfrm>
            <a:off x="4788364" y="4094463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Arrow: Right 29"/>
          <p:cNvSpPr/>
          <p:nvPr/>
        </p:nvSpPr>
        <p:spPr>
          <a:xfrm>
            <a:off x="6976842" y="4094463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Arrow: Right 30"/>
          <p:cNvSpPr/>
          <p:nvPr/>
        </p:nvSpPr>
        <p:spPr>
          <a:xfrm>
            <a:off x="9155181" y="4094463"/>
            <a:ext cx="426790" cy="4086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Connector: Elbow 34"/>
          <p:cNvCxnSpPr>
            <a:stCxn id="16" idx="2"/>
            <a:endCxn id="18" idx="0"/>
          </p:cNvCxnSpPr>
          <p:nvPr/>
        </p:nvCxnSpPr>
        <p:spPr>
          <a:xfrm rot="5400000">
            <a:off x="5552264" y="-1152638"/>
            <a:ext cx="1087471" cy="8753912"/>
          </a:xfrm>
          <a:prstGeom prst="bentConnector3">
            <a:avLst>
              <a:gd name="adj1" fmla="val 51543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1353799" y="5863933"/>
            <a:ext cx="352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2475" y="5598191"/>
            <a:ext cx="53435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Source: Armstrong: HRM Practice p. 91-92</a:t>
            </a:r>
          </a:p>
        </p:txBody>
      </p:sp>
    </p:spTree>
    <p:extLst>
      <p:ext uri="{BB962C8B-B14F-4D97-AF65-F5344CB8AC3E}">
        <p14:creationId xmlns:p14="http://schemas.microsoft.com/office/powerpoint/2010/main" val="143810618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64C85E7-5C97-4225-9842-5D143B3A9A90}" vid="{D8EDB165-6152-424D-965E-785B0715B0C3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0</TotalTime>
  <Words>594</Words>
  <Application>Microsoft Office PowerPoint</Application>
  <PresentationFormat>Breitbild</PresentationFormat>
  <Paragraphs>134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Wingdings</vt:lpstr>
      <vt:lpstr>Motiv Office</vt:lpstr>
      <vt:lpstr>Competency-based HRM</vt:lpstr>
      <vt:lpstr>Table of contents </vt:lpstr>
      <vt:lpstr>What is competency-based HRM?</vt:lpstr>
      <vt:lpstr>What is a competency?</vt:lpstr>
      <vt:lpstr>What are behaviourial competencies?</vt:lpstr>
      <vt:lpstr>What are technical competencies?</vt:lpstr>
      <vt:lpstr>PowerPoint-Präsentation</vt:lpstr>
      <vt:lpstr>What is a competency framework?</vt:lpstr>
      <vt:lpstr>Developing a competency framework</vt:lpstr>
      <vt:lpstr>Indicators of a defined competency framework</vt:lpstr>
      <vt:lpstr>What is the difference between the concepts of competency and compentence?</vt:lpstr>
      <vt:lpstr>PowerPoint-Präsentation</vt:lpstr>
      <vt:lpstr>What are the main ways in which competencies can be used?</vt:lpstr>
      <vt:lpstr>Keys to success</vt:lpstr>
      <vt:lpstr>Thank you for Attention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Komulainen Ruey</dc:creator>
  <cp:lastModifiedBy>Angela.Walter</cp:lastModifiedBy>
  <cp:revision>27</cp:revision>
  <dcterms:created xsi:type="dcterms:W3CDTF">2017-02-08T11:20:00Z</dcterms:created>
  <dcterms:modified xsi:type="dcterms:W3CDTF">2017-11-26T15:51:40Z</dcterms:modified>
</cp:coreProperties>
</file>