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60" r:id="rId3"/>
    <p:sldId id="263" r:id="rId4"/>
    <p:sldId id="264" r:id="rId5"/>
    <p:sldId id="265" r:id="rId6"/>
    <p:sldId id="266" r:id="rId7"/>
    <p:sldId id="267" r:id="rId8"/>
    <p:sldId id="261" r:id="rId9"/>
    <p:sldId id="262" r:id="rId10"/>
    <p:sldId id="268" r:id="rId11"/>
    <p:sldId id="269" r:id="rId12"/>
    <p:sldId id="270" r:id="rId13"/>
    <p:sldId id="271" r:id="rId14"/>
    <p:sldId id="272" r:id="rId15"/>
    <p:sldId id="273" r:id="rId16"/>
    <p:sldId id="274" r:id="rId17"/>
    <p:sldId id="275" r:id="rId18"/>
    <p:sldId id="276" r:id="rId19"/>
    <p:sldId id="2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61" autoAdjust="0"/>
    <p:restoredTop sz="94872"/>
  </p:normalViewPr>
  <p:slideViewPr>
    <p:cSldViewPr snapToGrid="0">
      <p:cViewPr varScale="1">
        <p:scale>
          <a:sx n="79" d="100"/>
          <a:sy n="79" d="100"/>
        </p:scale>
        <p:origin x="638"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76B087-E7E1-6247-81FA-8999929DDC3B}" type="datetimeFigureOut">
              <a:rPr lang="en-US" smtClean="0"/>
              <a:t>1/15/2018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EC0D2A-5DB1-794C-B62B-41F8D0619020}" type="slidenum">
              <a:rPr lang="en-US" smtClean="0"/>
              <a:t>‹#›</a:t>
            </a:fld>
            <a:endParaRPr lang="en-US"/>
          </a:p>
        </p:txBody>
      </p:sp>
    </p:spTree>
    <p:extLst>
      <p:ext uri="{BB962C8B-B14F-4D97-AF65-F5344CB8AC3E}">
        <p14:creationId xmlns:p14="http://schemas.microsoft.com/office/powerpoint/2010/main" val="1211944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 501</a:t>
            </a:r>
          </a:p>
          <a:p>
            <a:endParaRPr lang="en-US" dirty="0"/>
          </a:p>
          <a:p>
            <a:r>
              <a:rPr lang="en-US" dirty="0"/>
              <a:t>This table</a:t>
            </a:r>
            <a:r>
              <a:rPr lang="en-US" baseline="0" dirty="0"/>
              <a:t> shows the differences between a performance appraisal model and a performance management model.</a:t>
            </a:r>
          </a:p>
          <a:p>
            <a:r>
              <a:rPr lang="en-US" baseline="0" dirty="0"/>
              <a:t>Performance management is much more beneficial to both the line managers and the employees. It focuses both on the performance of the individual as well as their behavior, who they are as a person. Appraisal focuses just on data and may not be beneficial for providing feedback and improving an employee in an area they lack.</a:t>
            </a:r>
          </a:p>
          <a:p>
            <a:endParaRPr lang="en-US" baseline="0" dirty="0"/>
          </a:p>
          <a:p>
            <a:r>
              <a:rPr lang="en-US" baseline="0" dirty="0"/>
              <a:t>Performance management is more flexible, fluid, and values the employee more.</a:t>
            </a:r>
          </a:p>
          <a:p>
            <a:endParaRPr lang="en-US" dirty="0"/>
          </a:p>
        </p:txBody>
      </p:sp>
      <p:sp>
        <p:nvSpPr>
          <p:cNvPr id="4" name="Slide Number Placeholder 3"/>
          <p:cNvSpPr>
            <a:spLocks noGrp="1"/>
          </p:cNvSpPr>
          <p:nvPr>
            <p:ph type="sldNum" sz="quarter" idx="10"/>
          </p:nvPr>
        </p:nvSpPr>
        <p:spPr/>
        <p:txBody>
          <a:bodyPr/>
          <a:lstStyle/>
          <a:p>
            <a:fld id="{5CEC0D2A-5DB1-794C-B62B-41F8D0619020}" type="slidenum">
              <a:rPr lang="en-US" smtClean="0"/>
              <a:t>9</a:t>
            </a:fld>
            <a:endParaRPr lang="en-US"/>
          </a:p>
        </p:txBody>
      </p:sp>
    </p:spTree>
    <p:extLst>
      <p:ext uri="{BB962C8B-B14F-4D97-AF65-F5344CB8AC3E}">
        <p14:creationId xmlns:p14="http://schemas.microsoft.com/office/powerpoint/2010/main" val="1008616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Page 504</a:t>
            </a:r>
          </a:p>
          <a:p>
            <a:endParaRPr lang="en-US" dirty="0"/>
          </a:p>
          <a:p>
            <a:r>
              <a:rPr lang="en-US" dirty="0"/>
              <a:t>The top square is the agreement between management and the employee</a:t>
            </a:r>
            <a:r>
              <a:rPr lang="en-US" baseline="0" dirty="0"/>
              <a:t> on how they will perform and develop.</a:t>
            </a:r>
          </a:p>
          <a:p>
            <a:r>
              <a:rPr lang="en-US" baseline="0" dirty="0"/>
              <a:t>The next is acting upon managing the performance through the year.</a:t>
            </a:r>
          </a:p>
          <a:p>
            <a:r>
              <a:rPr lang="en-US" baseline="0" dirty="0"/>
              <a:t>The last is the review of the employee’s performance. The are assessed and rated so they can start the cycle over to continue working through their development plan.</a:t>
            </a:r>
            <a:endParaRPr lang="en-US" dirty="0"/>
          </a:p>
        </p:txBody>
      </p:sp>
      <p:sp>
        <p:nvSpPr>
          <p:cNvPr id="4" name="Slide Number Placeholder 3"/>
          <p:cNvSpPr>
            <a:spLocks noGrp="1"/>
          </p:cNvSpPr>
          <p:nvPr>
            <p:ph type="sldNum" sz="quarter" idx="10"/>
          </p:nvPr>
        </p:nvSpPr>
        <p:spPr/>
        <p:txBody>
          <a:bodyPr/>
          <a:lstStyle/>
          <a:p>
            <a:fld id="{5CEC0D2A-5DB1-794C-B62B-41F8D0619020}" type="slidenum">
              <a:rPr lang="en-US" smtClean="0"/>
              <a:t>11</a:t>
            </a:fld>
            <a:endParaRPr lang="en-US"/>
          </a:p>
        </p:txBody>
      </p:sp>
    </p:spTree>
    <p:extLst>
      <p:ext uri="{BB962C8B-B14F-4D97-AF65-F5344CB8AC3E}">
        <p14:creationId xmlns:p14="http://schemas.microsoft.com/office/powerpoint/2010/main" val="4260699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List from page 512</a:t>
            </a:r>
          </a:p>
        </p:txBody>
      </p:sp>
      <p:sp>
        <p:nvSpPr>
          <p:cNvPr id="4" name="Slide Number Placeholder 3"/>
          <p:cNvSpPr>
            <a:spLocks noGrp="1"/>
          </p:cNvSpPr>
          <p:nvPr>
            <p:ph type="sldNum" sz="quarter" idx="10"/>
          </p:nvPr>
        </p:nvSpPr>
        <p:spPr/>
        <p:txBody>
          <a:bodyPr/>
          <a:lstStyle/>
          <a:p>
            <a:fld id="{5CEC0D2A-5DB1-794C-B62B-41F8D0619020}" type="slidenum">
              <a:rPr lang="en-US" smtClean="0"/>
              <a:t>16</a:t>
            </a:fld>
            <a:endParaRPr lang="en-US"/>
          </a:p>
        </p:txBody>
      </p:sp>
    </p:spTree>
    <p:extLst>
      <p:ext uri="{BB962C8B-B14F-4D97-AF65-F5344CB8AC3E}">
        <p14:creationId xmlns:p14="http://schemas.microsoft.com/office/powerpoint/2010/main" val="4096379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C1C18FD4-8409-40C7-90E9-7BBB1EA630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FA47EAAE-7E76-49BE-BB25-71F5943807B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79BD7048-6315-4DE8-B1D8-5DEAD78DA21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52424573-57B0-4989-9ED6-DD3900386EF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5471A61E-B61B-4602-83E3-D4EAA4135CCF}"/>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EF2D701C-E460-434A-BEF0-17769D7BEF0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F20A55AD-A2DE-4670-890D-AE52A9127803}"/>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194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svislý text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344847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873231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obsah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3B91749B-C511-4915-894B-BBA5D61E39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0380C6D9-FD68-4E49-BDE3-73090D3C862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DD7B80E4-CC99-4BC2-AF3A-A020FFF4AD81}"/>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6657B64A-B4E3-4315-9627-8173EC9844F0}"/>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C2C5AF7E-1F23-4B34-84CF-335209E07EFF}"/>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ED94B6C6-B52B-4EB9-B786-9F97CED38469}"/>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09D4B840-B611-4CB3-AB26-E20E384949CC}"/>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398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489ABA21-60F9-4660-8F22-8A4CC4CAD6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759A6361-501B-4120-8DE2-41C4976D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7D42486D-CB88-4463-AD76-B5C1E5A341D9}"/>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D701E0A8-04EC-4C55-9F28-80815B83E446}"/>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553D7BB9-F42E-40CC-8B0B-4E66E0C9EFD0}"/>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2DB6E6FC-AF3C-4BCD-9C89-B0012297B692}"/>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56AC0FF0-A055-4E83-8684-2B7E8311A3A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951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obsah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obsah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Zástupný symbol pro datum 4"/>
          <p:cNvSpPr>
            <a:spLocks noGrp="1"/>
          </p:cNvSpPr>
          <p:nvPr>
            <p:ph type="dt" sz="half" idx="10"/>
          </p:nvPr>
        </p:nvSpPr>
        <p:spPr/>
        <p:txBody>
          <a:bodyPr/>
          <a:lstStyle/>
          <a:p>
            <a:fld id="{73A8FB8C-625F-4783-B790-094031A918A2}" type="datetimeFigureOut">
              <a:rPr lang="en-GB" smtClean="0"/>
              <a:t>15/01/2018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pic>
        <p:nvPicPr>
          <p:cNvPr id="8" name="Obrázek 4">
            <a:extLst>
              <a:ext uri="{FF2B5EF4-FFF2-40B4-BE49-F238E27FC236}">
                <a16:creationId xmlns:a16="http://schemas.microsoft.com/office/drawing/2014/main" id="{E4BC1D8E-0262-40E2-8CCA-24BBCB32532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9" name="Obrázek 5">
            <a:extLst>
              <a:ext uri="{FF2B5EF4-FFF2-40B4-BE49-F238E27FC236}">
                <a16:creationId xmlns:a16="http://schemas.microsoft.com/office/drawing/2014/main" id="{6527246C-583E-47AF-8AC7-4B3BC8ABC54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 name="Obrázek 5">
            <a:extLst>
              <a:ext uri="{FF2B5EF4-FFF2-40B4-BE49-F238E27FC236}">
                <a16:creationId xmlns:a16="http://schemas.microsoft.com/office/drawing/2014/main" id="{784CCEFF-AF81-4E94-9D93-A3DBDD0CD8D5}"/>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9">
            <a:extLst>
              <a:ext uri="{FF2B5EF4-FFF2-40B4-BE49-F238E27FC236}">
                <a16:creationId xmlns:a16="http://schemas.microsoft.com/office/drawing/2014/main" id="{BA99B6C1-95D4-4C32-B705-20C8720010F5}"/>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12">
            <a:extLst>
              <a:ext uri="{FF2B5EF4-FFF2-40B4-BE49-F238E27FC236}">
                <a16:creationId xmlns:a16="http://schemas.microsoft.com/office/drawing/2014/main" id="{46B60484-E971-47F8-B929-162C020ED602}"/>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ázek 7">
            <a:extLst>
              <a:ext uri="{FF2B5EF4-FFF2-40B4-BE49-F238E27FC236}">
                <a16:creationId xmlns:a16="http://schemas.microsoft.com/office/drawing/2014/main" id="{47CBFDED-1152-4501-A7C1-399864066327}"/>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HUDDERSFIELD LOGO correct">
            <a:extLst>
              <a:ext uri="{FF2B5EF4-FFF2-40B4-BE49-F238E27FC236}">
                <a16:creationId xmlns:a16="http://schemas.microsoft.com/office/drawing/2014/main" id="{4CF3150B-127B-49DD-AE97-0A645FD0C4F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690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Zástupný symbol pro obsah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Zástupný symbol pro obsah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Zástupný symbol pro datum 6"/>
          <p:cNvSpPr>
            <a:spLocks noGrp="1"/>
          </p:cNvSpPr>
          <p:nvPr>
            <p:ph type="dt" sz="half" idx="10"/>
          </p:nvPr>
        </p:nvSpPr>
        <p:spPr/>
        <p:txBody>
          <a:bodyPr/>
          <a:lstStyle/>
          <a:p>
            <a:fld id="{73A8FB8C-625F-4783-B790-094031A918A2}" type="datetimeFigureOut">
              <a:rPr lang="en-GB" smtClean="0"/>
              <a:t>15/01/2018</a:t>
            </a:fld>
            <a:endParaRPr lang="en-GB"/>
          </a:p>
        </p:txBody>
      </p:sp>
      <p:sp>
        <p:nvSpPr>
          <p:cNvPr id="8" name="Zástupný symbol pro zápatí 7"/>
          <p:cNvSpPr>
            <a:spLocks noGrp="1"/>
          </p:cNvSpPr>
          <p:nvPr>
            <p:ph type="ftr" sz="quarter" idx="11"/>
          </p:nvPr>
        </p:nvSpPr>
        <p:spPr/>
        <p:txBody>
          <a:bodyPr/>
          <a:lstStyle/>
          <a:p>
            <a:endParaRPr lang="en-GB"/>
          </a:p>
        </p:txBody>
      </p:sp>
      <p:sp>
        <p:nvSpPr>
          <p:cNvPr id="9" name="Zástupný symbol pro číslo snímku 8"/>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940053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datum 2"/>
          <p:cNvSpPr>
            <a:spLocks noGrp="1"/>
          </p:cNvSpPr>
          <p:nvPr>
            <p:ph type="dt" sz="half" idx="10"/>
          </p:nvPr>
        </p:nvSpPr>
        <p:spPr/>
        <p:txBody>
          <a:bodyPr/>
          <a:lstStyle/>
          <a:p>
            <a:fld id="{73A8FB8C-625F-4783-B790-094031A918A2}" type="datetimeFigureOut">
              <a:rPr lang="en-GB" smtClean="0"/>
              <a:t>15/01/2018</a:t>
            </a:fld>
            <a:endParaRPr lang="en-GB"/>
          </a:p>
        </p:txBody>
      </p:sp>
      <p:sp>
        <p:nvSpPr>
          <p:cNvPr id="4" name="Zástupný symbol pro zápatí 3"/>
          <p:cNvSpPr>
            <a:spLocks noGrp="1"/>
          </p:cNvSpPr>
          <p:nvPr>
            <p:ph type="ftr" sz="quarter" idx="11"/>
          </p:nvPr>
        </p:nvSpPr>
        <p:spPr/>
        <p:txBody>
          <a:bodyPr/>
          <a:lstStyle/>
          <a:p>
            <a:endParaRPr lang="en-GB"/>
          </a:p>
        </p:txBody>
      </p:sp>
      <p:sp>
        <p:nvSpPr>
          <p:cNvPr id="5" name="Zástupný symbol pro číslo snímku 4"/>
          <p:cNvSpPr>
            <a:spLocks noGrp="1"/>
          </p:cNvSpPr>
          <p:nvPr>
            <p:ph type="sldNum" sz="quarter" idx="12"/>
          </p:nvPr>
        </p:nvSpPr>
        <p:spPr/>
        <p:txBody>
          <a:bodyPr/>
          <a:lstStyle/>
          <a:p>
            <a:fld id="{3AF51112-B7A3-46E5-A1B5-87A49205971D}" type="slidenum">
              <a:rPr lang="en-GB" smtClean="0"/>
              <a:t>‹#›</a:t>
            </a:fld>
            <a:endParaRPr lang="en-GB"/>
          </a:p>
        </p:txBody>
      </p:sp>
      <p:pic>
        <p:nvPicPr>
          <p:cNvPr id="6" name="Obrázek 4">
            <a:extLst>
              <a:ext uri="{FF2B5EF4-FFF2-40B4-BE49-F238E27FC236}">
                <a16:creationId xmlns:a16="http://schemas.microsoft.com/office/drawing/2014/main" id="{E23DD8FD-D838-4DE5-956C-AB31A95859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7" name="Obrázek 5">
            <a:extLst>
              <a:ext uri="{FF2B5EF4-FFF2-40B4-BE49-F238E27FC236}">
                <a16:creationId xmlns:a16="http://schemas.microsoft.com/office/drawing/2014/main" id="{08F73886-4B2C-42FE-A5AD-2EAA9C2E68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8" name="Obrázek 5">
            <a:extLst>
              <a:ext uri="{FF2B5EF4-FFF2-40B4-BE49-F238E27FC236}">
                <a16:creationId xmlns:a16="http://schemas.microsoft.com/office/drawing/2014/main" id="{F55501C2-24F4-4900-8F1B-8AB8F3D945E2}"/>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9">
            <a:extLst>
              <a:ext uri="{FF2B5EF4-FFF2-40B4-BE49-F238E27FC236}">
                <a16:creationId xmlns:a16="http://schemas.microsoft.com/office/drawing/2014/main" id="{069AC233-9871-4265-84CA-CB0DBC12CFD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12">
            <a:extLst>
              <a:ext uri="{FF2B5EF4-FFF2-40B4-BE49-F238E27FC236}">
                <a16:creationId xmlns:a16="http://schemas.microsoft.com/office/drawing/2014/main" id="{78DB291A-A649-4D53-8417-361885297ACA}"/>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7">
            <a:extLst>
              <a:ext uri="{FF2B5EF4-FFF2-40B4-BE49-F238E27FC236}">
                <a16:creationId xmlns:a16="http://schemas.microsoft.com/office/drawing/2014/main" id="{86C276F3-793D-42C3-AC08-EDF6A2178B62}"/>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descr="HUDDERSFIELD LOGO correct">
            <a:extLst>
              <a:ext uri="{FF2B5EF4-FFF2-40B4-BE49-F238E27FC236}">
                <a16:creationId xmlns:a16="http://schemas.microsoft.com/office/drawing/2014/main" id="{D3FCA40A-DB05-4E6F-B30E-2A540C973EF3}"/>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549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73A8FB8C-625F-4783-B790-094031A918A2}" type="datetimeFigureOut">
              <a:rPr lang="en-GB" smtClean="0"/>
              <a:t>15/01/2018</a:t>
            </a:fld>
            <a:endParaRPr lang="en-GB"/>
          </a:p>
        </p:txBody>
      </p:sp>
      <p:sp>
        <p:nvSpPr>
          <p:cNvPr id="3" name="Zástupný symbol pro zápatí 2"/>
          <p:cNvSpPr>
            <a:spLocks noGrp="1"/>
          </p:cNvSpPr>
          <p:nvPr>
            <p:ph type="ftr" sz="quarter" idx="11"/>
          </p:nvPr>
        </p:nvSpPr>
        <p:spPr/>
        <p:txBody>
          <a:bodyPr/>
          <a:lstStyle/>
          <a:p>
            <a:endParaRPr lang="en-GB"/>
          </a:p>
        </p:txBody>
      </p:sp>
      <p:sp>
        <p:nvSpPr>
          <p:cNvPr id="4" name="Zástupný symbol pro číslo snímku 3"/>
          <p:cNvSpPr>
            <a:spLocks noGrp="1"/>
          </p:cNvSpPr>
          <p:nvPr>
            <p:ph type="sldNum" sz="quarter" idx="12"/>
          </p:nvPr>
        </p:nvSpPr>
        <p:spPr/>
        <p:txBody>
          <a:bodyPr/>
          <a:lstStyle/>
          <a:p>
            <a:fld id="{3AF51112-B7A3-46E5-A1B5-87A49205971D}" type="slidenum">
              <a:rPr lang="en-GB" smtClean="0"/>
              <a:t>‹#›</a:t>
            </a:fld>
            <a:endParaRPr lang="en-GB"/>
          </a:p>
        </p:txBody>
      </p:sp>
      <p:pic>
        <p:nvPicPr>
          <p:cNvPr id="5" name="Obrázek 4">
            <a:extLst>
              <a:ext uri="{FF2B5EF4-FFF2-40B4-BE49-F238E27FC236}">
                <a16:creationId xmlns:a16="http://schemas.microsoft.com/office/drawing/2014/main" id="{D0C9173C-2384-465B-8992-CD117A2323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606CBFC9-A244-46E6-BB4F-B6DCA80E18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7" name="Obrázek 5">
            <a:extLst>
              <a:ext uri="{FF2B5EF4-FFF2-40B4-BE49-F238E27FC236}">
                <a16:creationId xmlns:a16="http://schemas.microsoft.com/office/drawing/2014/main" id="{ADDC2299-6069-4866-A212-BAB767E0E368}"/>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9">
            <a:extLst>
              <a:ext uri="{FF2B5EF4-FFF2-40B4-BE49-F238E27FC236}">
                <a16:creationId xmlns:a16="http://schemas.microsoft.com/office/drawing/2014/main" id="{5625E797-9E3F-4881-9985-9CECD2BAC923}"/>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12">
            <a:extLst>
              <a:ext uri="{FF2B5EF4-FFF2-40B4-BE49-F238E27FC236}">
                <a16:creationId xmlns:a16="http://schemas.microsoft.com/office/drawing/2014/main" id="{5789663E-134B-4A97-A5FC-DEF43D1154C5}"/>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7">
            <a:extLst>
              <a:ext uri="{FF2B5EF4-FFF2-40B4-BE49-F238E27FC236}">
                <a16:creationId xmlns:a16="http://schemas.microsoft.com/office/drawing/2014/main" id="{7FF8CFA6-961C-4ECD-8925-7F899609C13D}"/>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HUDDERSFIELD LOGO correct">
            <a:extLst>
              <a:ext uri="{FF2B5EF4-FFF2-40B4-BE49-F238E27FC236}">
                <a16:creationId xmlns:a16="http://schemas.microsoft.com/office/drawing/2014/main" id="{2ADC93D0-73AE-47B7-8211-F88A758811C0}"/>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50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15/01/2018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61167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15/01/2018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435381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endParaRPr lang="en-GB"/>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20F988D7-E960-4783-BE5A-80F756EC4DDD}"/>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C21789F8-7C4F-40B9-A62F-E315D0CC30DE}"/>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444A31A8-B123-4A57-91FB-67BA04793BAE}"/>
              </a:ext>
            </a:extLst>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2A8CFCBF-2E99-4ECC-9C4A-DD811D664DD5}"/>
              </a:ext>
            </a:extLst>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3CEC613F-1B8B-466D-8435-8999FF7A5AE9}"/>
              </a:ext>
            </a:extLst>
          </p:cNvPr>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70C9A4BB-F124-4BCB-AEE9-3BC0829386AF}"/>
              </a:ext>
            </a:extLst>
          </p:cNvPr>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7FCA8DB6-50C1-423C-85CA-B0791DABCE43}"/>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769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en-GB" dirty="0"/>
              <a:t>Human Resource Management Practice</a:t>
            </a:r>
          </a:p>
        </p:txBody>
      </p:sp>
      <p:sp>
        <p:nvSpPr>
          <p:cNvPr id="3" name="Podnadpis 2"/>
          <p:cNvSpPr>
            <a:spLocks noGrp="1"/>
          </p:cNvSpPr>
          <p:nvPr>
            <p:ph type="subTitle" idx="1"/>
          </p:nvPr>
        </p:nvSpPr>
        <p:spPr/>
        <p:txBody>
          <a:bodyPr/>
          <a:lstStyle/>
          <a:p>
            <a:r>
              <a:rPr lang="en-GB" dirty="0"/>
              <a:t>Performance Management</a:t>
            </a:r>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1F8C778-81DD-40D0-AB64-62A316827BC3}"/>
              </a:ext>
            </a:extLst>
          </p:cNvPr>
          <p:cNvPicPr>
            <a:picLocks noChangeAspect="1"/>
          </p:cNvPicPr>
          <p:nvPr/>
        </p:nvPicPr>
        <p:blipFill>
          <a:blip r:embed="rId9"/>
          <a:stretch>
            <a:fillRect/>
          </a:stretch>
        </p:blipFill>
        <p:spPr>
          <a:xfrm>
            <a:off x="4481511" y="4275501"/>
            <a:ext cx="3228975" cy="1476375"/>
          </a:xfrm>
          <a:prstGeom prst="rect">
            <a:avLst/>
          </a:prstGeom>
        </p:spPr>
      </p:pic>
    </p:spTree>
    <p:extLst>
      <p:ext uri="{BB962C8B-B14F-4D97-AF65-F5344CB8AC3E}">
        <p14:creationId xmlns:p14="http://schemas.microsoft.com/office/powerpoint/2010/main" val="346643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Management as a Process</a:t>
            </a:r>
          </a:p>
        </p:txBody>
      </p:sp>
      <p:sp>
        <p:nvSpPr>
          <p:cNvPr id="3" name="Content Placeholder 2"/>
          <p:cNvSpPr>
            <a:spLocks noGrp="1"/>
          </p:cNvSpPr>
          <p:nvPr>
            <p:ph idx="1"/>
          </p:nvPr>
        </p:nvSpPr>
        <p:spPr>
          <a:xfrm>
            <a:off x="838200" y="1690688"/>
            <a:ext cx="7333034" cy="4351338"/>
          </a:xfrm>
        </p:spPr>
        <p:txBody>
          <a:bodyPr/>
          <a:lstStyle/>
          <a:p>
            <a:r>
              <a:rPr lang="en-US" dirty="0"/>
              <a:t>Flexible</a:t>
            </a:r>
          </a:p>
          <a:p>
            <a:r>
              <a:rPr lang="en-US" dirty="0"/>
              <a:t>Not a system</a:t>
            </a:r>
          </a:p>
          <a:p>
            <a:r>
              <a:rPr lang="en-US" dirty="0"/>
              <a:t>Working as a team</a:t>
            </a:r>
          </a:p>
          <a:p>
            <a:r>
              <a:rPr lang="en-US" dirty="0"/>
              <a:t>Managers finding the best way everyone works together</a:t>
            </a:r>
          </a:p>
          <a:p>
            <a:r>
              <a:rPr lang="en-US" dirty="0"/>
              <a:t>Managers must manage flexibly to adapt to the environments that the employees have to work in.</a:t>
            </a:r>
          </a:p>
        </p:txBody>
      </p:sp>
      <p:pic>
        <p:nvPicPr>
          <p:cNvPr id="6" name="Picture 5">
            <a:extLst>
              <a:ext uri="{FF2B5EF4-FFF2-40B4-BE49-F238E27FC236}">
                <a16:creationId xmlns:a16="http://schemas.microsoft.com/office/drawing/2014/main" id="{83BDE36D-A8C9-485A-AA49-43588C7DAE53}"/>
              </a:ext>
            </a:extLst>
          </p:cNvPr>
          <p:cNvPicPr>
            <a:picLocks noChangeAspect="1"/>
          </p:cNvPicPr>
          <p:nvPr/>
        </p:nvPicPr>
        <p:blipFill>
          <a:blip r:embed="rId2"/>
          <a:stretch>
            <a:fillRect/>
          </a:stretch>
        </p:blipFill>
        <p:spPr>
          <a:xfrm>
            <a:off x="8423646" y="2015977"/>
            <a:ext cx="3385733" cy="2826046"/>
          </a:xfrm>
          <a:prstGeom prst="rect">
            <a:avLst/>
          </a:prstGeom>
        </p:spPr>
      </p:pic>
    </p:spTree>
    <p:extLst>
      <p:ext uri="{BB962C8B-B14F-4D97-AF65-F5344CB8AC3E}">
        <p14:creationId xmlns:p14="http://schemas.microsoft.com/office/powerpoint/2010/main" val="937380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Management Cycle</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91758" y="1629719"/>
            <a:ext cx="7953403" cy="4272367"/>
          </a:xfrm>
        </p:spPr>
      </p:pic>
    </p:spTree>
    <p:extLst>
      <p:ext uri="{BB962C8B-B14F-4D97-AF65-F5344CB8AC3E}">
        <p14:creationId xmlns:p14="http://schemas.microsoft.com/office/powerpoint/2010/main" val="3758793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6215"/>
            <a:ext cx="10515600" cy="1325563"/>
          </a:xfrm>
        </p:spPr>
        <p:txBody>
          <a:bodyPr/>
          <a:lstStyle/>
          <a:p>
            <a:r>
              <a:rPr lang="en-US" dirty="0"/>
              <a:t>Performance Agreements</a:t>
            </a:r>
          </a:p>
        </p:txBody>
      </p:sp>
      <p:sp>
        <p:nvSpPr>
          <p:cNvPr id="3" name="Content Placeholder 2"/>
          <p:cNvSpPr>
            <a:spLocks noGrp="1"/>
          </p:cNvSpPr>
          <p:nvPr>
            <p:ph idx="1"/>
          </p:nvPr>
        </p:nvSpPr>
        <p:spPr>
          <a:xfrm>
            <a:off x="838200" y="1525319"/>
            <a:ext cx="10515600" cy="4351338"/>
          </a:xfrm>
        </p:spPr>
        <p:txBody>
          <a:bodyPr>
            <a:normAutofit fontScale="85000" lnSpcReduction="20000"/>
          </a:bodyPr>
          <a:lstStyle/>
          <a:p>
            <a:r>
              <a:rPr lang="en-US" dirty="0"/>
              <a:t>There must be an agreement on what the definition is of the role. This provides guidance.</a:t>
            </a:r>
          </a:p>
          <a:p>
            <a:r>
              <a:rPr lang="en-US" dirty="0"/>
              <a:t>Objectives must also be defined whether they be tasks, targets, projects, or behaviors.</a:t>
            </a:r>
          </a:p>
          <a:p>
            <a:r>
              <a:rPr lang="en-US" dirty="0"/>
              <a:t>Criteria for the objectives must be defined. SMART (specific/stretching, Measurable, Achievable, Relevant, Time Framed)</a:t>
            </a:r>
          </a:p>
          <a:p>
            <a:r>
              <a:rPr lang="en-US" dirty="0"/>
              <a:t>Output and outcomes are measured against each other. Output is quantifiable while the outcome you can see the quality.</a:t>
            </a:r>
          </a:p>
          <a:p>
            <a:r>
              <a:rPr lang="en-US" dirty="0"/>
              <a:t>Performance planning is more used for the everyday work of an individual. Objectives are given to complete for their work and it may be to raise standards and improve performance.</a:t>
            </a:r>
          </a:p>
          <a:p>
            <a:r>
              <a:rPr lang="en-US" dirty="0"/>
              <a:t>Personal Development Planning (PDP) is as it sounds. Managers will help employees to come up with a personal plan where they can achieve goals whether it be self-learning, training, acquiring more skills, or project work.</a:t>
            </a:r>
          </a:p>
        </p:txBody>
      </p:sp>
    </p:spTree>
    <p:extLst>
      <p:ext uri="{BB962C8B-B14F-4D97-AF65-F5344CB8AC3E}">
        <p14:creationId xmlns:p14="http://schemas.microsoft.com/office/powerpoint/2010/main" val="1157615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FA8A2-99BF-4E2C-B79B-5E279667433B}"/>
              </a:ext>
            </a:extLst>
          </p:cNvPr>
          <p:cNvSpPr>
            <a:spLocks noGrp="1"/>
          </p:cNvSpPr>
          <p:nvPr>
            <p:ph type="title"/>
          </p:nvPr>
        </p:nvSpPr>
        <p:spPr/>
        <p:txBody>
          <a:bodyPr/>
          <a:lstStyle/>
          <a:p>
            <a:r>
              <a:rPr lang="en-GB" dirty="0"/>
              <a:t>Managing Performance Throughout the Year</a:t>
            </a:r>
          </a:p>
        </p:txBody>
      </p:sp>
      <p:sp>
        <p:nvSpPr>
          <p:cNvPr id="3" name="Content Placeholder 2">
            <a:extLst>
              <a:ext uri="{FF2B5EF4-FFF2-40B4-BE49-F238E27FC236}">
                <a16:creationId xmlns:a16="http://schemas.microsoft.com/office/drawing/2014/main" id="{5F9B4D21-19B8-4A2A-A87A-723E35E505C3}"/>
              </a:ext>
            </a:extLst>
          </p:cNvPr>
          <p:cNvSpPr>
            <a:spLocks noGrp="1"/>
          </p:cNvSpPr>
          <p:nvPr>
            <p:ph idx="1"/>
          </p:nvPr>
        </p:nvSpPr>
        <p:spPr>
          <a:xfrm>
            <a:off x="838200" y="1690688"/>
            <a:ext cx="7303851" cy="4351338"/>
          </a:xfrm>
        </p:spPr>
        <p:txBody>
          <a:bodyPr/>
          <a:lstStyle/>
          <a:p>
            <a:r>
              <a:rPr lang="en-GB" dirty="0"/>
              <a:t>Performance management should not feel like a forced task for managers, but something that is natural throughout the year.</a:t>
            </a:r>
          </a:p>
          <a:p>
            <a:r>
              <a:rPr lang="en-GB" dirty="0"/>
              <a:t>Appraisals are seen as disadvantageous as they focus and dwell on the past rather than what is at hand.</a:t>
            </a:r>
          </a:p>
          <a:p>
            <a:r>
              <a:rPr lang="en-GB" dirty="0"/>
              <a:t>Performance management can continue to improve on someone as yearly reviews will not focus on what is current and give certain goals for a whole year.</a:t>
            </a:r>
          </a:p>
          <a:p>
            <a:endParaRPr lang="en-GB" dirty="0"/>
          </a:p>
          <a:p>
            <a:endParaRPr lang="en-GB" dirty="0"/>
          </a:p>
        </p:txBody>
      </p:sp>
      <p:pic>
        <p:nvPicPr>
          <p:cNvPr id="4" name="Picture 3">
            <a:extLst>
              <a:ext uri="{FF2B5EF4-FFF2-40B4-BE49-F238E27FC236}">
                <a16:creationId xmlns:a16="http://schemas.microsoft.com/office/drawing/2014/main" id="{7DFB832E-4C05-4651-9BED-1FDCF0BE068B}"/>
              </a:ext>
            </a:extLst>
          </p:cNvPr>
          <p:cNvPicPr>
            <a:picLocks noChangeAspect="1"/>
          </p:cNvPicPr>
          <p:nvPr/>
        </p:nvPicPr>
        <p:blipFill>
          <a:blip r:embed="rId2"/>
          <a:stretch>
            <a:fillRect/>
          </a:stretch>
        </p:blipFill>
        <p:spPr>
          <a:xfrm>
            <a:off x="8220176" y="2460186"/>
            <a:ext cx="3626652" cy="2413372"/>
          </a:xfrm>
          <a:prstGeom prst="rect">
            <a:avLst/>
          </a:prstGeom>
        </p:spPr>
      </p:pic>
    </p:spTree>
    <p:extLst>
      <p:ext uri="{BB962C8B-B14F-4D97-AF65-F5344CB8AC3E}">
        <p14:creationId xmlns:p14="http://schemas.microsoft.com/office/powerpoint/2010/main" val="2416818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Reviewing Performance</a:t>
            </a:r>
          </a:p>
        </p:txBody>
      </p:sp>
      <p:sp>
        <p:nvSpPr>
          <p:cNvPr id="3" name="Content Placeholder 2"/>
          <p:cNvSpPr>
            <a:spLocks noGrp="1"/>
          </p:cNvSpPr>
          <p:nvPr>
            <p:ph idx="1"/>
          </p:nvPr>
        </p:nvSpPr>
        <p:spPr>
          <a:xfrm>
            <a:off x="838200" y="1690688"/>
            <a:ext cx="10515600" cy="4351338"/>
          </a:xfrm>
        </p:spPr>
        <p:txBody>
          <a:bodyPr/>
          <a:lstStyle/>
          <a:p>
            <a:r>
              <a:rPr lang="en-US" dirty="0"/>
              <a:t>Annual Performance reviews are still important</a:t>
            </a:r>
          </a:p>
          <a:p>
            <a:r>
              <a:rPr lang="en-US" dirty="0"/>
              <a:t>It can focus on key points for performance and development</a:t>
            </a:r>
          </a:p>
          <a:p>
            <a:r>
              <a:rPr lang="en-US" dirty="0"/>
              <a:t>There should not be surprises in the review if performance management is used as issues are constantly arising and being dealt with throughout the year.</a:t>
            </a:r>
          </a:p>
          <a:p>
            <a:r>
              <a:rPr lang="en-US" dirty="0"/>
              <a:t>Informal reviews are preferred and to carry them out more often to keep the employees in the loop with what they are supposed to be improving on.</a:t>
            </a:r>
          </a:p>
        </p:txBody>
      </p:sp>
    </p:spTree>
    <p:extLst>
      <p:ext uri="{BB962C8B-B14F-4D97-AF65-F5344CB8AC3E}">
        <p14:creationId xmlns:p14="http://schemas.microsoft.com/office/powerpoint/2010/main" val="1682891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Rating Performance</a:t>
            </a:r>
          </a:p>
        </p:txBody>
      </p:sp>
      <p:sp>
        <p:nvSpPr>
          <p:cNvPr id="3" name="Content Placeholder 2"/>
          <p:cNvSpPr>
            <a:spLocks noGrp="1"/>
          </p:cNvSpPr>
          <p:nvPr>
            <p:ph idx="1"/>
          </p:nvPr>
        </p:nvSpPr>
        <p:spPr>
          <a:xfrm>
            <a:off x="838200" y="1572706"/>
            <a:ext cx="8276617" cy="4351338"/>
          </a:xfrm>
        </p:spPr>
        <p:txBody>
          <a:bodyPr>
            <a:normAutofit fontScale="85000" lnSpcReduction="20000"/>
          </a:bodyPr>
          <a:lstStyle/>
          <a:p>
            <a:r>
              <a:rPr lang="en-US" dirty="0"/>
              <a:t>Its purpose is to indicate the quality of the performance</a:t>
            </a:r>
          </a:p>
          <a:p>
            <a:r>
              <a:rPr lang="en-US" dirty="0"/>
              <a:t>It assists with making judgements to help improve</a:t>
            </a:r>
          </a:p>
          <a:p>
            <a:r>
              <a:rPr lang="en-US" dirty="0"/>
              <a:t>It is needed if there is contribution pay</a:t>
            </a:r>
          </a:p>
          <a:p>
            <a:r>
              <a:rPr lang="en-US" dirty="0"/>
              <a:t>Ratings can make it clear to people how they are doing to know if they need to really improve</a:t>
            </a:r>
          </a:p>
          <a:p>
            <a:r>
              <a:rPr lang="en-US" dirty="0"/>
              <a:t>Ratings can be given in numbers or letters, but are usually spelled out as such: Exceptional, Well-balanced, Barely Effective, Unacceptable</a:t>
            </a:r>
          </a:p>
          <a:p>
            <a:r>
              <a:rPr lang="en-US" dirty="0"/>
              <a:t>Ratings can be problematic as not all managers rate the same. Bias can come into play and it is very subjective. </a:t>
            </a:r>
          </a:p>
          <a:p>
            <a:r>
              <a:rPr lang="en-US" dirty="0"/>
              <a:t>To achieve consistency in ratings, trainings and peer reviews can be given, and monitoring by HR can be put into place. </a:t>
            </a:r>
          </a:p>
        </p:txBody>
      </p:sp>
      <p:pic>
        <p:nvPicPr>
          <p:cNvPr id="4" name="Picture 3">
            <a:extLst>
              <a:ext uri="{FF2B5EF4-FFF2-40B4-BE49-F238E27FC236}">
                <a16:creationId xmlns:a16="http://schemas.microsoft.com/office/drawing/2014/main" id="{BB167E38-6232-4EC0-B820-268FE35A2B48}"/>
              </a:ext>
            </a:extLst>
          </p:cNvPr>
          <p:cNvPicPr>
            <a:picLocks noChangeAspect="1"/>
          </p:cNvPicPr>
          <p:nvPr/>
        </p:nvPicPr>
        <p:blipFill>
          <a:blip r:embed="rId2"/>
          <a:stretch>
            <a:fillRect/>
          </a:stretch>
        </p:blipFill>
        <p:spPr>
          <a:xfrm>
            <a:off x="9280188" y="2061657"/>
            <a:ext cx="2775188" cy="3006454"/>
          </a:xfrm>
          <a:prstGeom prst="rect">
            <a:avLst/>
          </a:prstGeom>
        </p:spPr>
      </p:pic>
    </p:spTree>
    <p:extLst>
      <p:ext uri="{BB962C8B-B14F-4D97-AF65-F5344CB8AC3E}">
        <p14:creationId xmlns:p14="http://schemas.microsoft.com/office/powerpoint/2010/main" val="19980280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Dealing with Underperformers (5 Steps)</a:t>
            </a:r>
          </a:p>
        </p:txBody>
      </p:sp>
      <p:sp>
        <p:nvSpPr>
          <p:cNvPr id="3" name="Content Placeholder 2"/>
          <p:cNvSpPr>
            <a:spLocks noGrp="1"/>
          </p:cNvSpPr>
          <p:nvPr>
            <p:ph idx="1"/>
          </p:nvPr>
        </p:nvSpPr>
        <p:spPr>
          <a:xfrm>
            <a:off x="838200" y="1825625"/>
            <a:ext cx="8490626" cy="4351338"/>
          </a:xfrm>
        </p:spPr>
        <p:txBody>
          <a:bodyPr>
            <a:normAutofit fontScale="85000" lnSpcReduction="20000"/>
          </a:bodyPr>
          <a:lstStyle/>
          <a:p>
            <a:pPr marL="514350" indent="-514350">
              <a:buFont typeface="+mj-lt"/>
              <a:buAutoNum type="arabicPeriod"/>
            </a:pPr>
            <a:r>
              <a:rPr lang="en-US" dirty="0"/>
              <a:t>Identify and Agree the Problem </a:t>
            </a:r>
            <a:r>
              <a:rPr lang="mr-IN" dirty="0"/>
              <a:t>–</a:t>
            </a:r>
            <a:r>
              <a:rPr lang="en-US" dirty="0"/>
              <a:t> Provide feedback and make sure the employee agrees on the issue. </a:t>
            </a:r>
          </a:p>
          <a:p>
            <a:pPr marL="514350" indent="-514350">
              <a:buFont typeface="+mj-lt"/>
              <a:buAutoNum type="arabicPeriod"/>
            </a:pPr>
            <a:r>
              <a:rPr lang="en-US" dirty="0"/>
              <a:t>Establish the reasons for shortfall </a:t>
            </a:r>
            <a:r>
              <a:rPr lang="mr-IN" dirty="0"/>
              <a:t>–</a:t>
            </a:r>
            <a:r>
              <a:rPr lang="en-US" dirty="0"/>
              <a:t> This is not to provide blame. This is to look at the facts and discuss them with the employee.</a:t>
            </a:r>
          </a:p>
          <a:p>
            <a:pPr marL="514350" indent="-514350">
              <a:buFont typeface="+mj-lt"/>
              <a:buAutoNum type="arabicPeriod"/>
            </a:pPr>
            <a:r>
              <a:rPr lang="en-US" dirty="0"/>
              <a:t>Decide and agree on action required </a:t>
            </a:r>
            <a:r>
              <a:rPr lang="mr-IN" dirty="0"/>
              <a:t>–</a:t>
            </a:r>
            <a:r>
              <a:rPr lang="en-US" dirty="0"/>
              <a:t> Actions may be taken by the manager, employee, or both. Arrangements for feedback can be made for the action.</a:t>
            </a:r>
          </a:p>
          <a:p>
            <a:pPr marL="514350" indent="-514350">
              <a:buFont typeface="+mj-lt"/>
              <a:buAutoNum type="arabicPeriod"/>
            </a:pPr>
            <a:r>
              <a:rPr lang="en-US" dirty="0"/>
              <a:t>Resource the Action </a:t>
            </a:r>
            <a:r>
              <a:rPr lang="mr-IN" dirty="0"/>
              <a:t>–</a:t>
            </a:r>
            <a:r>
              <a:rPr lang="en-US" dirty="0"/>
              <a:t> Managers can provide training, coaching, facilities, etc. </a:t>
            </a:r>
          </a:p>
          <a:p>
            <a:pPr marL="514350" indent="-514350">
              <a:buFont typeface="+mj-lt"/>
              <a:buAutoNum type="arabicPeriod"/>
            </a:pPr>
            <a:r>
              <a:rPr lang="en-US" dirty="0"/>
              <a:t>Monitor and Provide Feedback </a:t>
            </a:r>
            <a:r>
              <a:rPr lang="mr-IN" dirty="0"/>
              <a:t>–</a:t>
            </a:r>
            <a:r>
              <a:rPr lang="en-US" dirty="0"/>
              <a:t> This is to make sure the proper actions are being taken to correct any problems. If the actions are not working, feedback can be given and new plans can be put in action.</a:t>
            </a:r>
          </a:p>
        </p:txBody>
      </p:sp>
      <p:pic>
        <p:nvPicPr>
          <p:cNvPr id="4" name="Picture 3">
            <a:extLst>
              <a:ext uri="{FF2B5EF4-FFF2-40B4-BE49-F238E27FC236}">
                <a16:creationId xmlns:a16="http://schemas.microsoft.com/office/drawing/2014/main" id="{9D1EBEFA-EC83-454D-90C8-E5D3CE80F317}"/>
              </a:ext>
            </a:extLst>
          </p:cNvPr>
          <p:cNvPicPr>
            <a:picLocks noChangeAspect="1"/>
          </p:cNvPicPr>
          <p:nvPr/>
        </p:nvPicPr>
        <p:blipFill>
          <a:blip r:embed="rId3"/>
          <a:stretch>
            <a:fillRect/>
          </a:stretch>
        </p:blipFill>
        <p:spPr>
          <a:xfrm>
            <a:off x="9092930" y="2788900"/>
            <a:ext cx="2933700" cy="2133297"/>
          </a:xfrm>
          <a:prstGeom prst="rect">
            <a:avLst/>
          </a:prstGeom>
        </p:spPr>
      </p:pic>
    </p:spTree>
    <p:extLst>
      <p:ext uri="{BB962C8B-B14F-4D97-AF65-F5344CB8AC3E}">
        <p14:creationId xmlns:p14="http://schemas.microsoft.com/office/powerpoint/2010/main" val="654824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Successful Performance Management</a:t>
            </a:r>
          </a:p>
        </p:txBody>
      </p:sp>
      <p:sp>
        <p:nvSpPr>
          <p:cNvPr id="3" name="Content Placeholder 2"/>
          <p:cNvSpPr>
            <a:spLocks noGrp="1"/>
          </p:cNvSpPr>
          <p:nvPr>
            <p:ph idx="1"/>
          </p:nvPr>
        </p:nvSpPr>
        <p:spPr>
          <a:xfrm>
            <a:off x="838200" y="1825625"/>
            <a:ext cx="8140430" cy="4351338"/>
          </a:xfrm>
        </p:spPr>
        <p:txBody>
          <a:bodyPr/>
          <a:lstStyle/>
          <a:p>
            <a:r>
              <a:rPr lang="en-US" dirty="0"/>
              <a:t>It is important that upper management makes sure that line managers do their part in performance management.</a:t>
            </a:r>
          </a:p>
          <a:p>
            <a:r>
              <a:rPr lang="en-US" dirty="0"/>
              <a:t>Performance management usually fails when the managers are not interested and/or do not have the skills required to do so.</a:t>
            </a:r>
          </a:p>
          <a:p>
            <a:r>
              <a:rPr lang="en-US" dirty="0"/>
              <a:t>Managers must be convinced by upper management that the time they put into performance managing their employees will drive better results and make happier teams in the end.</a:t>
            </a:r>
          </a:p>
        </p:txBody>
      </p:sp>
      <p:pic>
        <p:nvPicPr>
          <p:cNvPr id="4" name="Picture 3">
            <a:extLst>
              <a:ext uri="{FF2B5EF4-FFF2-40B4-BE49-F238E27FC236}">
                <a16:creationId xmlns:a16="http://schemas.microsoft.com/office/drawing/2014/main" id="{D27AD11F-2E75-4DF3-9CA5-EC77D336EA4C}"/>
              </a:ext>
            </a:extLst>
          </p:cNvPr>
          <p:cNvPicPr>
            <a:picLocks noChangeAspect="1"/>
          </p:cNvPicPr>
          <p:nvPr/>
        </p:nvPicPr>
        <p:blipFill>
          <a:blip r:embed="rId2"/>
          <a:stretch>
            <a:fillRect/>
          </a:stretch>
        </p:blipFill>
        <p:spPr>
          <a:xfrm>
            <a:off x="9303697" y="2305354"/>
            <a:ext cx="2514600" cy="2646025"/>
          </a:xfrm>
          <a:prstGeom prst="rect">
            <a:avLst/>
          </a:prstGeom>
        </p:spPr>
      </p:pic>
    </p:spTree>
    <p:extLst>
      <p:ext uri="{BB962C8B-B14F-4D97-AF65-F5344CB8AC3E}">
        <p14:creationId xmlns:p14="http://schemas.microsoft.com/office/powerpoint/2010/main" val="1931987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860D4AD-186B-46D0-96D2-179F29560AEB}"/>
              </a:ext>
            </a:extLst>
          </p:cNvPr>
          <p:cNvPicPr>
            <a:picLocks noChangeAspect="1"/>
          </p:cNvPicPr>
          <p:nvPr/>
        </p:nvPicPr>
        <p:blipFill>
          <a:blip r:embed="rId2"/>
          <a:stretch>
            <a:fillRect/>
          </a:stretch>
        </p:blipFill>
        <p:spPr>
          <a:xfrm>
            <a:off x="10007126" y="1329513"/>
            <a:ext cx="2359077" cy="3038205"/>
          </a:xfrm>
          <a:prstGeom prst="rect">
            <a:avLst/>
          </a:prstGeom>
        </p:spPr>
      </p:pic>
      <p:sp>
        <p:nvSpPr>
          <p:cNvPr id="2" name="Title 1"/>
          <p:cNvSpPr>
            <a:spLocks noGrp="1"/>
          </p:cNvSpPr>
          <p:nvPr>
            <p:ph type="title"/>
          </p:nvPr>
        </p:nvSpPr>
        <p:spPr/>
        <p:txBody>
          <a:bodyPr/>
          <a:lstStyle/>
          <a:p>
            <a:r>
              <a:rPr lang="en-US" dirty="0"/>
              <a:t>Successful Performance Management (cont’d)</a:t>
            </a:r>
          </a:p>
        </p:txBody>
      </p:sp>
      <p:sp>
        <p:nvSpPr>
          <p:cNvPr id="3" name="Content Placeholder 2"/>
          <p:cNvSpPr>
            <a:spLocks noGrp="1"/>
          </p:cNvSpPr>
          <p:nvPr>
            <p:ph idx="1"/>
          </p:nvPr>
        </p:nvSpPr>
        <p:spPr/>
        <p:txBody>
          <a:bodyPr>
            <a:normAutofit fontScale="85000" lnSpcReduction="10000"/>
          </a:bodyPr>
          <a:lstStyle/>
          <a:p>
            <a:r>
              <a:rPr lang="en-US" dirty="0"/>
              <a:t>Dos</a:t>
            </a:r>
          </a:p>
          <a:p>
            <a:pPr lvl="1"/>
            <a:r>
              <a:rPr lang="en-US" dirty="0"/>
              <a:t>Provide optimal amount of training</a:t>
            </a:r>
          </a:p>
          <a:p>
            <a:pPr lvl="1"/>
            <a:r>
              <a:rPr lang="en-US" dirty="0"/>
              <a:t>You can never over communicate issues or changes</a:t>
            </a:r>
          </a:p>
          <a:p>
            <a:pPr lvl="1"/>
            <a:r>
              <a:rPr lang="en-US" dirty="0"/>
              <a:t>Engage managers and stakeholders and keep the goals very clear</a:t>
            </a:r>
          </a:p>
          <a:p>
            <a:pPr lvl="1"/>
            <a:r>
              <a:rPr lang="en-US" dirty="0"/>
              <a:t>Understand the reasons why you are doing things and the goals.</a:t>
            </a:r>
          </a:p>
          <a:p>
            <a:r>
              <a:rPr lang="en-US" dirty="0"/>
              <a:t>Don’ts</a:t>
            </a:r>
          </a:p>
          <a:p>
            <a:pPr lvl="1"/>
            <a:r>
              <a:rPr lang="en-US" dirty="0"/>
              <a:t>Don’t expect staff to be happy that they’re getting criticized; don’t be harsh in the criticism</a:t>
            </a:r>
          </a:p>
          <a:p>
            <a:pPr lvl="1"/>
            <a:r>
              <a:rPr lang="en-US" dirty="0"/>
              <a:t>Do not use many forms </a:t>
            </a:r>
          </a:p>
          <a:p>
            <a:pPr lvl="1"/>
            <a:r>
              <a:rPr lang="en-US" dirty="0"/>
              <a:t>Don’t assume something that sounds right in your head will make sense to others. Make sure you are clear and if there are questions, to elaborate and explain what you mean</a:t>
            </a:r>
          </a:p>
          <a:p>
            <a:pPr lvl="1"/>
            <a:r>
              <a:rPr lang="en-US" dirty="0"/>
              <a:t>Don’t underestimate the amount of work in Performance management.</a:t>
            </a:r>
          </a:p>
          <a:p>
            <a:pPr lvl="1"/>
            <a:r>
              <a:rPr lang="en-US" dirty="0"/>
              <a:t>Performance management takes time, so do not expect things to work right off the bat.</a:t>
            </a:r>
          </a:p>
        </p:txBody>
      </p:sp>
    </p:spTree>
    <p:extLst>
      <p:ext uri="{BB962C8B-B14F-4D97-AF65-F5344CB8AC3E}">
        <p14:creationId xmlns:p14="http://schemas.microsoft.com/office/powerpoint/2010/main" val="967018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FA8A2-99BF-4E2C-B79B-5E279667433B}"/>
              </a:ext>
            </a:extLst>
          </p:cNvPr>
          <p:cNvSpPr>
            <a:spLocks noGrp="1"/>
          </p:cNvSpPr>
          <p:nvPr>
            <p:ph type="title"/>
          </p:nvPr>
        </p:nvSpPr>
        <p:spPr/>
        <p:txBody>
          <a:bodyPr/>
          <a:lstStyle/>
          <a:p>
            <a:r>
              <a:rPr lang="en-GB" dirty="0"/>
              <a:t>In Conclusion</a:t>
            </a:r>
          </a:p>
        </p:txBody>
      </p:sp>
      <p:sp>
        <p:nvSpPr>
          <p:cNvPr id="3" name="Content Placeholder 2">
            <a:extLst>
              <a:ext uri="{FF2B5EF4-FFF2-40B4-BE49-F238E27FC236}">
                <a16:creationId xmlns:a16="http://schemas.microsoft.com/office/drawing/2014/main" id="{5F9B4D21-19B8-4A2A-A87A-723E35E505C3}"/>
              </a:ext>
            </a:extLst>
          </p:cNvPr>
          <p:cNvSpPr>
            <a:spLocks noGrp="1"/>
          </p:cNvSpPr>
          <p:nvPr>
            <p:ph idx="1"/>
          </p:nvPr>
        </p:nvSpPr>
        <p:spPr>
          <a:xfrm>
            <a:off x="838200" y="1825625"/>
            <a:ext cx="7829145" cy="4351338"/>
          </a:xfrm>
        </p:spPr>
        <p:txBody>
          <a:bodyPr/>
          <a:lstStyle/>
          <a:p>
            <a:r>
              <a:rPr lang="en-GB" dirty="0"/>
              <a:t>Performance management is very important for the continuous improvement of individuals</a:t>
            </a:r>
          </a:p>
          <a:p>
            <a:r>
              <a:rPr lang="en-GB" dirty="0"/>
              <a:t>It works well when management can align goals of the employees with the goals of the company</a:t>
            </a:r>
          </a:p>
          <a:p>
            <a:r>
              <a:rPr lang="en-GB" dirty="0"/>
              <a:t>Performance management is more positive than appraisal. </a:t>
            </a:r>
          </a:p>
          <a:p>
            <a:r>
              <a:rPr lang="en-GB" dirty="0"/>
              <a:t>Individuals are more valued</a:t>
            </a:r>
          </a:p>
          <a:p>
            <a:endParaRPr lang="en-GB" dirty="0"/>
          </a:p>
        </p:txBody>
      </p:sp>
      <p:pic>
        <p:nvPicPr>
          <p:cNvPr id="4" name="Picture 3">
            <a:extLst>
              <a:ext uri="{FF2B5EF4-FFF2-40B4-BE49-F238E27FC236}">
                <a16:creationId xmlns:a16="http://schemas.microsoft.com/office/drawing/2014/main" id="{3BCF26AD-AF75-4EFF-A9A1-97EFC76DD6E7}"/>
              </a:ext>
            </a:extLst>
          </p:cNvPr>
          <p:cNvPicPr>
            <a:picLocks noChangeAspect="1"/>
          </p:cNvPicPr>
          <p:nvPr/>
        </p:nvPicPr>
        <p:blipFill>
          <a:blip r:embed="rId2"/>
          <a:stretch>
            <a:fillRect/>
          </a:stretch>
        </p:blipFill>
        <p:spPr>
          <a:xfrm>
            <a:off x="8667345" y="2571326"/>
            <a:ext cx="3267982" cy="2438417"/>
          </a:xfrm>
          <a:prstGeom prst="rect">
            <a:avLst/>
          </a:prstGeom>
        </p:spPr>
      </p:pic>
    </p:spTree>
    <p:extLst>
      <p:ext uri="{BB962C8B-B14F-4D97-AF65-F5344CB8AC3E}">
        <p14:creationId xmlns:p14="http://schemas.microsoft.com/office/powerpoint/2010/main" val="826605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Management Defined</a:t>
            </a:r>
          </a:p>
        </p:txBody>
      </p:sp>
      <p:sp>
        <p:nvSpPr>
          <p:cNvPr id="3" name="Content Placeholder 2"/>
          <p:cNvSpPr>
            <a:spLocks noGrp="1"/>
          </p:cNvSpPr>
          <p:nvPr>
            <p:ph idx="1"/>
          </p:nvPr>
        </p:nvSpPr>
        <p:spPr/>
        <p:txBody>
          <a:bodyPr/>
          <a:lstStyle/>
          <a:p>
            <a:r>
              <a:rPr lang="en-US" dirty="0"/>
              <a:t>Definition (p. 495) </a:t>
            </a:r>
            <a:r>
              <a:rPr lang="mr-IN" dirty="0"/>
              <a:t>–</a:t>
            </a:r>
            <a:r>
              <a:rPr lang="en-US" dirty="0"/>
              <a:t> A systematic process for improving organizational performance by developing the performance of individuals and teams.</a:t>
            </a:r>
          </a:p>
          <a:p>
            <a:r>
              <a:rPr lang="en-US" dirty="0"/>
              <a:t>It is important for management to help develop the employees working for them</a:t>
            </a:r>
          </a:p>
          <a:p>
            <a:r>
              <a:rPr lang="en-US" dirty="0"/>
              <a:t>Managers must provide clear goals in order for people to do their jobs efficiently and successfully</a:t>
            </a:r>
          </a:p>
        </p:txBody>
      </p:sp>
    </p:spTree>
    <p:extLst>
      <p:ext uri="{BB962C8B-B14F-4D97-AF65-F5344CB8AC3E}">
        <p14:creationId xmlns:p14="http://schemas.microsoft.com/office/powerpoint/2010/main" val="613888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Aims of Performance Management</a:t>
            </a:r>
          </a:p>
        </p:txBody>
      </p:sp>
      <p:sp>
        <p:nvSpPr>
          <p:cNvPr id="3" name="Content Placeholder 2"/>
          <p:cNvSpPr>
            <a:spLocks noGrp="1"/>
          </p:cNvSpPr>
          <p:nvPr>
            <p:ph idx="1"/>
          </p:nvPr>
        </p:nvSpPr>
        <p:spPr>
          <a:xfrm>
            <a:off x="838201" y="1504612"/>
            <a:ext cx="8023698" cy="4351338"/>
          </a:xfrm>
        </p:spPr>
        <p:txBody>
          <a:bodyPr>
            <a:normAutofit fontScale="92500" lnSpcReduction="10000"/>
          </a:bodyPr>
          <a:lstStyle/>
          <a:p>
            <a:r>
              <a:rPr lang="en-US" dirty="0"/>
              <a:t>Establish high performance culture</a:t>
            </a:r>
          </a:p>
          <a:p>
            <a:r>
              <a:rPr lang="en-US" dirty="0"/>
              <a:t>Have teams take responsibility to constantly improve themselves and processes for more efficient work and better results</a:t>
            </a:r>
          </a:p>
          <a:p>
            <a:r>
              <a:rPr lang="en-US" dirty="0"/>
              <a:t>Management is responsible for making sure employees are on task and give them clear objectives to complete. It is important to offer guidance when needed to make sure they align with the company’s values</a:t>
            </a:r>
          </a:p>
          <a:p>
            <a:r>
              <a:rPr lang="en-US" dirty="0"/>
              <a:t>Management must aim to bring out the best in individuals and get them to realize and utilize their fullest potential </a:t>
            </a:r>
          </a:p>
        </p:txBody>
      </p:sp>
      <p:pic>
        <p:nvPicPr>
          <p:cNvPr id="4" name="Picture 3">
            <a:extLst>
              <a:ext uri="{FF2B5EF4-FFF2-40B4-BE49-F238E27FC236}">
                <a16:creationId xmlns:a16="http://schemas.microsoft.com/office/drawing/2014/main" id="{9E46391B-0B2B-45B1-98E4-A96177BFCF6D}"/>
              </a:ext>
            </a:extLst>
          </p:cNvPr>
          <p:cNvPicPr>
            <a:picLocks noChangeAspect="1"/>
          </p:cNvPicPr>
          <p:nvPr/>
        </p:nvPicPr>
        <p:blipFill>
          <a:blip r:embed="rId2"/>
          <a:stretch>
            <a:fillRect/>
          </a:stretch>
        </p:blipFill>
        <p:spPr>
          <a:xfrm>
            <a:off x="8745168" y="2528279"/>
            <a:ext cx="3217345" cy="2140997"/>
          </a:xfrm>
          <a:prstGeom prst="rect">
            <a:avLst/>
          </a:prstGeom>
        </p:spPr>
      </p:pic>
    </p:spTree>
    <p:extLst>
      <p:ext uri="{BB962C8B-B14F-4D97-AF65-F5344CB8AC3E}">
        <p14:creationId xmlns:p14="http://schemas.microsoft.com/office/powerpoint/2010/main" val="27295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Performance Management</a:t>
            </a:r>
          </a:p>
        </p:txBody>
      </p:sp>
      <p:sp>
        <p:nvSpPr>
          <p:cNvPr id="3" name="Content Placeholder 2"/>
          <p:cNvSpPr>
            <a:spLocks noGrp="1"/>
          </p:cNvSpPr>
          <p:nvPr>
            <p:ph idx="1"/>
          </p:nvPr>
        </p:nvSpPr>
        <p:spPr>
          <a:xfrm>
            <a:off x="838200" y="1572705"/>
            <a:ext cx="10515600" cy="4682179"/>
          </a:xfrm>
        </p:spPr>
        <p:txBody>
          <a:bodyPr>
            <a:normAutofit fontScale="85000" lnSpcReduction="20000"/>
          </a:bodyPr>
          <a:lstStyle/>
          <a:p>
            <a:r>
              <a:rPr lang="en-US" dirty="0"/>
              <a:t>Primary Elements </a:t>
            </a:r>
            <a:r>
              <a:rPr lang="mr-IN" dirty="0"/>
              <a:t>–</a:t>
            </a:r>
            <a:r>
              <a:rPr lang="en-US" dirty="0"/>
              <a:t> The following elements provide ongoing dialogues about performance between management and employees. It ensures that they are constantly improving based on what the environment is like around them.</a:t>
            </a:r>
          </a:p>
          <a:p>
            <a:pPr lvl="1"/>
            <a:r>
              <a:rPr lang="en-US" dirty="0"/>
              <a:t>Agreement</a:t>
            </a:r>
          </a:p>
          <a:p>
            <a:pPr lvl="1"/>
            <a:r>
              <a:rPr lang="en-US" dirty="0"/>
              <a:t>Measurement</a:t>
            </a:r>
          </a:p>
          <a:p>
            <a:pPr lvl="1"/>
            <a:r>
              <a:rPr lang="en-US" dirty="0"/>
              <a:t>Feedback</a:t>
            </a:r>
          </a:p>
          <a:p>
            <a:pPr lvl="1"/>
            <a:r>
              <a:rPr lang="en-US" dirty="0"/>
              <a:t>Positive Reinforcement</a:t>
            </a:r>
          </a:p>
          <a:p>
            <a:pPr lvl="1"/>
            <a:r>
              <a:rPr lang="en-US" dirty="0"/>
              <a:t>Dialogue</a:t>
            </a:r>
          </a:p>
          <a:p>
            <a:r>
              <a:rPr lang="en-US" dirty="0"/>
              <a:t>Inputs (knowledge, skills, behaviors) and values are also very important. If the inputs are used effectively, they drive results and uphold values of the organization</a:t>
            </a:r>
          </a:p>
          <a:p>
            <a:r>
              <a:rPr lang="en-US" dirty="0"/>
              <a:t>Performance management is ongoing and relies on cooperation. Development and improvement is the most important aspect and management must work with individuals or teams to make sure they’re getting the care and training they need to work efficiently and successfully. </a:t>
            </a:r>
          </a:p>
        </p:txBody>
      </p:sp>
    </p:spTree>
    <p:extLst>
      <p:ext uri="{BB962C8B-B14F-4D97-AF65-F5344CB8AC3E}">
        <p14:creationId xmlns:p14="http://schemas.microsoft.com/office/powerpoint/2010/main" val="1333048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2B851D-AD81-40E0-A699-3163E7787048}"/>
              </a:ext>
            </a:extLst>
          </p:cNvPr>
          <p:cNvPicPr>
            <a:picLocks noChangeAspect="1"/>
          </p:cNvPicPr>
          <p:nvPr/>
        </p:nvPicPr>
        <p:blipFill>
          <a:blip r:embed="rId2"/>
          <a:stretch>
            <a:fillRect/>
          </a:stretch>
        </p:blipFill>
        <p:spPr>
          <a:xfrm>
            <a:off x="7312555" y="2459071"/>
            <a:ext cx="4879445" cy="2943157"/>
          </a:xfrm>
          <a:prstGeom prst="rect">
            <a:avLst/>
          </a:prstGeom>
        </p:spPr>
      </p:pic>
      <p:sp>
        <p:nvSpPr>
          <p:cNvPr id="2" name="Title 1"/>
          <p:cNvSpPr>
            <a:spLocks noGrp="1"/>
          </p:cNvSpPr>
          <p:nvPr>
            <p:ph type="title"/>
          </p:nvPr>
        </p:nvSpPr>
        <p:spPr/>
        <p:txBody>
          <a:bodyPr/>
          <a:lstStyle/>
          <a:p>
            <a:r>
              <a:rPr lang="en-US" dirty="0"/>
              <a:t>Understanding Performance Management</a:t>
            </a:r>
          </a:p>
        </p:txBody>
      </p:sp>
      <p:sp>
        <p:nvSpPr>
          <p:cNvPr id="3" name="Content Placeholder 2"/>
          <p:cNvSpPr>
            <a:spLocks noGrp="1"/>
          </p:cNvSpPr>
          <p:nvPr>
            <p:ph idx="1"/>
          </p:nvPr>
        </p:nvSpPr>
        <p:spPr>
          <a:xfrm>
            <a:off x="838200" y="1601889"/>
            <a:ext cx="6914745" cy="4890986"/>
          </a:xfrm>
        </p:spPr>
        <p:txBody>
          <a:bodyPr>
            <a:normAutofit lnSpcReduction="10000"/>
          </a:bodyPr>
          <a:lstStyle/>
          <a:p>
            <a:r>
              <a:rPr lang="en-US" dirty="0"/>
              <a:t>The Meaning of Performance</a:t>
            </a:r>
          </a:p>
          <a:p>
            <a:pPr lvl="1"/>
            <a:r>
              <a:rPr lang="en-US" dirty="0"/>
              <a:t>Defined (p. 498) </a:t>
            </a:r>
            <a:r>
              <a:rPr lang="mr-IN" dirty="0"/>
              <a:t>–</a:t>
            </a:r>
            <a:r>
              <a:rPr lang="en-US" dirty="0"/>
              <a:t> The achievement of quantified objectives</a:t>
            </a:r>
          </a:p>
          <a:p>
            <a:pPr lvl="1"/>
            <a:r>
              <a:rPr lang="en-US" dirty="0"/>
              <a:t>Behavior, knowledge, and skills</a:t>
            </a:r>
          </a:p>
          <a:p>
            <a:pPr lvl="1"/>
            <a:r>
              <a:rPr lang="en-US" dirty="0"/>
              <a:t>Input </a:t>
            </a:r>
            <a:r>
              <a:rPr lang="mr-IN" dirty="0"/>
              <a:t>–</a:t>
            </a:r>
            <a:r>
              <a:rPr lang="en-US" dirty="0"/>
              <a:t> behavior</a:t>
            </a:r>
          </a:p>
          <a:p>
            <a:pPr lvl="1"/>
            <a:r>
              <a:rPr lang="en-US" dirty="0"/>
              <a:t>Output - results </a:t>
            </a:r>
          </a:p>
          <a:p>
            <a:pPr lvl="1"/>
            <a:r>
              <a:rPr lang="en-US" dirty="0"/>
              <a:t>Management studies and analyzes results and how they were attained, so they make a plan on how they can improve in what areas are lacking.</a:t>
            </a:r>
          </a:p>
          <a:p>
            <a:r>
              <a:rPr lang="en-US" dirty="0"/>
              <a:t>Performance Management and Values</a:t>
            </a:r>
          </a:p>
          <a:p>
            <a:pPr lvl="1"/>
            <a:r>
              <a:rPr lang="en-US" dirty="0"/>
              <a:t>Upholding the values of the organization</a:t>
            </a:r>
          </a:p>
          <a:p>
            <a:pPr lvl="1"/>
            <a:r>
              <a:rPr lang="en-US" dirty="0"/>
              <a:t>Making sure that what people do achieves the </a:t>
            </a:r>
            <a:r>
              <a:rPr lang="en-US" dirty="0" err="1"/>
              <a:t>oragnization’s</a:t>
            </a:r>
            <a:r>
              <a:rPr lang="en-US" dirty="0"/>
              <a:t> goals</a:t>
            </a:r>
          </a:p>
        </p:txBody>
      </p:sp>
    </p:spTree>
    <p:extLst>
      <p:ext uri="{BB962C8B-B14F-4D97-AF65-F5344CB8AC3E}">
        <p14:creationId xmlns:p14="http://schemas.microsoft.com/office/powerpoint/2010/main" val="1991507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Performance Management</a:t>
            </a:r>
          </a:p>
        </p:txBody>
      </p:sp>
      <p:sp>
        <p:nvSpPr>
          <p:cNvPr id="3" name="Content Placeholder 2"/>
          <p:cNvSpPr>
            <a:spLocks noGrp="1"/>
          </p:cNvSpPr>
          <p:nvPr>
            <p:ph idx="1"/>
          </p:nvPr>
        </p:nvSpPr>
        <p:spPr/>
        <p:txBody>
          <a:bodyPr>
            <a:normAutofit lnSpcReduction="10000"/>
          </a:bodyPr>
          <a:lstStyle/>
          <a:p>
            <a:r>
              <a:rPr lang="en-US" dirty="0"/>
              <a:t>The Meaning of Alignment</a:t>
            </a:r>
          </a:p>
          <a:p>
            <a:pPr lvl="1"/>
            <a:r>
              <a:rPr lang="en-US" dirty="0"/>
              <a:t>The goals of the employees and the organizations must be aligned.</a:t>
            </a:r>
          </a:p>
          <a:p>
            <a:pPr lvl="1"/>
            <a:r>
              <a:rPr lang="en-US" dirty="0"/>
              <a:t>Individuals must achieve their own personal goals, but their achievements must be able to drive results for the organization’s goals as well.</a:t>
            </a:r>
          </a:p>
          <a:p>
            <a:r>
              <a:rPr lang="en-US" dirty="0"/>
              <a:t>Managing Expectations</a:t>
            </a:r>
          </a:p>
          <a:p>
            <a:pPr lvl="1"/>
            <a:r>
              <a:rPr lang="en-US" dirty="0"/>
              <a:t>Management must be clear on how the employees are supposed to behave and what is expected of them to achieve goals and results.</a:t>
            </a:r>
          </a:p>
          <a:p>
            <a:r>
              <a:rPr lang="en-US" dirty="0"/>
              <a:t>Performance Management and Discretionary Behavior</a:t>
            </a:r>
          </a:p>
          <a:p>
            <a:pPr lvl="1"/>
            <a:r>
              <a:rPr lang="en-US" dirty="0"/>
              <a:t>Management is to encourage productive discretionary behavior. This means that people are more free to do tasks the way they feel is the most productive way to do it. This allows for more creativity and innovativeness. </a:t>
            </a:r>
          </a:p>
          <a:p>
            <a:endParaRPr lang="en-US" dirty="0"/>
          </a:p>
        </p:txBody>
      </p:sp>
    </p:spTree>
    <p:extLst>
      <p:ext uri="{BB962C8B-B14F-4D97-AF65-F5344CB8AC3E}">
        <p14:creationId xmlns:p14="http://schemas.microsoft.com/office/powerpoint/2010/main" val="578346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0379" y="608317"/>
            <a:ext cx="10515600" cy="1325563"/>
          </a:xfrm>
        </p:spPr>
        <p:txBody>
          <a:bodyPr/>
          <a:lstStyle/>
          <a:p>
            <a:r>
              <a:rPr lang="en-US" dirty="0"/>
              <a:t>Guiding Principles of Performance Management</a:t>
            </a:r>
          </a:p>
        </p:txBody>
      </p:sp>
      <p:sp>
        <p:nvSpPr>
          <p:cNvPr id="3" name="Content Placeholder 2"/>
          <p:cNvSpPr>
            <a:spLocks noGrp="1"/>
          </p:cNvSpPr>
          <p:nvPr>
            <p:ph idx="1"/>
          </p:nvPr>
        </p:nvSpPr>
        <p:spPr>
          <a:xfrm>
            <a:off x="760379" y="2141537"/>
            <a:ext cx="10515600" cy="4351338"/>
          </a:xfrm>
        </p:spPr>
        <p:txBody>
          <a:bodyPr/>
          <a:lstStyle/>
          <a:p>
            <a:r>
              <a:rPr lang="en-US" dirty="0"/>
              <a:t>Management must give:</a:t>
            </a:r>
          </a:p>
          <a:p>
            <a:pPr lvl="1"/>
            <a:r>
              <a:rPr lang="en-US" dirty="0"/>
              <a:t>Direction for tasks</a:t>
            </a:r>
          </a:p>
          <a:p>
            <a:pPr lvl="1"/>
            <a:r>
              <a:rPr lang="en-US" dirty="0"/>
              <a:t>Freedom on how to complete tasks</a:t>
            </a:r>
          </a:p>
          <a:p>
            <a:pPr lvl="1"/>
            <a:r>
              <a:rPr lang="en-US" dirty="0"/>
              <a:t>Encouragement</a:t>
            </a:r>
          </a:p>
          <a:p>
            <a:r>
              <a:rPr lang="en-US" dirty="0"/>
              <a:t>Management must collaborate with groups of employees rather than just delegate tasks. They can work together to make strategies to develop and encourage the team and drive results.</a:t>
            </a:r>
          </a:p>
        </p:txBody>
      </p:sp>
    </p:spTree>
    <p:extLst>
      <p:ext uri="{BB962C8B-B14F-4D97-AF65-F5344CB8AC3E}">
        <p14:creationId xmlns:p14="http://schemas.microsoft.com/office/powerpoint/2010/main" val="753445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4578"/>
            <a:ext cx="10515600" cy="1325563"/>
          </a:xfrm>
        </p:spPr>
        <p:txBody>
          <a:bodyPr/>
          <a:lstStyle/>
          <a:p>
            <a:r>
              <a:rPr lang="en-US" dirty="0"/>
              <a:t>Personal Appraisal and Performance Management</a:t>
            </a:r>
          </a:p>
        </p:txBody>
      </p:sp>
      <p:sp>
        <p:nvSpPr>
          <p:cNvPr id="3" name="Content Placeholder 2"/>
          <p:cNvSpPr>
            <a:spLocks noGrp="1"/>
          </p:cNvSpPr>
          <p:nvPr>
            <p:ph idx="1"/>
          </p:nvPr>
        </p:nvSpPr>
        <p:spPr>
          <a:xfrm>
            <a:off x="838200" y="1952084"/>
            <a:ext cx="10515600" cy="4351338"/>
          </a:xfrm>
        </p:spPr>
        <p:txBody>
          <a:bodyPr/>
          <a:lstStyle/>
          <a:p>
            <a:r>
              <a:rPr lang="en-US" dirty="0"/>
              <a:t>Appraisal is an assessment of the employee. This is usually done bi annually or annually.</a:t>
            </a:r>
          </a:p>
          <a:p>
            <a:r>
              <a:rPr lang="en-US" dirty="0"/>
              <a:t>The assessment can help employees improve  in areas that they are lacking and encourage them to do better</a:t>
            </a:r>
          </a:p>
          <a:p>
            <a:r>
              <a:rPr lang="en-US" dirty="0"/>
              <a:t>Performance management is more continuous and broad. It is “natural” (p. 496) as stated since it is always ongoing.</a:t>
            </a:r>
          </a:p>
          <a:p>
            <a:r>
              <a:rPr lang="en-US" dirty="0"/>
              <a:t>Appraisal can be seen as disadvantageous because the managers that are reviewing the employees may be lacking skills themselves and be biased. Some companies have decided to ditch that element.</a:t>
            </a:r>
          </a:p>
        </p:txBody>
      </p:sp>
    </p:spTree>
    <p:extLst>
      <p:ext uri="{BB962C8B-B14F-4D97-AF65-F5344CB8AC3E}">
        <p14:creationId xmlns:p14="http://schemas.microsoft.com/office/powerpoint/2010/main" val="1113738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920" y="413763"/>
            <a:ext cx="10515600" cy="1325563"/>
          </a:xfrm>
        </p:spPr>
        <p:txBody>
          <a:bodyPr/>
          <a:lstStyle/>
          <a:p>
            <a:r>
              <a:rPr lang="en-US" dirty="0"/>
              <a:t>Views on Performance Management</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51370" y="1385390"/>
            <a:ext cx="6675899" cy="4791573"/>
          </a:xfrm>
        </p:spPr>
      </p:pic>
    </p:spTree>
    <p:extLst>
      <p:ext uri="{BB962C8B-B14F-4D97-AF65-F5344CB8AC3E}">
        <p14:creationId xmlns:p14="http://schemas.microsoft.com/office/powerpoint/2010/main" val="1143821713"/>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KA2 SHARPEN Powerpoint" id="{A149E3AB-727D-4B39-A716-CF96AB296A49}" vid="{476B0934-BDB1-40E4-BD34-321811383E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KA2 SHARPEN Powerpoint (1)</Template>
  <TotalTime>233</TotalTime>
  <Words>1599</Words>
  <Application>Microsoft Office PowerPoint</Application>
  <PresentationFormat>Widescreen</PresentationFormat>
  <Paragraphs>123</Paragraphs>
  <Slides>19</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Mangal</vt:lpstr>
      <vt:lpstr>Motiv Office</vt:lpstr>
      <vt:lpstr>Human Resource Management Practice</vt:lpstr>
      <vt:lpstr>Performance Management Defined</vt:lpstr>
      <vt:lpstr>Aims of Performance Management</vt:lpstr>
      <vt:lpstr>Characteristics of Performance Management</vt:lpstr>
      <vt:lpstr>Understanding Performance Management</vt:lpstr>
      <vt:lpstr>Understanding Performance Management</vt:lpstr>
      <vt:lpstr>Guiding Principles of Performance Management</vt:lpstr>
      <vt:lpstr>Personal Appraisal and Performance Management</vt:lpstr>
      <vt:lpstr>Views on Performance Management</vt:lpstr>
      <vt:lpstr>Performance Management as a Process</vt:lpstr>
      <vt:lpstr>Performance Management Cycle</vt:lpstr>
      <vt:lpstr>Performance Agreements</vt:lpstr>
      <vt:lpstr>Managing Performance Throughout the Year</vt:lpstr>
      <vt:lpstr>Reviewing Performance</vt:lpstr>
      <vt:lpstr>Rating Performance</vt:lpstr>
      <vt:lpstr>Dealing with Underperformers (5 Steps)</vt:lpstr>
      <vt:lpstr>Successful Performance Management</vt:lpstr>
      <vt:lpstr>Successful Performance Management (cont’d)</vt:lpstr>
      <vt:lpstr>In 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Komulainen Ruey</dc:creator>
  <cp:lastModifiedBy>Komulainen Ruey</cp:lastModifiedBy>
  <cp:revision>29</cp:revision>
  <dcterms:created xsi:type="dcterms:W3CDTF">2017-11-13T16:26:20Z</dcterms:created>
  <dcterms:modified xsi:type="dcterms:W3CDTF">2018-01-15T10:23:24Z</dcterms:modified>
</cp:coreProperties>
</file>