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5" r:id="rId1"/>
  </p:sldMasterIdLst>
  <p:notesMasterIdLst>
    <p:notesMasterId r:id="rId28"/>
  </p:notesMasterIdLst>
  <p:handoutMasterIdLst>
    <p:handoutMasterId r:id="rId29"/>
  </p:handoutMasterIdLst>
  <p:sldIdLst>
    <p:sldId id="324" r:id="rId2"/>
    <p:sldId id="347" r:id="rId3"/>
    <p:sldId id="340" r:id="rId4"/>
    <p:sldId id="343" r:id="rId5"/>
    <p:sldId id="339" r:id="rId6"/>
    <p:sldId id="287" r:id="rId7"/>
    <p:sldId id="292" r:id="rId8"/>
    <p:sldId id="348" r:id="rId9"/>
    <p:sldId id="326" r:id="rId10"/>
    <p:sldId id="304" r:id="rId11"/>
    <p:sldId id="331" r:id="rId12"/>
    <p:sldId id="329" r:id="rId13"/>
    <p:sldId id="330" r:id="rId14"/>
    <p:sldId id="332" r:id="rId15"/>
    <p:sldId id="323" r:id="rId16"/>
    <p:sldId id="311" r:id="rId17"/>
    <p:sldId id="312" r:id="rId18"/>
    <p:sldId id="313" r:id="rId19"/>
    <p:sldId id="284" r:id="rId20"/>
    <p:sldId id="336" r:id="rId21"/>
    <p:sldId id="325" r:id="rId22"/>
    <p:sldId id="344" r:id="rId23"/>
    <p:sldId id="346" r:id="rId24"/>
    <p:sldId id="310" r:id="rId25"/>
    <p:sldId id="341" r:id="rId26"/>
    <p:sldId id="342" r:id="rId27"/>
  </p:sldIdLst>
  <p:sldSz cx="12192000" cy="6858000"/>
  <p:notesSz cx="6735763" cy="98663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90"/>
    <a:srgbClr val="28AAC8"/>
    <a:srgbClr val="000099"/>
    <a:srgbClr val="FFFF66"/>
    <a:srgbClr val="EB1515"/>
    <a:srgbClr val="FF3300"/>
    <a:srgbClr val="FFFFFF"/>
    <a:srgbClr val="0000CC"/>
    <a:srgbClr val="F2B8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95" autoAdjust="0"/>
  </p:normalViewPr>
  <p:slideViewPr>
    <p:cSldViewPr snapToGrid="0">
      <p:cViewPr varScale="1">
        <p:scale>
          <a:sx n="79" d="100"/>
          <a:sy n="79" d="100"/>
        </p:scale>
        <p:origin x="77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AD8D87F-EF80-4175-81FE-DAA12A63BEBE}" type="datetimeFigureOut">
              <a:rPr lang="cs-CZ"/>
              <a:pPr>
                <a:defRPr/>
              </a:pPr>
              <a:t>25.04.2018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59C8C66-A930-4A72-A7F6-322D34CD8B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7487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7B6B641-25A4-4167-8DC6-A263FE8BC6F6}" type="datetimeFigureOut">
              <a:rPr lang="cs-CZ"/>
              <a:pPr>
                <a:defRPr/>
              </a:pPr>
              <a:t>25.04.2018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/>
              <a:t>Kliknutím lze upravit styly předlohy textu.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BAE2C2B-C8E3-4F02-9CD1-AD50242425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44799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38175"/>
            <a:ext cx="591978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Hello! A warm welcome to the beautiful </a:t>
            </a:r>
            <a:r>
              <a:rPr lang="en-GB" dirty="0" err="1"/>
              <a:t>Kainuu</a:t>
            </a:r>
            <a:r>
              <a:rPr lang="en-GB" dirty="0"/>
              <a:t> region and </a:t>
            </a:r>
            <a:r>
              <a:rPr lang="en-GB" dirty="0" err="1"/>
              <a:t>Kajaani</a:t>
            </a:r>
            <a:r>
              <a:rPr lang="en-GB" dirty="0"/>
              <a:t> University of Applied Sciences.</a:t>
            </a:r>
          </a:p>
          <a:p>
            <a:endParaRPr lang="en-GB" dirty="0"/>
          </a:p>
          <a:p>
            <a:r>
              <a:rPr lang="en-GB" dirty="0"/>
              <a:t>My name is Ruey Komulainen and I am the marketing and management lecturer in the international business school.</a:t>
            </a:r>
          </a:p>
          <a:p>
            <a:endParaRPr lang="en-GB" dirty="0"/>
          </a:p>
          <a:p>
            <a:r>
              <a:rPr lang="en-GB" dirty="0"/>
              <a:t>Today, I am going to share my experiences to develop an idea with our partner universities to a multi-parties, multi-regions Erasmus + project – SHARPEN.</a:t>
            </a:r>
          </a:p>
          <a:p>
            <a:endParaRPr lang="en-GB" dirty="0"/>
          </a:p>
          <a:p>
            <a:r>
              <a:rPr lang="en-GB" dirty="0"/>
              <a:t>Sharpen stands for ……………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AE2C2B-C8E3-4F02-9CD1-AD50242425E0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3260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38175"/>
            <a:ext cx="591978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Next, I would like to highlight the key objectives of the SHARPEN project.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HRM issues in SMEs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Apply theories learned to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SMEs have limited competencies and resources to address people issues effectively. So, we hope to develop some simple tools to help them manage people more effectively since people is a key differentiator for SMEs.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Share best practices across the regions to help SMEs develop their people management competencies.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AE2C2B-C8E3-4F02-9CD1-AD50242425E0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840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38175"/>
            <a:ext cx="591978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AE2C2B-C8E3-4F02-9CD1-AD50242425E0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7404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38175"/>
            <a:ext cx="591978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AE2C2B-C8E3-4F02-9CD1-AD50242425E0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409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Managing teams </a:t>
            </a:r>
          </a:p>
          <a:p>
            <a:endParaRPr lang="en-GB" dirty="0"/>
          </a:p>
          <a:p>
            <a:r>
              <a:rPr lang="en-GB" dirty="0"/>
              <a:t>Gallop </a:t>
            </a:r>
          </a:p>
          <a:p>
            <a:r>
              <a:rPr lang="en-GB" dirty="0"/>
              <a:t>70% disengaged</a:t>
            </a:r>
          </a:p>
          <a:p>
            <a:r>
              <a:rPr lang="en-GB" dirty="0"/>
              <a:t>20% of these are actively disengaged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Addressing the human needs – recognize, motivate</a:t>
            </a:r>
          </a:p>
          <a:p>
            <a:endParaRPr lang="en-GB" dirty="0"/>
          </a:p>
          <a:p>
            <a:r>
              <a:rPr lang="en-GB" dirty="0"/>
              <a:t>Making your employees feel good, empower them and recognize their contributions, understand their needs </a:t>
            </a:r>
          </a:p>
          <a:p>
            <a:endParaRPr lang="en-GB" dirty="0"/>
          </a:p>
          <a:p>
            <a:r>
              <a:rPr lang="en-GB" dirty="0"/>
              <a:t>Higher engagement creates stability, happy employees, satisfied customers, higher profitability and growth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AE2C2B-C8E3-4F02-9CD1-AD50242425E0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31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Small can also be an advantage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AE2C2B-C8E3-4F02-9CD1-AD50242425E0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4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Welcome to the SHARPEN project learning modules. </a:t>
            </a:r>
          </a:p>
          <a:p>
            <a:endParaRPr lang="en-GB" dirty="0"/>
          </a:p>
          <a:p>
            <a:r>
              <a:rPr lang="en-GB" dirty="0"/>
              <a:t>This is a ten credit specialization course in Human Resource Management. </a:t>
            </a:r>
          </a:p>
          <a:p>
            <a:endParaRPr lang="en-GB" dirty="0"/>
          </a:p>
          <a:p>
            <a:r>
              <a:rPr lang="en-GB" dirty="0"/>
              <a:t>SHARPEN stands for SME’s HRM Attraction, Retention and Performance Enhancement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AE2C2B-C8E3-4F02-9CD1-AD50242425E0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3945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62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719667" y="6524625"/>
            <a:ext cx="9408584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KMU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10320867" y="6165850"/>
            <a:ext cx="1871133" cy="692150"/>
          </a:xfrm>
          <a:prstGeom prst="rect">
            <a:avLst/>
          </a:prstGeom>
        </p:spPr>
        <p:txBody>
          <a:bodyPr/>
          <a:lstStyle>
            <a:lvl1pPr>
              <a:defRPr sz="1400" b="0"/>
            </a:lvl1pPr>
          </a:lstStyle>
          <a:p>
            <a:pPr>
              <a:defRPr/>
            </a:pPr>
            <a:r>
              <a:rPr lang="de-DE"/>
              <a:t>Seite </a:t>
            </a:r>
            <a:fld id="{4CE0D013-8A2D-4F4E-B498-1C73015DC5C3}" type="slidenum">
              <a:rPr lang="de-DE"/>
              <a:pPr>
                <a:defRPr/>
              </a:pPr>
              <a:t>‹#›</a:t>
            </a:fld>
            <a:endParaRPr lang="de-DE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</a:t>
            </a:r>
            <a:r>
              <a:rPr lang="de-DE"/>
              <a:t> Prof. Walter</a:t>
            </a:r>
          </a:p>
        </p:txBody>
      </p:sp>
    </p:spTree>
    <p:extLst>
      <p:ext uri="{BB962C8B-B14F-4D97-AF65-F5344CB8AC3E}">
        <p14:creationId xmlns:p14="http://schemas.microsoft.com/office/powerpoint/2010/main" val="29214473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1" descr="C:\Users\Vendy\AppData\Local\Microsoft\Windows\INetCache\Content.Outlook\TWE1W73H\LogoV2a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41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2052734" y="1017036"/>
            <a:ext cx="8643257" cy="951723"/>
          </a:xfrm>
          <a:prstGeom prst="rect">
            <a:avLst/>
          </a:prstGeom>
        </p:spPr>
        <p:txBody>
          <a:bodyPr anchor="b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GB" dirty="0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1551992" y="2696546"/>
            <a:ext cx="9144000" cy="2523931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1" name="obrázek 2" descr="C:\Users\Vendy\AppData\Local\Microsoft\Windows\INetCache\Content.Outlook\TWE1W73H\Partners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60" y="5803640"/>
            <a:ext cx="9936880" cy="105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48" y="106143"/>
            <a:ext cx="2223655" cy="4816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171" y="6330819"/>
            <a:ext cx="1398489" cy="4754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edukainuu-my.sharepoint.com/:b:/g/personal/ruey_komulainen_kamk_fi/EXd2Pekrun5Fu9Se7ClbsUcBBAO4JGOTkh4mKUKeKz3ThQ?e=Kozij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985503" y="857149"/>
            <a:ext cx="10515600" cy="154306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5400" b="1" dirty="0">
                <a:solidFill>
                  <a:srgbClr val="333399"/>
                </a:solidFill>
                <a:latin typeface="Century Gothic" panose="020B0502020202020204" pitchFamily="34" charset="0"/>
              </a:rPr>
              <a:t>S</a:t>
            </a:r>
            <a:r>
              <a:rPr lang="en-GB" sz="4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MEs</a:t>
            </a:r>
            <a:r>
              <a:rPr lang="en-GB" sz="4000" b="1" dirty="0">
                <a:latin typeface="Century Gothic" panose="020B0502020202020204" pitchFamily="34" charset="0"/>
              </a:rPr>
              <a:t> </a:t>
            </a:r>
            <a:r>
              <a:rPr lang="en-GB" sz="5400" b="1" dirty="0">
                <a:solidFill>
                  <a:srgbClr val="333399"/>
                </a:solidFill>
                <a:latin typeface="Century Gothic" panose="020B0502020202020204" pitchFamily="34" charset="0"/>
              </a:rPr>
              <a:t>H</a:t>
            </a:r>
            <a:r>
              <a:rPr lang="en-GB" sz="4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RM</a:t>
            </a:r>
            <a:r>
              <a:rPr lang="en-GB" sz="4000" b="1" dirty="0">
                <a:latin typeface="Century Gothic" panose="020B0502020202020204" pitchFamily="34" charset="0"/>
              </a:rPr>
              <a:t> </a:t>
            </a:r>
            <a:r>
              <a:rPr lang="en-GB" sz="5400" b="1" dirty="0">
                <a:solidFill>
                  <a:srgbClr val="333399"/>
                </a:solidFill>
                <a:latin typeface="Century Gothic" panose="020B0502020202020204" pitchFamily="34" charset="0"/>
              </a:rPr>
              <a:t>A</a:t>
            </a:r>
            <a:r>
              <a:rPr lang="en-GB" sz="4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ttraction, </a:t>
            </a:r>
            <a:r>
              <a:rPr lang="en-GB" sz="5400" b="1" dirty="0">
                <a:solidFill>
                  <a:srgbClr val="333399"/>
                </a:solidFill>
                <a:latin typeface="Century Gothic" panose="020B0502020202020204" pitchFamily="34" charset="0"/>
              </a:rPr>
              <a:t>R</a:t>
            </a:r>
            <a:r>
              <a:rPr lang="en-GB" sz="4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etention &amp; </a:t>
            </a:r>
            <a:r>
              <a:rPr lang="en-GB" sz="5400" b="1" dirty="0">
                <a:solidFill>
                  <a:srgbClr val="333399"/>
                </a:solidFill>
                <a:latin typeface="Century Gothic" panose="020B0502020202020204" pitchFamily="34" charset="0"/>
              </a:rPr>
              <a:t>P</a:t>
            </a:r>
            <a:r>
              <a:rPr lang="en-GB" sz="4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erformance</a:t>
            </a:r>
            <a:r>
              <a:rPr lang="en-GB" sz="4000" b="1" dirty="0">
                <a:latin typeface="Century Gothic" panose="020B0502020202020204" pitchFamily="34" charset="0"/>
              </a:rPr>
              <a:t> </a:t>
            </a:r>
            <a:r>
              <a:rPr lang="en-GB" sz="5400" b="1" dirty="0">
                <a:solidFill>
                  <a:srgbClr val="333399"/>
                </a:solidFill>
                <a:latin typeface="Century Gothic" panose="020B0502020202020204" pitchFamily="34" charset="0"/>
              </a:rPr>
              <a:t>E</a:t>
            </a:r>
            <a:r>
              <a:rPr lang="en-GB" sz="4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nhancement</a:t>
            </a:r>
            <a:r>
              <a:rPr lang="en-GB" sz="4000" b="1" dirty="0">
                <a:latin typeface="Century Gothic" panose="020B0502020202020204" pitchFamily="34" charset="0"/>
              </a:rPr>
              <a:t> </a:t>
            </a:r>
            <a:r>
              <a:rPr lang="en-GB" sz="5400" b="1" dirty="0">
                <a:solidFill>
                  <a:srgbClr val="333399"/>
                </a:solidFill>
                <a:latin typeface="Century Gothic" panose="020B0502020202020204" pitchFamily="34" charset="0"/>
              </a:rPr>
              <a:t>N</a:t>
            </a:r>
            <a:r>
              <a:rPr lang="en-GB" sz="4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etwork</a:t>
            </a:r>
            <a:endParaRPr lang="cs-CZ" sz="40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009" y="3218428"/>
            <a:ext cx="4606353" cy="2338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810617-3BA7-4B0E-882E-25736CF8BFE7}"/>
              </a:ext>
            </a:extLst>
          </p:cNvPr>
          <p:cNvSpPr txBox="1"/>
          <p:nvPr/>
        </p:nvSpPr>
        <p:spPr>
          <a:xfrm>
            <a:off x="4988511" y="2481117"/>
            <a:ext cx="2363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28AA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Ruey Komulainen</a:t>
            </a:r>
          </a:p>
        </p:txBody>
      </p:sp>
    </p:spTree>
    <p:extLst>
      <p:ext uri="{BB962C8B-B14F-4D97-AF65-F5344CB8AC3E}">
        <p14:creationId xmlns:p14="http://schemas.microsoft.com/office/powerpoint/2010/main" val="2865144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AF0B4-F0EB-4619-825B-53D5D7A24CE6}"/>
              </a:ext>
            </a:extLst>
          </p:cNvPr>
          <p:cNvSpPr txBox="1">
            <a:spLocks/>
          </p:cNvSpPr>
          <p:nvPr/>
        </p:nvSpPr>
        <p:spPr>
          <a:xfrm>
            <a:off x="985644" y="484678"/>
            <a:ext cx="10515600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Journey….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982E3-54FC-4E67-A200-4F6F44778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2" y="2573691"/>
            <a:ext cx="2218558" cy="1663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9F39FB-4FC9-425C-B811-726AAAFA4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956" y="2573691"/>
            <a:ext cx="3370833" cy="1685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2FFCF0-C1C7-45BA-916D-2DA3DE07F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079" y="2573691"/>
            <a:ext cx="2716495" cy="168541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53294F34-044F-4F90-A99D-B6865BDD7A44}"/>
              </a:ext>
            </a:extLst>
          </p:cNvPr>
          <p:cNvSpPr/>
          <p:nvPr/>
        </p:nvSpPr>
        <p:spPr>
          <a:xfrm>
            <a:off x="2379353" y="3416400"/>
            <a:ext cx="318165" cy="1937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A3E323C2-D53F-4F97-BDF1-8E3DD1C9367D}"/>
              </a:ext>
            </a:extLst>
          </p:cNvPr>
          <p:cNvSpPr/>
          <p:nvPr/>
        </p:nvSpPr>
        <p:spPr>
          <a:xfrm>
            <a:off x="4472448" y="1577954"/>
            <a:ext cx="3459401" cy="1166483"/>
          </a:xfrm>
          <a:prstGeom prst="curvedDownArrow">
            <a:avLst/>
          </a:prstGeom>
          <a:solidFill>
            <a:srgbClr val="C00000">
              <a:alpha val="6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4EFC0355-DEC0-4F53-A022-61AEB0ABCC55}"/>
              </a:ext>
            </a:extLst>
          </p:cNvPr>
          <p:cNvSpPr/>
          <p:nvPr/>
        </p:nvSpPr>
        <p:spPr>
          <a:xfrm rot="10800000">
            <a:off x="4432495" y="4081665"/>
            <a:ext cx="3370832" cy="1066927"/>
          </a:xfrm>
          <a:prstGeom prst="curvedDownArrow">
            <a:avLst/>
          </a:prstGeom>
          <a:solidFill>
            <a:srgbClr val="C00000">
              <a:alpha val="6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0B2383-B40B-4506-90F6-9CD5B535A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2153" y="2528102"/>
            <a:ext cx="2405490" cy="180179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7F1C8254-EB9B-42C9-BF41-ED36980DDDD9}"/>
              </a:ext>
            </a:extLst>
          </p:cNvPr>
          <p:cNvSpPr/>
          <p:nvPr/>
        </p:nvSpPr>
        <p:spPr>
          <a:xfrm>
            <a:off x="9282781" y="3341232"/>
            <a:ext cx="318165" cy="1937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4FD4E-CD60-4E3E-86D6-E4770ABC7095}"/>
              </a:ext>
            </a:extLst>
          </p:cNvPr>
          <p:cNvSpPr txBox="1"/>
          <p:nvPr/>
        </p:nvSpPr>
        <p:spPr>
          <a:xfrm>
            <a:off x="100192" y="4440392"/>
            <a:ext cx="205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Young SME merged with an established 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641192-27F1-43C2-AAAF-4DAF450B7881}"/>
              </a:ext>
            </a:extLst>
          </p:cNvPr>
          <p:cNvSpPr txBox="1"/>
          <p:nvPr/>
        </p:nvSpPr>
        <p:spPr>
          <a:xfrm>
            <a:off x="2697518" y="4370662"/>
            <a:ext cx="2056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Strategic directions, structure, culture, competencies changes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8CA44-DCA5-43A1-8EFE-02E74C6FEB4A}"/>
              </a:ext>
            </a:extLst>
          </p:cNvPr>
          <p:cNvSpPr txBox="1"/>
          <p:nvPr/>
        </p:nvSpPr>
        <p:spPr>
          <a:xfrm>
            <a:off x="5067948" y="1810402"/>
            <a:ext cx="205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Uncertainties, Motivation affected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9953E5-111B-4158-B4A4-81B223B7C7FA}"/>
              </a:ext>
            </a:extLst>
          </p:cNvPr>
          <p:cNvSpPr txBox="1"/>
          <p:nvPr/>
        </p:nvSpPr>
        <p:spPr>
          <a:xfrm>
            <a:off x="5194199" y="4228501"/>
            <a:ext cx="205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Communication and reinforcements needed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7B77E1-3DF4-498B-83AF-2D61E067C6ED}"/>
              </a:ext>
            </a:extLst>
          </p:cNvPr>
          <p:cNvSpPr txBox="1"/>
          <p:nvPr/>
        </p:nvSpPr>
        <p:spPr>
          <a:xfrm>
            <a:off x="8080914" y="2044117"/>
            <a:ext cx="284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Shock, Accept, Adjust, Settle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9EEA4A-8A8A-4951-94A9-B3463F9649A4}"/>
              </a:ext>
            </a:extLst>
          </p:cNvPr>
          <p:cNvSpPr txBox="1"/>
          <p:nvPr/>
        </p:nvSpPr>
        <p:spPr>
          <a:xfrm>
            <a:off x="9282781" y="4370662"/>
            <a:ext cx="262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Happy family post-merger</a:t>
            </a:r>
          </a:p>
        </p:txBody>
      </p:sp>
    </p:spTree>
    <p:extLst>
      <p:ext uri="{BB962C8B-B14F-4D97-AF65-F5344CB8AC3E}">
        <p14:creationId xmlns:p14="http://schemas.microsoft.com/office/powerpoint/2010/main" val="2190437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04EAF5-743F-4E37-B466-AD70E83DB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599" y="1113304"/>
            <a:ext cx="4311894" cy="429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520FEE-D0A5-48FD-A35D-742EF8346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023" y="1256551"/>
            <a:ext cx="4002262" cy="4009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DE9D94-AA3A-4406-AA8A-D8B581374B02}"/>
              </a:ext>
            </a:extLst>
          </p:cNvPr>
          <p:cNvSpPr txBox="1"/>
          <p:nvPr/>
        </p:nvSpPr>
        <p:spPr>
          <a:xfrm>
            <a:off x="3285402" y="123066"/>
            <a:ext cx="5909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Hire, </a:t>
            </a:r>
            <a:r>
              <a:rPr lang="en-GB" sz="4400" b="1" dirty="0">
                <a:solidFill>
                  <a:srgbClr val="EB15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Train, </a:t>
            </a:r>
            <a:r>
              <a:rPr lang="en-GB" sz="4400" b="1" dirty="0">
                <a:solidFill>
                  <a:srgbClr val="28AA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Retain, </a:t>
            </a:r>
            <a:r>
              <a:rPr lang="en-GB" sz="4400" b="1" dirty="0">
                <a:solidFill>
                  <a:srgbClr val="0A0D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</a:t>
            </a:r>
          </a:p>
        </p:txBody>
      </p:sp>
    </p:spTree>
    <p:extLst>
      <p:ext uri="{BB962C8B-B14F-4D97-AF65-F5344CB8AC3E}">
        <p14:creationId xmlns:p14="http://schemas.microsoft.com/office/powerpoint/2010/main" val="119601927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758536-FB50-4AF9-A697-AC7BE0994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1026648"/>
            <a:ext cx="6286500" cy="4162425"/>
          </a:xfrm>
          <a:prstGeom prst="rect">
            <a:avLst/>
          </a:prstGeo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05D0FDF3-B692-48FA-A699-F54EB0D679BD}"/>
              </a:ext>
            </a:extLst>
          </p:cNvPr>
          <p:cNvSpPr/>
          <p:nvPr/>
        </p:nvSpPr>
        <p:spPr>
          <a:xfrm>
            <a:off x="4928840" y="3211551"/>
            <a:ext cx="458915" cy="1345620"/>
          </a:xfrm>
          <a:prstGeom prst="upArrow">
            <a:avLst/>
          </a:prstGeom>
          <a:solidFill>
            <a:schemeClr val="bg1">
              <a:lumMod val="85000"/>
              <a:alpha val="53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9051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206E66-3B64-4709-8C14-292D3CF7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89" y="1016937"/>
            <a:ext cx="7223823" cy="38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4022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2B8FC1-7350-4940-90A9-F107F33CA0DB}"/>
              </a:ext>
            </a:extLst>
          </p:cNvPr>
          <p:cNvGrpSpPr/>
          <p:nvPr/>
        </p:nvGrpSpPr>
        <p:grpSpPr>
          <a:xfrm>
            <a:off x="2012861" y="699641"/>
            <a:ext cx="8065478" cy="4443464"/>
            <a:chOff x="2063261" y="1002743"/>
            <a:chExt cx="8065478" cy="44434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BC9D02F-717B-45AB-BFD2-F257FDD50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4116" y="1002743"/>
              <a:ext cx="7844623" cy="435428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DDDD542-8A40-4766-82AB-FF8474438317}"/>
                </a:ext>
              </a:extLst>
            </p:cNvPr>
            <p:cNvSpPr/>
            <p:nvPr/>
          </p:nvSpPr>
          <p:spPr>
            <a:xfrm>
              <a:off x="2063261" y="4441371"/>
              <a:ext cx="3222172" cy="10048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6FDF91E-AC22-4345-8F8A-10DD9E3FD20A}"/>
              </a:ext>
            </a:extLst>
          </p:cNvPr>
          <p:cNvSpPr txBox="1"/>
          <p:nvPr/>
        </p:nvSpPr>
        <p:spPr>
          <a:xfrm>
            <a:off x="986400" y="4906649"/>
            <a:ext cx="106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28AAC8"/>
                </a:solidFill>
              </a:rPr>
              <a:t>OUTPUT AND CASE will be PUBLISHED in the e-HANDBOOK end of summer 2019. </a:t>
            </a:r>
            <a:r>
              <a:rPr lang="en-GB" sz="2400" b="1" dirty="0">
                <a:solidFill>
                  <a:srgbClr val="C00000"/>
                </a:solidFill>
              </a:rPr>
              <a:t>Watch this space!</a:t>
            </a:r>
          </a:p>
        </p:txBody>
      </p:sp>
    </p:spTree>
    <p:extLst>
      <p:ext uri="{BB962C8B-B14F-4D97-AF65-F5344CB8AC3E}">
        <p14:creationId xmlns:p14="http://schemas.microsoft.com/office/powerpoint/2010/main" val="1547342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71EBBB-039A-4AD4-94F9-7C87DD0A981C}"/>
              </a:ext>
            </a:extLst>
          </p:cNvPr>
          <p:cNvSpPr txBox="1"/>
          <p:nvPr/>
        </p:nvSpPr>
        <p:spPr>
          <a:xfrm>
            <a:off x="3383535" y="103546"/>
            <a:ext cx="5967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de-DE" sz="5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 I Here?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95B90-A2C7-4C4C-B022-A200E8A66B2F}"/>
              </a:ext>
            </a:extLst>
          </p:cNvPr>
          <p:cNvSpPr txBox="1"/>
          <p:nvPr/>
        </p:nvSpPr>
        <p:spPr>
          <a:xfrm>
            <a:off x="987551" y="1479155"/>
            <a:ext cx="10568907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Identify common challenges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Share best practices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Disseminate research results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Understand challenges, explore solutions 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endParaRPr lang="en-GB" sz="2800" dirty="0"/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GB" sz="4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and collaborate!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endParaRPr lang="en-GB" sz="4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D20FE-566A-4D08-9CF9-14F87539D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703" y="1479155"/>
            <a:ext cx="3210755" cy="213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958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3EA373-2437-46C0-BDC9-7B982FF7D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1199727"/>
            <a:ext cx="87249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80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43A470-F76B-4FF5-8F9D-12FCDAD82EAB}"/>
              </a:ext>
            </a:extLst>
          </p:cNvPr>
          <p:cNvSpPr txBox="1">
            <a:spLocks/>
          </p:cNvSpPr>
          <p:nvPr/>
        </p:nvSpPr>
        <p:spPr>
          <a:xfrm>
            <a:off x="5888943" y="854865"/>
            <a:ext cx="5157768" cy="18080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5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HAPPY</a:t>
            </a:r>
            <a:r>
              <a:rPr lang="en-GB" sz="5400" b="1" dirty="0">
                <a:latin typeface="Arial Black" panose="020B0A04020102020204" pitchFamily="34" charset="0"/>
              </a:rPr>
              <a:t> </a:t>
            </a:r>
            <a:r>
              <a:rPr lang="en-GB" sz="5400" b="1" dirty="0">
                <a:solidFill>
                  <a:srgbClr val="FF3300"/>
                </a:solidFill>
                <a:latin typeface="Arial Black" panose="020B0A04020102020204" pitchFamily="34" charset="0"/>
              </a:rPr>
              <a:t>EMPLOYEES</a:t>
            </a:r>
            <a:endParaRPr lang="cs-CZ" sz="5400" b="1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57BA77F-DFCC-4EB7-8CE9-7C1B4690BF80}"/>
              </a:ext>
            </a:extLst>
          </p:cNvPr>
          <p:cNvSpPr txBox="1">
            <a:spLocks/>
          </p:cNvSpPr>
          <p:nvPr/>
        </p:nvSpPr>
        <p:spPr>
          <a:xfrm>
            <a:off x="5888818" y="3869475"/>
            <a:ext cx="5408631" cy="180809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5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HAPPY</a:t>
            </a:r>
            <a:r>
              <a:rPr lang="en-GB" sz="5400" b="1" dirty="0">
                <a:latin typeface="Arial Black" panose="020B0A04020102020204" pitchFamily="34" charset="0"/>
              </a:rPr>
              <a:t> </a:t>
            </a:r>
            <a:r>
              <a:rPr lang="en-GB" sz="5400" b="1" dirty="0">
                <a:solidFill>
                  <a:srgbClr val="0A0D90"/>
                </a:solidFill>
                <a:latin typeface="Arial Black" panose="020B0A04020102020204" pitchFamily="34" charset="0"/>
              </a:rPr>
              <a:t>CUSTOMERS</a:t>
            </a:r>
            <a:endParaRPr lang="cs-CZ" sz="5400" b="1" dirty="0">
              <a:solidFill>
                <a:srgbClr val="0A0D9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2BE66AB-FB4F-4FD1-89B9-F700D49B5E44}"/>
              </a:ext>
            </a:extLst>
          </p:cNvPr>
          <p:cNvSpPr txBox="1">
            <a:spLocks/>
          </p:cNvSpPr>
          <p:nvPr/>
        </p:nvSpPr>
        <p:spPr>
          <a:xfrm>
            <a:off x="7595823" y="2608772"/>
            <a:ext cx="1994622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8000" b="1" dirty="0">
                <a:solidFill>
                  <a:srgbClr val="00B0F0"/>
                </a:solidFill>
                <a:latin typeface="Arial Black" panose="020B0A04020102020204" pitchFamily="34" charset="0"/>
              </a:rPr>
              <a:t>=</a:t>
            </a:r>
            <a:endParaRPr lang="cs-CZ" sz="80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DFA0D5-B523-44A7-8EFA-EBA872A7E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289" y="1758911"/>
            <a:ext cx="3809357" cy="28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93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0869D7-A8B0-40CD-90D9-AD2761AA5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898" y="780843"/>
            <a:ext cx="8519048" cy="500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2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231B7D0A-6704-4BC2-8894-4965352BE689}"/>
              </a:ext>
            </a:extLst>
          </p:cNvPr>
          <p:cNvSpPr txBox="1">
            <a:spLocks/>
          </p:cNvSpPr>
          <p:nvPr/>
        </p:nvSpPr>
        <p:spPr>
          <a:xfrm>
            <a:off x="1090296" y="2845297"/>
            <a:ext cx="10515600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endParaRPr lang="cs-CZ" sz="4000" b="1" dirty="0"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0A082-495A-4BF2-A3E3-C12035A70AC0}"/>
              </a:ext>
            </a:extLst>
          </p:cNvPr>
          <p:cNvSpPr txBox="1"/>
          <p:nvPr/>
        </p:nvSpPr>
        <p:spPr>
          <a:xfrm>
            <a:off x="1961767" y="1632857"/>
            <a:ext cx="87726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92D050"/>
                </a:solidFill>
              </a:rPr>
              <a:t>Hire, </a:t>
            </a:r>
            <a:r>
              <a:rPr lang="en-GB" sz="6600" b="1" dirty="0">
                <a:solidFill>
                  <a:srgbClr val="EB1515"/>
                </a:solidFill>
              </a:rPr>
              <a:t>Train, </a:t>
            </a:r>
            <a:r>
              <a:rPr lang="en-GB" sz="6600" b="1" dirty="0">
                <a:solidFill>
                  <a:srgbClr val="28AAC8"/>
                </a:solidFill>
              </a:rPr>
              <a:t>Retain, </a:t>
            </a:r>
            <a:r>
              <a:rPr lang="en-GB" sz="6600" b="1" dirty="0">
                <a:solidFill>
                  <a:srgbClr val="0A0D90"/>
                </a:solidFill>
              </a:rPr>
              <a:t>Grow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3CBAF3-3A82-45BD-BD3B-72BAA116D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821" y="3014569"/>
            <a:ext cx="4490358" cy="179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82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530FAE-1F04-402D-80CD-4715232A9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20" y="1019410"/>
            <a:ext cx="2586364" cy="4514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0312FC-9379-41F6-B071-95EC53265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204" y="3338677"/>
            <a:ext cx="4645930" cy="23706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754D38-4041-45FA-98E8-4600FCE0A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001" y="366152"/>
            <a:ext cx="4976797" cy="2757354"/>
          </a:xfrm>
          <a:prstGeom prst="rect">
            <a:avLst/>
          </a:prstGeom>
        </p:spPr>
      </p:pic>
      <p:sp>
        <p:nvSpPr>
          <p:cNvPr id="5" name="AutoShape 2" descr="Image result for malaysia flag">
            <a:extLst>
              <a:ext uri="{FF2B5EF4-FFF2-40B4-BE49-F238E27FC236}">
                <a16:creationId xmlns:a16="http://schemas.microsoft.com/office/drawing/2014/main" id="{A9C85E2B-E8D9-49EB-87C7-8F9EBB882A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B7FA3-4942-44CF-8F30-9F4B78A13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910" y="5291846"/>
            <a:ext cx="697053" cy="593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A3DFF5-C240-46EE-9453-4294A8411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428" y="1371599"/>
            <a:ext cx="2317700" cy="1536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0D2B52-A6CB-47B7-8B3A-AF65450A7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235" y="3361024"/>
            <a:ext cx="2210228" cy="1930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FCE726-2011-41C3-91DC-D596E6B7AC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984" y="3361023"/>
            <a:ext cx="1890174" cy="1930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DB6598-56D4-47F8-9880-9FE258BFDC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0704" y="5376270"/>
            <a:ext cx="55181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456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FD4D34-C2A1-4893-8AC1-EB4D5D0E9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742" y="2256845"/>
            <a:ext cx="6613371" cy="2550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E37679-271F-4F59-AD42-E790A39857E2}"/>
              </a:ext>
            </a:extLst>
          </p:cNvPr>
          <p:cNvSpPr txBox="1"/>
          <p:nvPr/>
        </p:nvSpPr>
        <p:spPr>
          <a:xfrm>
            <a:off x="3347021" y="713146"/>
            <a:ext cx="5967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Networking Dinner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C8ABD9-15C7-494E-8009-A033E57E07F4}"/>
              </a:ext>
            </a:extLst>
          </p:cNvPr>
          <p:cNvSpPr txBox="1"/>
          <p:nvPr/>
        </p:nvSpPr>
        <p:spPr>
          <a:xfrm>
            <a:off x="2410318" y="4098074"/>
            <a:ext cx="804952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Fira Sans" panose="020B0503050000020004" pitchFamily="34" charset="0"/>
              </a:rPr>
              <a:t>Listen to other SME’s and regions too….</a:t>
            </a:r>
          </a:p>
        </p:txBody>
      </p:sp>
    </p:spTree>
    <p:extLst>
      <p:ext uri="{BB962C8B-B14F-4D97-AF65-F5344CB8AC3E}">
        <p14:creationId xmlns:p14="http://schemas.microsoft.com/office/powerpoint/2010/main" val="392660204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8C2AB9-F12A-4DF2-843A-4888829F2A0D}"/>
              </a:ext>
            </a:extLst>
          </p:cNvPr>
          <p:cNvSpPr txBox="1"/>
          <p:nvPr/>
        </p:nvSpPr>
        <p:spPr>
          <a:xfrm>
            <a:off x="3171633" y="4567550"/>
            <a:ext cx="6418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share actively during the workshop!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A7D82-365B-49BB-B4ED-7D5B2AEB2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551" y="1833708"/>
            <a:ext cx="4977887" cy="25740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3893F2-D8BC-4817-BC42-65E2CD1B1E0A}"/>
              </a:ext>
            </a:extLst>
          </p:cNvPr>
          <p:cNvSpPr txBox="1"/>
          <p:nvPr/>
        </p:nvSpPr>
        <p:spPr>
          <a:xfrm>
            <a:off x="3294067" y="357274"/>
            <a:ext cx="5967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286053924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D880D5-C856-4CCF-9D3E-3D20BA5442EA}"/>
              </a:ext>
            </a:extLst>
          </p:cNvPr>
          <p:cNvSpPr txBox="1"/>
          <p:nvPr/>
        </p:nvSpPr>
        <p:spPr>
          <a:xfrm>
            <a:off x="4299223" y="16042"/>
            <a:ext cx="4529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Workshop tonight (SMEs and KAMK staff)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015E53-F1D0-4DF5-A71C-F9981A453EF6}"/>
              </a:ext>
            </a:extLst>
          </p:cNvPr>
          <p:cNvSpPr txBox="1"/>
          <p:nvPr/>
        </p:nvSpPr>
        <p:spPr>
          <a:xfrm>
            <a:off x="6577262" y="1699837"/>
            <a:ext cx="399481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Hännele</a:t>
            </a:r>
            <a:r>
              <a:rPr lang="en-GB" dirty="0"/>
              <a:t> </a:t>
            </a:r>
            <a:r>
              <a:rPr lang="en-GB" dirty="0" err="1"/>
              <a:t>Siipola</a:t>
            </a:r>
            <a:r>
              <a:rPr lang="en-GB" dirty="0"/>
              <a:t>, KAMK</a:t>
            </a:r>
          </a:p>
          <a:p>
            <a:r>
              <a:rPr lang="en-GB" dirty="0" err="1"/>
              <a:t>Merja</a:t>
            </a:r>
            <a:r>
              <a:rPr lang="en-GB" dirty="0"/>
              <a:t> Enberg, KAMK</a:t>
            </a:r>
          </a:p>
          <a:p>
            <a:r>
              <a:rPr lang="en-GB" dirty="0"/>
              <a:t>Hanna </a:t>
            </a:r>
            <a:r>
              <a:rPr lang="en-GB" dirty="0" err="1"/>
              <a:t>Turunen</a:t>
            </a:r>
            <a:r>
              <a:rPr lang="en-GB" dirty="0"/>
              <a:t>, KPO</a:t>
            </a:r>
          </a:p>
          <a:p>
            <a:r>
              <a:rPr lang="en-GB" dirty="0"/>
              <a:t>Petra Heikkinen, Critical Force</a:t>
            </a:r>
          </a:p>
          <a:p>
            <a:r>
              <a:rPr lang="en-GB" dirty="0"/>
              <a:t>Carl Wideman, </a:t>
            </a:r>
            <a:r>
              <a:rPr lang="en-GB" dirty="0" err="1"/>
              <a:t>Kainuun-etu</a:t>
            </a:r>
            <a:endParaRPr lang="en-GB" dirty="0"/>
          </a:p>
          <a:p>
            <a:r>
              <a:rPr lang="en-GB" dirty="0"/>
              <a:t>Elisa, Critical Force</a:t>
            </a:r>
          </a:p>
          <a:p>
            <a:r>
              <a:rPr lang="en-GB" dirty="0"/>
              <a:t>Niko </a:t>
            </a:r>
            <a:r>
              <a:rPr lang="en-GB" dirty="0" err="1"/>
              <a:t>Lappalainen</a:t>
            </a:r>
            <a:r>
              <a:rPr lang="en-GB" dirty="0"/>
              <a:t>, </a:t>
            </a:r>
            <a:r>
              <a:rPr lang="en-GB" dirty="0" err="1"/>
              <a:t>Collapick</a:t>
            </a:r>
            <a:endParaRPr lang="en-GB" dirty="0"/>
          </a:p>
          <a:p>
            <a:r>
              <a:rPr lang="en-GB" dirty="0"/>
              <a:t>Kimmo </a:t>
            </a:r>
            <a:r>
              <a:rPr lang="en-GB" dirty="0" err="1"/>
              <a:t>Rusanen</a:t>
            </a:r>
            <a:endParaRPr lang="en-GB" dirty="0"/>
          </a:p>
          <a:p>
            <a:r>
              <a:rPr lang="en-GB" dirty="0"/>
              <a:t>Jyrki Komulainen, </a:t>
            </a:r>
            <a:r>
              <a:rPr lang="en-GB" dirty="0" err="1"/>
              <a:t>Kajaani</a:t>
            </a:r>
            <a:r>
              <a:rPr lang="en-GB" dirty="0"/>
              <a:t> city</a:t>
            </a:r>
          </a:p>
          <a:p>
            <a:r>
              <a:rPr lang="en-GB" dirty="0" err="1"/>
              <a:t>Pekka</a:t>
            </a:r>
            <a:r>
              <a:rPr lang="en-GB" dirty="0"/>
              <a:t> </a:t>
            </a:r>
            <a:r>
              <a:rPr lang="en-GB" dirty="0" err="1"/>
              <a:t>Agarth</a:t>
            </a:r>
            <a:r>
              <a:rPr lang="en-GB" dirty="0"/>
              <a:t>, Photography </a:t>
            </a:r>
            <a:r>
              <a:rPr lang="en-GB" dirty="0" err="1"/>
              <a:t>Pekka</a:t>
            </a:r>
            <a:r>
              <a:rPr lang="en-GB" dirty="0"/>
              <a:t> </a:t>
            </a:r>
            <a:r>
              <a:rPr lang="en-GB" dirty="0" err="1"/>
              <a:t>Agarth</a:t>
            </a:r>
            <a:endParaRPr lang="en-GB" dirty="0"/>
          </a:p>
          <a:p>
            <a:r>
              <a:rPr lang="en-GB" dirty="0" err="1"/>
              <a:t>Dr.</a:t>
            </a:r>
            <a:r>
              <a:rPr lang="en-GB" dirty="0"/>
              <a:t> </a:t>
            </a:r>
            <a:r>
              <a:rPr lang="en-GB" dirty="0" err="1"/>
              <a:t>Jaraslov</a:t>
            </a:r>
            <a:r>
              <a:rPr lang="en-GB" dirty="0"/>
              <a:t>, TUL</a:t>
            </a:r>
          </a:p>
          <a:p>
            <a:r>
              <a:rPr lang="en-GB" dirty="0" err="1"/>
              <a:t>Dr.</a:t>
            </a:r>
            <a:r>
              <a:rPr lang="en-GB" dirty="0"/>
              <a:t> Julie, HUD</a:t>
            </a:r>
          </a:p>
          <a:p>
            <a:r>
              <a:rPr lang="en-GB" dirty="0" err="1"/>
              <a:t>Dr.</a:t>
            </a:r>
            <a:r>
              <a:rPr lang="en-GB" dirty="0"/>
              <a:t> Liz Rivers, HUD</a:t>
            </a:r>
          </a:p>
          <a:p>
            <a:r>
              <a:rPr lang="en-GB" dirty="0" err="1"/>
              <a:t>Daiva</a:t>
            </a:r>
            <a:r>
              <a:rPr lang="en-GB" dirty="0"/>
              <a:t>, SMK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F17A92-93E5-46B4-9EC9-2C45D72E9D91}"/>
              </a:ext>
            </a:extLst>
          </p:cNvPr>
          <p:cNvSpPr txBox="1"/>
          <p:nvPr/>
        </p:nvSpPr>
        <p:spPr>
          <a:xfrm>
            <a:off x="2023920" y="1699837"/>
            <a:ext cx="326442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Heli </a:t>
            </a:r>
            <a:r>
              <a:rPr lang="en-GB" dirty="0" err="1"/>
              <a:t>Itkonen</a:t>
            </a:r>
            <a:r>
              <a:rPr lang="en-GB" dirty="0"/>
              <a:t>, KAMK</a:t>
            </a:r>
          </a:p>
          <a:p>
            <a:r>
              <a:rPr lang="en-GB" dirty="0"/>
              <a:t>Kari </a:t>
            </a:r>
            <a:r>
              <a:rPr lang="en-GB" dirty="0" err="1"/>
              <a:t>Kinnunen</a:t>
            </a:r>
            <a:r>
              <a:rPr lang="en-GB" dirty="0"/>
              <a:t>, </a:t>
            </a:r>
            <a:r>
              <a:rPr lang="en-GB" dirty="0" err="1"/>
              <a:t>Kainuun-etu</a:t>
            </a:r>
            <a:endParaRPr lang="en-GB" dirty="0"/>
          </a:p>
          <a:p>
            <a:r>
              <a:rPr lang="en-GB" dirty="0"/>
              <a:t>Timo Komulainen, </a:t>
            </a:r>
            <a:r>
              <a:rPr lang="en-GB" dirty="0" err="1"/>
              <a:t>Tietohippu</a:t>
            </a:r>
            <a:r>
              <a:rPr lang="en-GB" dirty="0"/>
              <a:t> Oy</a:t>
            </a:r>
          </a:p>
          <a:p>
            <a:r>
              <a:rPr lang="en-GB" dirty="0"/>
              <a:t>Pia </a:t>
            </a:r>
            <a:r>
              <a:rPr lang="en-GB" dirty="0" err="1"/>
              <a:t>Haapalainen</a:t>
            </a:r>
            <a:r>
              <a:rPr lang="en-GB" dirty="0"/>
              <a:t>, </a:t>
            </a:r>
            <a:r>
              <a:rPr lang="en-GB" dirty="0" err="1"/>
              <a:t>Aikopa</a:t>
            </a:r>
            <a:endParaRPr lang="en-GB" dirty="0"/>
          </a:p>
          <a:p>
            <a:r>
              <a:rPr lang="en-GB" dirty="0" err="1"/>
              <a:t>Pasi</a:t>
            </a:r>
            <a:r>
              <a:rPr lang="en-GB" dirty="0"/>
              <a:t> </a:t>
            </a:r>
            <a:r>
              <a:rPr lang="en-GB" dirty="0" err="1"/>
              <a:t>Pellikka</a:t>
            </a:r>
            <a:r>
              <a:rPr lang="en-GB" dirty="0"/>
              <a:t>, </a:t>
            </a:r>
            <a:r>
              <a:rPr lang="en-GB" dirty="0" err="1"/>
              <a:t>Sihti</a:t>
            </a:r>
            <a:endParaRPr lang="en-GB" dirty="0"/>
          </a:p>
          <a:p>
            <a:r>
              <a:rPr lang="en-GB" dirty="0" err="1"/>
              <a:t>Leili</a:t>
            </a:r>
            <a:r>
              <a:rPr lang="en-GB" dirty="0"/>
              <a:t> </a:t>
            </a:r>
            <a:r>
              <a:rPr lang="en-GB" dirty="0" err="1"/>
              <a:t>Mård</a:t>
            </a:r>
            <a:r>
              <a:rPr lang="en-GB" dirty="0"/>
              <a:t>, Critical Force</a:t>
            </a:r>
          </a:p>
          <a:p>
            <a:r>
              <a:rPr lang="en-GB" dirty="0"/>
              <a:t>Petri Heikkinen, Critical Force</a:t>
            </a:r>
          </a:p>
          <a:p>
            <a:r>
              <a:rPr lang="en-GB" dirty="0" err="1"/>
              <a:t>Mikko</a:t>
            </a:r>
            <a:r>
              <a:rPr lang="en-GB" dirty="0"/>
              <a:t> </a:t>
            </a:r>
            <a:r>
              <a:rPr lang="en-GB" dirty="0" err="1"/>
              <a:t>Kerttula</a:t>
            </a:r>
            <a:r>
              <a:rPr lang="en-GB" dirty="0"/>
              <a:t>, CEMIS</a:t>
            </a:r>
          </a:p>
          <a:p>
            <a:r>
              <a:rPr lang="en-GB" dirty="0"/>
              <a:t>Camilla </a:t>
            </a:r>
            <a:r>
              <a:rPr lang="en-GB" dirty="0" err="1"/>
              <a:t>Maunu</a:t>
            </a:r>
            <a:r>
              <a:rPr lang="en-GB" dirty="0"/>
              <a:t>, </a:t>
            </a:r>
            <a:r>
              <a:rPr lang="en-GB" dirty="0" err="1"/>
              <a:t>Kainuun</a:t>
            </a:r>
            <a:r>
              <a:rPr lang="en-GB" dirty="0"/>
              <a:t> </a:t>
            </a:r>
            <a:r>
              <a:rPr lang="en-GB" dirty="0" err="1"/>
              <a:t>Yrittäjät</a:t>
            </a:r>
            <a:endParaRPr lang="en-GB" dirty="0"/>
          </a:p>
          <a:p>
            <a:r>
              <a:rPr lang="en-GB" dirty="0"/>
              <a:t>Johanna, Kalevala </a:t>
            </a:r>
            <a:r>
              <a:rPr lang="en-GB" dirty="0" err="1"/>
              <a:t>Valmennus</a:t>
            </a:r>
            <a:endParaRPr lang="en-GB" dirty="0"/>
          </a:p>
          <a:p>
            <a:r>
              <a:rPr lang="en-GB" dirty="0" err="1"/>
              <a:t>Dr.</a:t>
            </a:r>
            <a:r>
              <a:rPr lang="en-GB" dirty="0"/>
              <a:t> Katerina, TUL</a:t>
            </a:r>
          </a:p>
          <a:p>
            <a:r>
              <a:rPr lang="en-GB" dirty="0" err="1"/>
              <a:t>Dr.</a:t>
            </a:r>
            <a:r>
              <a:rPr lang="en-GB" dirty="0"/>
              <a:t> </a:t>
            </a:r>
            <a:r>
              <a:rPr lang="en-GB" dirty="0" err="1"/>
              <a:t>Vivianna</a:t>
            </a:r>
            <a:endParaRPr lang="en-GB" dirty="0"/>
          </a:p>
          <a:p>
            <a:r>
              <a:rPr lang="en-GB" dirty="0"/>
              <a:t>Reda, SMK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323525-E4C5-4D6C-8CED-DE9A56625FE3}"/>
              </a:ext>
            </a:extLst>
          </p:cNvPr>
          <p:cNvSpPr txBox="1"/>
          <p:nvPr/>
        </p:nvSpPr>
        <p:spPr>
          <a:xfrm>
            <a:off x="6577262" y="1144668"/>
            <a:ext cx="412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Facilitator: </a:t>
            </a:r>
            <a:r>
              <a:rPr lang="en-GB" dirty="0" err="1"/>
              <a:t>Tuula</a:t>
            </a:r>
            <a:r>
              <a:rPr lang="en-GB" dirty="0"/>
              <a:t> </a:t>
            </a:r>
            <a:r>
              <a:rPr lang="en-GB" dirty="0" err="1"/>
              <a:t>Rajander</a:t>
            </a:r>
            <a:r>
              <a:rPr lang="en-GB" dirty="0"/>
              <a:t>, </a:t>
            </a:r>
            <a:r>
              <a:rPr lang="en-GB" dirty="0">
                <a:solidFill>
                  <a:srgbClr val="FF0000"/>
                </a:solidFill>
              </a:rPr>
              <a:t>TA2 1L 146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F28B1E-9A8D-4894-98F7-79CE9076745F}"/>
              </a:ext>
            </a:extLst>
          </p:cNvPr>
          <p:cNvSpPr txBox="1"/>
          <p:nvPr/>
        </p:nvSpPr>
        <p:spPr>
          <a:xfrm>
            <a:off x="2023920" y="1144668"/>
            <a:ext cx="375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Facilitator: </a:t>
            </a:r>
            <a:r>
              <a:rPr lang="en-GB" dirty="0" err="1"/>
              <a:t>Päivi</a:t>
            </a:r>
            <a:r>
              <a:rPr lang="en-GB" dirty="0"/>
              <a:t> </a:t>
            </a:r>
            <a:r>
              <a:rPr lang="en-GB" dirty="0" err="1"/>
              <a:t>Auno</a:t>
            </a:r>
            <a:r>
              <a:rPr lang="en-GB" dirty="0"/>
              <a:t>, </a:t>
            </a:r>
            <a:r>
              <a:rPr lang="en-GB" dirty="0">
                <a:solidFill>
                  <a:srgbClr val="FF0000"/>
                </a:solidFill>
              </a:rPr>
              <a:t>TA2 1L 145</a:t>
            </a:r>
          </a:p>
        </p:txBody>
      </p:sp>
    </p:spTree>
    <p:extLst>
      <p:ext uri="{BB962C8B-B14F-4D97-AF65-F5344CB8AC3E}">
        <p14:creationId xmlns:p14="http://schemas.microsoft.com/office/powerpoint/2010/main" val="143176661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D880D5-C856-4CCF-9D3E-3D20BA5442EA}"/>
              </a:ext>
            </a:extLst>
          </p:cNvPr>
          <p:cNvSpPr txBox="1"/>
          <p:nvPr/>
        </p:nvSpPr>
        <p:spPr>
          <a:xfrm>
            <a:off x="4470394" y="192505"/>
            <a:ext cx="5070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Workshop tonight (students)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015E53-F1D0-4DF5-A71C-F9981A453EF6}"/>
              </a:ext>
            </a:extLst>
          </p:cNvPr>
          <p:cNvSpPr txBox="1"/>
          <p:nvPr/>
        </p:nvSpPr>
        <p:spPr>
          <a:xfrm>
            <a:off x="1171073" y="3390371"/>
            <a:ext cx="10074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ALL SHARPEN STUDENTS</a:t>
            </a:r>
          </a:p>
          <a:p>
            <a:pPr algn="ctr"/>
            <a:endParaRPr lang="en-GB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323525-E4C5-4D6C-8CED-DE9A56625FE3}"/>
              </a:ext>
            </a:extLst>
          </p:cNvPr>
          <p:cNvSpPr txBox="1"/>
          <p:nvPr/>
        </p:nvSpPr>
        <p:spPr>
          <a:xfrm>
            <a:off x="2804691" y="2528766"/>
            <a:ext cx="7077245" cy="471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Facilitator: </a:t>
            </a:r>
            <a:r>
              <a:rPr lang="en-GB" sz="2400" dirty="0"/>
              <a:t>Janus, Ruey, </a:t>
            </a:r>
            <a:r>
              <a:rPr lang="en-GB" sz="2400" dirty="0" err="1"/>
              <a:t>Ondrej</a:t>
            </a:r>
            <a:r>
              <a:rPr lang="en-GB" sz="2400" dirty="0"/>
              <a:t>, </a:t>
            </a:r>
            <a:r>
              <a:rPr lang="en-GB" sz="2400" dirty="0">
                <a:solidFill>
                  <a:srgbClr val="FF0000"/>
                </a:solidFill>
              </a:rPr>
              <a:t>TA2 1L 147</a:t>
            </a:r>
          </a:p>
        </p:txBody>
      </p:sp>
    </p:spTree>
    <p:extLst>
      <p:ext uri="{BB962C8B-B14F-4D97-AF65-F5344CB8AC3E}">
        <p14:creationId xmlns:p14="http://schemas.microsoft.com/office/powerpoint/2010/main" val="332661097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27" y="2293325"/>
            <a:ext cx="5221288" cy="191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41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494771" y="111764"/>
            <a:ext cx="7261549" cy="27952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SMEs HRM Attraction, Retention &amp; Performance Enhancement Network</a:t>
            </a:r>
            <a:endParaRPr lang="cs-CZ" sz="14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43912" y="832786"/>
          <a:ext cx="11363269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889">
                  <a:extLst>
                    <a:ext uri="{9D8B030D-6E8A-4147-A177-3AD203B41FA5}">
                      <a16:colId xmlns:a16="http://schemas.microsoft.com/office/drawing/2014/main" val="4099768692"/>
                    </a:ext>
                  </a:extLst>
                </a:gridCol>
                <a:gridCol w="9213380">
                  <a:extLst>
                    <a:ext uri="{9D8B030D-6E8A-4147-A177-3AD203B41FA5}">
                      <a16:colId xmlns:a16="http://schemas.microsoft.com/office/drawing/2014/main" val="33175448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err="1"/>
                        <a:t>Themes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 Post-It</a:t>
                      </a:r>
                      <a:r>
                        <a:rPr lang="fi-FI" baseline="0" dirty="0"/>
                        <a:t> </a:t>
                      </a:r>
                      <a:r>
                        <a:rPr lang="fi-FI" baseline="0" dirty="0" err="1"/>
                        <a:t>Ideas</a:t>
                      </a:r>
                      <a:r>
                        <a:rPr lang="fi-FI" baseline="0" dirty="0"/>
                        <a:t> (</a:t>
                      </a:r>
                      <a:r>
                        <a:rPr lang="fi-FI" baseline="0" dirty="0" err="1"/>
                        <a:t>Individual</a:t>
                      </a:r>
                      <a:r>
                        <a:rPr lang="fi-FI" baseline="0" dirty="0"/>
                        <a:t>)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48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Attraction</a:t>
                      </a:r>
                      <a:r>
                        <a:rPr lang="fi-FI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i-FI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recruitment</a:t>
                      </a:r>
                      <a:r>
                        <a:rPr lang="fi-FI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fi-FI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selection</a:t>
                      </a:r>
                      <a:endParaRPr lang="fi-F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endParaRPr lang="fi-FI" dirty="0"/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60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Retention</a:t>
                      </a:r>
                      <a:r>
                        <a:rPr lang="fi-FI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i-FI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development</a:t>
                      </a:r>
                      <a:r>
                        <a:rPr lang="fi-FI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fi-FI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training</a:t>
                      </a:r>
                      <a:endParaRPr lang="fi-F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endParaRPr lang="fi-FI" dirty="0"/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179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Performance and </a:t>
                      </a:r>
                      <a:r>
                        <a:rPr lang="fi-FI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reward</a:t>
                      </a:r>
                      <a:r>
                        <a:rPr lang="fi-FI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management</a:t>
                      </a:r>
                      <a:endParaRPr lang="fi-F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endParaRPr lang="fi-FI" dirty="0"/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69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Employee</a:t>
                      </a:r>
                      <a:r>
                        <a:rPr lang="fi-FI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relations</a:t>
                      </a:r>
                      <a:r>
                        <a:rPr lang="fi-FI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fi-FI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regulations</a:t>
                      </a:r>
                      <a:endParaRPr lang="fi-F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endParaRPr lang="fi-FI" dirty="0"/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941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i-FI" sz="1600" b="1" dirty="0"/>
                    </a:p>
                    <a:p>
                      <a:pPr algn="ctr"/>
                      <a:r>
                        <a:rPr lang="fi-FI" sz="1600" b="1" dirty="0" err="1"/>
                        <a:t>Others</a:t>
                      </a:r>
                      <a:endParaRPr lang="fi-F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endParaRPr lang="fi-FI" dirty="0"/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9473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26200" y="322080"/>
            <a:ext cx="340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 OUTPUT </a:t>
            </a:r>
            <a:r>
              <a:rPr lang="fi-FI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 + 5 </a:t>
            </a:r>
            <a:r>
              <a:rPr lang="fi-FI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mins</a:t>
            </a:r>
            <a:r>
              <a:rPr lang="fi-FI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532137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2513626" y="74608"/>
            <a:ext cx="7261549" cy="27952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SMEs HRM Attraction, Retention &amp; Performance Enhancement Network</a:t>
            </a:r>
            <a:endParaRPr lang="cs-CZ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1763" y="797995"/>
            <a:ext cx="3812722" cy="158387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Rectangle 4"/>
          <p:cNvSpPr/>
          <p:nvPr/>
        </p:nvSpPr>
        <p:spPr>
          <a:xfrm>
            <a:off x="4203738" y="797995"/>
            <a:ext cx="3812722" cy="158387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8145713" y="797995"/>
            <a:ext cx="3812722" cy="158387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1444407" y="797995"/>
            <a:ext cx="127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chemeClr val="bg1"/>
                </a:solidFill>
              </a:rPr>
              <a:t>Challenge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6406" y="797995"/>
            <a:ext cx="127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chemeClr val="bg1"/>
                </a:solidFill>
              </a:rPr>
              <a:t>Challenge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14079" y="797995"/>
            <a:ext cx="127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chemeClr val="bg1"/>
                </a:solidFill>
              </a:rPr>
              <a:t>Challenge 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6181" y="2496391"/>
            <a:ext cx="3518304" cy="15838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/>
          <p:cNvSpPr/>
          <p:nvPr/>
        </p:nvSpPr>
        <p:spPr>
          <a:xfrm>
            <a:off x="556181" y="4194787"/>
            <a:ext cx="3518304" cy="15838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3" name="Straight Connector 12"/>
          <p:cNvCxnSpPr/>
          <p:nvPr/>
        </p:nvCxnSpPr>
        <p:spPr>
          <a:xfrm>
            <a:off x="367645" y="2381867"/>
            <a:ext cx="28281" cy="2718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9793" y="3288327"/>
            <a:ext cx="1292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0216" y="5090422"/>
            <a:ext cx="1292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80959" y="2477646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>
                <a:solidFill>
                  <a:srgbClr val="002060"/>
                </a:solidFill>
              </a:rPr>
              <a:t>Solution</a:t>
            </a:r>
            <a:r>
              <a:rPr lang="fi-FI" b="1" dirty="0">
                <a:solidFill>
                  <a:srgbClr val="002060"/>
                </a:solidFill>
              </a:rPr>
              <a:t> 1a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0368" y="4194787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>
                <a:solidFill>
                  <a:srgbClr val="002060"/>
                </a:solidFill>
              </a:rPr>
              <a:t>Solution</a:t>
            </a:r>
            <a:r>
              <a:rPr lang="fi-FI" b="1" dirty="0">
                <a:solidFill>
                  <a:srgbClr val="002060"/>
                </a:solidFill>
              </a:rPr>
              <a:t> 1b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68515" y="2497877"/>
            <a:ext cx="3518304" cy="15838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/>
          <p:cNvSpPr/>
          <p:nvPr/>
        </p:nvSpPr>
        <p:spPr>
          <a:xfrm>
            <a:off x="4468515" y="4196273"/>
            <a:ext cx="3518304" cy="15838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1" name="Straight Connector 20"/>
          <p:cNvCxnSpPr/>
          <p:nvPr/>
        </p:nvCxnSpPr>
        <p:spPr>
          <a:xfrm>
            <a:off x="4279979" y="2383353"/>
            <a:ext cx="28281" cy="2718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92127" y="3289813"/>
            <a:ext cx="1292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312550" y="5091908"/>
            <a:ext cx="1292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93293" y="2479132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>
                <a:solidFill>
                  <a:srgbClr val="002060"/>
                </a:solidFill>
              </a:rPr>
              <a:t>Solution</a:t>
            </a:r>
            <a:r>
              <a:rPr lang="fi-FI" b="1" dirty="0">
                <a:solidFill>
                  <a:srgbClr val="002060"/>
                </a:solidFill>
              </a:rPr>
              <a:t> 2a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72702" y="4196273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>
                <a:solidFill>
                  <a:srgbClr val="002060"/>
                </a:solidFill>
              </a:rPr>
              <a:t>Solution</a:t>
            </a:r>
            <a:r>
              <a:rPr lang="fi-FI" b="1" dirty="0">
                <a:solidFill>
                  <a:srgbClr val="002060"/>
                </a:solidFill>
              </a:rPr>
              <a:t> 2b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440131" y="2477646"/>
            <a:ext cx="3518304" cy="15838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Rectangle 26"/>
          <p:cNvSpPr/>
          <p:nvPr/>
        </p:nvSpPr>
        <p:spPr>
          <a:xfrm>
            <a:off x="8440131" y="4176042"/>
            <a:ext cx="3518304" cy="15838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8" name="Straight Connector 27"/>
          <p:cNvCxnSpPr/>
          <p:nvPr/>
        </p:nvCxnSpPr>
        <p:spPr>
          <a:xfrm>
            <a:off x="8251595" y="2363122"/>
            <a:ext cx="28281" cy="2718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263743" y="3269582"/>
            <a:ext cx="1292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284166" y="5071677"/>
            <a:ext cx="12925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564909" y="2458901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>
                <a:solidFill>
                  <a:srgbClr val="002060"/>
                </a:solidFill>
              </a:rPr>
              <a:t>Solution</a:t>
            </a:r>
            <a:r>
              <a:rPr lang="fi-FI" b="1" dirty="0">
                <a:solidFill>
                  <a:srgbClr val="002060"/>
                </a:solidFill>
              </a:rPr>
              <a:t> 3a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44318" y="4176042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>
                <a:solidFill>
                  <a:srgbClr val="002060"/>
                </a:solidFill>
              </a:rPr>
              <a:t>Solution</a:t>
            </a:r>
            <a:r>
              <a:rPr lang="fi-FI" b="1" dirty="0">
                <a:solidFill>
                  <a:srgbClr val="002060"/>
                </a:solidFill>
              </a:rPr>
              <a:t> 3b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88582" y="283995"/>
            <a:ext cx="327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OUTPUT </a:t>
            </a:r>
            <a:r>
              <a:rPr lang="fi-FI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(15 + 25 </a:t>
            </a:r>
            <a:r>
              <a:rPr lang="fi-FI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mins</a:t>
            </a:r>
            <a:r>
              <a:rPr lang="fi-FI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8063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028AF7-0D3B-4943-B6C0-F737D7520754}"/>
              </a:ext>
            </a:extLst>
          </p:cNvPr>
          <p:cNvSpPr txBox="1">
            <a:spLocks/>
          </p:cNvSpPr>
          <p:nvPr/>
        </p:nvSpPr>
        <p:spPr>
          <a:xfrm>
            <a:off x="2281862" y="667946"/>
            <a:ext cx="8142780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From Idea to Implementation</a:t>
            </a:r>
            <a:endParaRPr lang="cs-CZ" sz="3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31155C-6EBE-4607-A181-6C5D4D43B50F}"/>
              </a:ext>
            </a:extLst>
          </p:cNvPr>
          <p:cNvGrpSpPr/>
          <p:nvPr/>
        </p:nvGrpSpPr>
        <p:grpSpPr>
          <a:xfrm>
            <a:off x="822785" y="1419041"/>
            <a:ext cx="10546430" cy="4019917"/>
            <a:chOff x="949181" y="1440998"/>
            <a:chExt cx="10546430" cy="40199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423DC6-D01C-4B6C-B449-30FBEC3CB8CC}"/>
                </a:ext>
              </a:extLst>
            </p:cNvPr>
            <p:cNvGrpSpPr/>
            <p:nvPr/>
          </p:nvGrpSpPr>
          <p:grpSpPr>
            <a:xfrm>
              <a:off x="949181" y="1440998"/>
              <a:ext cx="10546430" cy="3976004"/>
              <a:chOff x="918351" y="1440998"/>
              <a:chExt cx="10546430" cy="397600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113EB2C-60A1-4CEA-88E2-B38BF295C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8351" y="1440998"/>
                <a:ext cx="10546430" cy="3976004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037AF2-4B31-4B71-BEC8-2F4756A76CD1}"/>
                  </a:ext>
                </a:extLst>
              </p:cNvPr>
              <p:cNvSpPr txBox="1"/>
              <p:nvPr/>
            </p:nvSpPr>
            <p:spPr>
              <a:xfrm>
                <a:off x="6322422" y="2713702"/>
                <a:ext cx="4988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solidFill>
                      <a:schemeClr val="bg1"/>
                    </a:solidFill>
                  </a:rPr>
                  <a:t>2013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F2C02B-9064-47D1-801D-E2C7F08DCB3E}"/>
                  </a:ext>
                </a:extLst>
              </p:cNvPr>
              <p:cNvSpPr txBox="1"/>
              <p:nvPr/>
            </p:nvSpPr>
            <p:spPr>
              <a:xfrm>
                <a:off x="5545849" y="2943514"/>
                <a:ext cx="6014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chemeClr val="bg1"/>
                    </a:solidFill>
                  </a:rPr>
                  <a:t>2014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842174-42E6-4AA5-8890-7FD9F8FCF59F}"/>
                  </a:ext>
                </a:extLst>
              </p:cNvPr>
              <p:cNvSpPr txBox="1"/>
              <p:nvPr/>
            </p:nvSpPr>
            <p:spPr>
              <a:xfrm>
                <a:off x="6485018" y="3149871"/>
                <a:ext cx="6014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chemeClr val="bg1"/>
                    </a:solidFill>
                  </a:rPr>
                  <a:t>2015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C4D0DD-C51C-407A-AEDD-5A1E85A019C8}"/>
                  </a:ext>
                </a:extLst>
              </p:cNvPr>
              <p:cNvSpPr txBox="1"/>
              <p:nvPr/>
            </p:nvSpPr>
            <p:spPr>
              <a:xfrm>
                <a:off x="5016773" y="3606710"/>
                <a:ext cx="7040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bg1"/>
                    </a:solidFill>
                  </a:rPr>
                  <a:t>2016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F4ACCF-B922-4576-83F8-F8916A37A6C1}"/>
                  </a:ext>
                </a:extLst>
              </p:cNvPr>
              <p:cNvSpPr txBox="1"/>
              <p:nvPr/>
            </p:nvSpPr>
            <p:spPr>
              <a:xfrm>
                <a:off x="6785741" y="3742186"/>
                <a:ext cx="8066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>
                    <a:solidFill>
                      <a:schemeClr val="bg1"/>
                    </a:solidFill>
                  </a:rPr>
                  <a:t>2017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097A00-176C-48E4-B61C-F3BB1B2FB3C3}"/>
                  </a:ext>
                </a:extLst>
              </p:cNvPr>
              <p:cNvSpPr txBox="1"/>
              <p:nvPr/>
            </p:nvSpPr>
            <p:spPr>
              <a:xfrm>
                <a:off x="3807200" y="4221180"/>
                <a:ext cx="9156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b="1" dirty="0">
                    <a:solidFill>
                      <a:schemeClr val="bg1"/>
                    </a:solidFill>
                  </a:rPr>
                  <a:t>2018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7CDB1A-61B7-4E2A-AEE6-9E77E76132B0}"/>
                  </a:ext>
                </a:extLst>
              </p:cNvPr>
              <p:cNvSpPr txBox="1"/>
              <p:nvPr/>
            </p:nvSpPr>
            <p:spPr>
              <a:xfrm>
                <a:off x="8440868" y="4751953"/>
                <a:ext cx="10182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200" b="1" dirty="0">
                    <a:solidFill>
                      <a:schemeClr val="bg1"/>
                    </a:solidFill>
                  </a:rPr>
                  <a:t>2019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B0364E-D9DE-4150-9E5C-58776D546C71}"/>
                </a:ext>
              </a:extLst>
            </p:cNvPr>
            <p:cNvSpPr txBox="1"/>
            <p:nvPr/>
          </p:nvSpPr>
          <p:spPr>
            <a:xfrm>
              <a:off x="949181" y="4876140"/>
              <a:ext cx="44775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>
                  <a:solidFill>
                    <a:srgbClr val="FFFF66"/>
                  </a:solidFill>
                </a:rPr>
                <a:t>Commitment continues…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1436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CDA0A1D-4B6E-4420-AB36-DEEE78AF5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30" y="837491"/>
            <a:ext cx="11030133" cy="48973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53AF0B4-F0EB-4619-825B-53D5D7A24CE6}"/>
              </a:ext>
            </a:extLst>
          </p:cNvPr>
          <p:cNvSpPr txBox="1">
            <a:spLocks/>
          </p:cNvSpPr>
          <p:nvPr/>
        </p:nvSpPr>
        <p:spPr>
          <a:xfrm>
            <a:off x="8187266" y="909877"/>
            <a:ext cx="3659295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The Partners</a:t>
            </a:r>
            <a:endParaRPr lang="cs-CZ" sz="4000" b="1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E929B-F691-4BB8-B0A5-63DD5B63A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52796">
            <a:off x="3375357" y="716995"/>
            <a:ext cx="2233766" cy="1677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B2A7A-F967-40D6-888C-5C2360496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110" y="1681777"/>
            <a:ext cx="2358181" cy="1747223"/>
          </a:xfrm>
          <a:prstGeom prst="rect">
            <a:avLst/>
          </a:prstGeom>
        </p:spPr>
      </p:pic>
      <p:pic>
        <p:nvPicPr>
          <p:cNvPr id="1026" name="Picture 2" descr="Image result for kajaani">
            <a:extLst>
              <a:ext uri="{FF2B5EF4-FFF2-40B4-BE49-F238E27FC236}">
                <a16:creationId xmlns:a16="http://schemas.microsoft.com/office/drawing/2014/main" id="{9F849BD9-75BA-4F8F-A8B2-7570ABA49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2009">
            <a:off x="659008" y="3395004"/>
            <a:ext cx="2657904" cy="199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60E989-6A46-4BB7-9C7B-3B5F245BD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41899">
            <a:off x="9367597" y="2090365"/>
            <a:ext cx="2497241" cy="1634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94D1DC-7C4A-4122-829B-55B32DC62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96066">
            <a:off x="5113255" y="3997035"/>
            <a:ext cx="2581913" cy="1718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98AC0D-7817-4B78-BBF6-5935207B85FD}"/>
              </a:ext>
            </a:extLst>
          </p:cNvPr>
          <p:cNvSpPr txBox="1"/>
          <p:nvPr/>
        </p:nvSpPr>
        <p:spPr>
          <a:xfrm>
            <a:off x="1987960" y="938444"/>
            <a:ext cx="158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Czech Republic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F891A7-2E8A-4358-8EFA-D841C5AF38B5}"/>
              </a:ext>
            </a:extLst>
          </p:cNvPr>
          <p:cNvSpPr txBox="1"/>
          <p:nvPr/>
        </p:nvSpPr>
        <p:spPr>
          <a:xfrm>
            <a:off x="851560" y="3455288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Finland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4BFB64-A894-4E53-81DE-387813F1FDE2}"/>
              </a:ext>
            </a:extLst>
          </p:cNvPr>
          <p:cNvSpPr txBox="1"/>
          <p:nvPr/>
        </p:nvSpPr>
        <p:spPr>
          <a:xfrm>
            <a:off x="6089803" y="1312445"/>
            <a:ext cx="1042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Germany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D0488-5FEC-43E0-A111-802BE043A1E6}"/>
              </a:ext>
            </a:extLst>
          </p:cNvPr>
          <p:cNvSpPr txBox="1"/>
          <p:nvPr/>
        </p:nvSpPr>
        <p:spPr>
          <a:xfrm>
            <a:off x="10278808" y="1747131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Lithuania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18D61F-2202-4220-B585-FDADE9264E84}"/>
              </a:ext>
            </a:extLst>
          </p:cNvPr>
          <p:cNvSpPr txBox="1"/>
          <p:nvPr/>
        </p:nvSpPr>
        <p:spPr>
          <a:xfrm>
            <a:off x="7815212" y="5270013"/>
            <a:ext cx="170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United Kingdom</a:t>
            </a:r>
          </a:p>
        </p:txBody>
      </p:sp>
    </p:spTree>
    <p:extLst>
      <p:ext uri="{BB962C8B-B14F-4D97-AF65-F5344CB8AC3E}">
        <p14:creationId xmlns:p14="http://schemas.microsoft.com/office/powerpoint/2010/main" val="88784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id="{8E775FB8-4034-4643-83B1-C191BC506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507" y="409575"/>
            <a:ext cx="2245146" cy="2767274"/>
          </a:xfrm>
          <a:prstGeom prst="rect">
            <a:avLst/>
          </a:prstGeom>
        </p:spPr>
      </p:pic>
      <p:pic>
        <p:nvPicPr>
          <p:cNvPr id="8" name="Picture 8" descr="A close up of a logo&#10;&#10;Description generated with high confidence">
            <a:extLst>
              <a:ext uri="{FF2B5EF4-FFF2-40B4-BE49-F238E27FC236}">
                <a16:creationId xmlns:a16="http://schemas.microsoft.com/office/drawing/2014/main" id="{1016CB6D-60E1-4301-AD25-A319BEA93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613" y="3248025"/>
            <a:ext cx="2489711" cy="2401690"/>
          </a:xfrm>
          <a:prstGeom prst="rect">
            <a:avLst/>
          </a:prstGeom>
        </p:spPr>
      </p:pic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B62593B0-7A8B-4B0E-AB23-D2BEE0A9D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794" y="2647950"/>
            <a:ext cx="4023350" cy="2861894"/>
          </a:xfrm>
          <a:prstGeom prst="rect">
            <a:avLst/>
          </a:prstGeom>
        </p:spPr>
      </p:pic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07029835-2862-4025-980D-CFBBAC6EA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159" y="3314700"/>
            <a:ext cx="1954010" cy="2443958"/>
          </a:xfrm>
          <a:prstGeom prst="rect">
            <a:avLst/>
          </a:prstGeom>
        </p:spPr>
      </p:pic>
      <p:pic>
        <p:nvPicPr>
          <p:cNvPr id="6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3E04DC94-0650-41AB-81FE-1F7BA3564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3198" y="1171575"/>
            <a:ext cx="1795184" cy="21216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F022B6-A8C2-4E44-A15A-E4C4D1577A26}"/>
              </a:ext>
            </a:extLst>
          </p:cNvPr>
          <p:cNvSpPr/>
          <p:nvPr/>
        </p:nvSpPr>
        <p:spPr>
          <a:xfrm>
            <a:off x="6029846" y="3771900"/>
            <a:ext cx="1065958" cy="38417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B39C8A-0218-4313-A18B-F0C79BCBFCE3}"/>
              </a:ext>
            </a:extLst>
          </p:cNvPr>
          <p:cNvSpPr txBox="1"/>
          <p:nvPr/>
        </p:nvSpPr>
        <p:spPr>
          <a:xfrm>
            <a:off x="2845177" y="-64332"/>
            <a:ext cx="7028543" cy="113877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 </a:t>
            </a:r>
            <a:r>
              <a:rPr lang="en-US" sz="3600" b="1" dirty="0">
                <a:solidFill>
                  <a:srgbClr val="C00000"/>
                </a:solidFill>
                <a:latin typeface="Rockwell"/>
              </a:rPr>
              <a:t>diverse </a:t>
            </a:r>
            <a:r>
              <a:rPr lang="en-US" sz="2800" b="1" dirty="0">
                <a:solidFill>
                  <a:srgbClr val="002060"/>
                </a:solidFill>
              </a:rPr>
              <a:t>'Partnership'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with a </a:t>
            </a:r>
            <a:r>
              <a:rPr lang="en-US" sz="3200" b="1" dirty="0">
                <a:solidFill>
                  <a:srgbClr val="538135"/>
                </a:solidFill>
                <a:latin typeface="Arial Black"/>
              </a:rPr>
              <a:t>common</a:t>
            </a:r>
            <a:r>
              <a:rPr lang="en-US" sz="3200" b="1" dirty="0">
                <a:solidFill>
                  <a:srgbClr val="538135"/>
                </a:solidFill>
                <a:latin typeface="Georgia"/>
              </a:rPr>
              <a:t> </a:t>
            </a:r>
            <a:r>
              <a:rPr lang="en-US" sz="2800" b="1" dirty="0">
                <a:solidFill>
                  <a:srgbClr val="002060"/>
                </a:solidFill>
                <a:hlinkClick r:id="rId7"/>
              </a:rPr>
              <a:t>identity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hrm</a:t>
            </a:r>
            <a:r>
              <a:rPr lang="en-US" sz="2800" b="1" dirty="0">
                <a:solidFill>
                  <a:srgbClr val="002060"/>
                </a:solidFill>
              </a:rPr>
              <a:t> issues, goals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9D1D2E-1ED1-4114-8EA9-3382D6DF9015}"/>
              </a:ext>
            </a:extLst>
          </p:cNvPr>
          <p:cNvSpPr txBox="1"/>
          <p:nvPr/>
        </p:nvSpPr>
        <p:spPr>
          <a:xfrm>
            <a:off x="928660" y="1389459"/>
            <a:ext cx="1871742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Research university, English taught program, master and PhD students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17F045-A643-49CF-96AC-891C364E6B09}"/>
              </a:ext>
            </a:extLst>
          </p:cNvPr>
          <p:cNvSpPr txBox="1"/>
          <p:nvPr/>
        </p:nvSpPr>
        <p:spPr>
          <a:xfrm>
            <a:off x="38103" y="3828014"/>
            <a:ext cx="1833852" cy="116955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University of Applied Sciences, German taught program, bachelor and master students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443805-B0F6-463E-B1D4-16FA9415FE86}"/>
              </a:ext>
            </a:extLst>
          </p:cNvPr>
          <p:cNvSpPr txBox="1"/>
          <p:nvPr/>
        </p:nvSpPr>
        <p:spPr>
          <a:xfrm>
            <a:off x="5162996" y="1867855"/>
            <a:ext cx="1871742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Research university, Czech-language taught program, bachelor and master students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5A5FC2-ED8E-4372-8212-B07B72317E72}"/>
              </a:ext>
            </a:extLst>
          </p:cNvPr>
          <p:cNvSpPr txBox="1"/>
          <p:nvPr/>
        </p:nvSpPr>
        <p:spPr>
          <a:xfrm>
            <a:off x="10202156" y="1867855"/>
            <a:ext cx="1833852" cy="116955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University of Applied Sciences, Lithuanian-language taught program, bachelor  students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85FD55-649F-4529-9C19-77D4ADD2DB5F}"/>
              </a:ext>
            </a:extLst>
          </p:cNvPr>
          <p:cNvSpPr txBox="1"/>
          <p:nvPr/>
        </p:nvSpPr>
        <p:spPr>
          <a:xfrm>
            <a:off x="9991000" y="4536742"/>
            <a:ext cx="2089316" cy="116955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University of Applied Sciences, English and Finnish taught program, multi-disciplines bachelor students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40EC2A-BC05-4B07-B545-2BC89A48D71E}"/>
              </a:ext>
            </a:extLst>
          </p:cNvPr>
          <p:cNvSpPr txBox="1"/>
          <p:nvPr/>
        </p:nvSpPr>
        <p:spPr>
          <a:xfrm>
            <a:off x="5017599" y="5219700"/>
            <a:ext cx="1341850" cy="400050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Leader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5C5729-E4B7-4AD7-AE20-931EDF7FD9C8}"/>
              </a:ext>
            </a:extLst>
          </p:cNvPr>
          <p:cNvSpPr txBox="1"/>
          <p:nvPr/>
        </p:nvSpPr>
        <p:spPr>
          <a:xfrm>
            <a:off x="4791037" y="1184215"/>
            <a:ext cx="2468649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HRM for SMEs</a:t>
            </a:r>
          </a:p>
        </p:txBody>
      </p:sp>
    </p:spTree>
    <p:extLst>
      <p:ext uri="{BB962C8B-B14F-4D97-AF65-F5344CB8AC3E}">
        <p14:creationId xmlns:p14="http://schemas.microsoft.com/office/powerpoint/2010/main" val="241181242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341" y="101584"/>
            <a:ext cx="117073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</a:t>
            </a:r>
            <a:r>
              <a:rPr lang="de-DE" sz="5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lang="de-DE" sz="5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285" y="1213008"/>
            <a:ext cx="582356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Deepen students’ understandings of </a:t>
            </a:r>
            <a:r>
              <a:rPr lang="en-US" sz="2800" b="1" dirty="0">
                <a:solidFill>
                  <a:srgbClr val="333399"/>
                </a:solidFill>
              </a:rPr>
              <a:t>HRM issues </a:t>
            </a:r>
            <a:r>
              <a:rPr lang="en-US" sz="2800" dirty="0"/>
              <a:t>in SMEs</a:t>
            </a:r>
            <a:endParaRPr lang="fi-FI" sz="2800" dirty="0"/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Connect theories to practice in a </a:t>
            </a:r>
            <a:r>
              <a:rPr lang="en-GB" sz="2800" b="1" dirty="0">
                <a:solidFill>
                  <a:srgbClr val="000099"/>
                </a:solidFill>
              </a:rPr>
              <a:t>real life project with regional SMEs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Produce </a:t>
            </a:r>
            <a:r>
              <a:rPr lang="en-GB" sz="2800" b="1" dirty="0">
                <a:solidFill>
                  <a:srgbClr val="333399"/>
                </a:solidFill>
              </a:rPr>
              <a:t>practical</a:t>
            </a:r>
            <a:r>
              <a:rPr lang="en-GB" sz="2800" dirty="0"/>
              <a:t> HRM </a:t>
            </a:r>
            <a:r>
              <a:rPr lang="en-GB" sz="2800" b="1" dirty="0">
                <a:solidFill>
                  <a:srgbClr val="333399"/>
                </a:solidFill>
              </a:rPr>
              <a:t>tools</a:t>
            </a:r>
            <a:r>
              <a:rPr lang="en-GB" sz="2800" dirty="0">
                <a:solidFill>
                  <a:srgbClr val="333399"/>
                </a:solidFill>
              </a:rPr>
              <a:t> and </a:t>
            </a:r>
            <a:r>
              <a:rPr lang="en-GB" sz="2800" b="1" dirty="0">
                <a:solidFill>
                  <a:srgbClr val="333399"/>
                </a:solidFill>
              </a:rPr>
              <a:t>frameworks</a:t>
            </a:r>
            <a:r>
              <a:rPr lang="en-GB" sz="2800" dirty="0">
                <a:solidFill>
                  <a:srgbClr val="333399"/>
                </a:solidFill>
              </a:rPr>
              <a:t> </a:t>
            </a:r>
            <a:r>
              <a:rPr lang="en-GB" sz="2800" dirty="0"/>
              <a:t>for SMEs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333399"/>
                </a:solidFill>
              </a:rPr>
              <a:t>Migrate best practices </a:t>
            </a:r>
            <a:r>
              <a:rPr lang="en-GB" sz="2800" dirty="0"/>
              <a:t>across regions and SMEs</a:t>
            </a:r>
            <a:endParaRPr lang="en-GB" sz="2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3A4D57-58FF-4C46-BC2B-E1B679E42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45" y="1965407"/>
            <a:ext cx="4964304" cy="292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38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870857" y="150846"/>
            <a:ext cx="10515600" cy="962900"/>
          </a:xfrm>
          <a:prstGeom prst="rect">
            <a:avLst/>
          </a:prstGeom>
        </p:spPr>
        <p:txBody>
          <a:bodyPr anchor="t"/>
          <a:lstStyle/>
          <a:p>
            <a:pPr algn="ctr"/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Three outputs</a:t>
            </a:r>
            <a:endParaRPr lang="cs-CZ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82385" y="948377"/>
            <a:ext cx="11027229" cy="395436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b="1" dirty="0">
                <a:solidFill>
                  <a:srgbClr val="333399"/>
                </a:solidFill>
              </a:rPr>
              <a:t>Output 1: </a:t>
            </a:r>
            <a:r>
              <a:rPr lang="de-DE" dirty="0">
                <a:solidFill>
                  <a:srgbClr val="333399"/>
                </a:solidFill>
              </a:rPr>
              <a:t>Learning Module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HRM </a:t>
            </a:r>
            <a:r>
              <a:rPr lang="de-DE" dirty="0" err="1"/>
              <a:t>course</a:t>
            </a:r>
            <a:r>
              <a:rPr lang="de-DE" dirty="0"/>
              <a:t> </a:t>
            </a:r>
            <a:r>
              <a:rPr lang="de-DE" dirty="0" err="1"/>
              <a:t>focusing</a:t>
            </a:r>
            <a:r>
              <a:rPr lang="de-DE" dirty="0"/>
              <a:t> on SME </a:t>
            </a:r>
            <a:r>
              <a:rPr lang="de-DE" dirty="0" err="1"/>
              <a:t>environment</a:t>
            </a:r>
            <a:r>
              <a:rPr lang="de-DE" dirty="0"/>
              <a:t> +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week</a:t>
            </a:r>
            <a:r>
              <a:rPr lang="de-DE" dirty="0"/>
              <a:t> Intensive Study </a:t>
            </a:r>
            <a:r>
              <a:rPr lang="de-DE" dirty="0" err="1"/>
              <a:t>Program</a:t>
            </a:r>
            <a:r>
              <a:rPr lang="de-DE" dirty="0"/>
              <a:t> </a:t>
            </a:r>
            <a:r>
              <a:rPr lang="de-DE" dirty="0">
                <a:solidFill>
                  <a:srgbClr val="0A0D90"/>
                </a:solidFill>
              </a:rPr>
              <a:t>(like </a:t>
            </a:r>
            <a:r>
              <a:rPr lang="de-DE" dirty="0" err="1">
                <a:solidFill>
                  <a:srgbClr val="0A0D90"/>
                </a:solidFill>
              </a:rPr>
              <a:t>now</a:t>
            </a:r>
            <a:r>
              <a:rPr lang="de-DE" dirty="0">
                <a:solidFill>
                  <a:srgbClr val="0A0D90"/>
                </a:solidFill>
              </a:rPr>
              <a:t> in </a:t>
            </a:r>
            <a:r>
              <a:rPr lang="de-DE" dirty="0" err="1">
                <a:solidFill>
                  <a:srgbClr val="0A0D90"/>
                </a:solidFill>
              </a:rPr>
              <a:t>Kajaani</a:t>
            </a:r>
            <a:r>
              <a:rPr lang="de-DE" dirty="0">
                <a:solidFill>
                  <a:srgbClr val="0A0D90"/>
                </a:solidFill>
              </a:rPr>
              <a:t>)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b="1" dirty="0">
                <a:solidFill>
                  <a:srgbClr val="333399"/>
                </a:solidFill>
              </a:rPr>
              <a:t>Output 2: </a:t>
            </a:r>
            <a:r>
              <a:rPr lang="de-DE" dirty="0" err="1">
                <a:solidFill>
                  <a:srgbClr val="333399"/>
                </a:solidFill>
              </a:rPr>
              <a:t>eHandbook</a:t>
            </a:r>
            <a:r>
              <a:rPr lang="de-DE" dirty="0">
                <a:solidFill>
                  <a:srgbClr val="333399"/>
                </a:solidFill>
              </a:rPr>
              <a:t> </a:t>
            </a:r>
            <a:r>
              <a:rPr lang="de-DE" dirty="0" err="1">
                <a:solidFill>
                  <a:srgbClr val="333399"/>
                </a:solidFill>
              </a:rPr>
              <a:t>for</a:t>
            </a:r>
            <a:r>
              <a:rPr lang="de-DE" dirty="0">
                <a:solidFill>
                  <a:srgbClr val="333399"/>
                </a:solidFill>
              </a:rPr>
              <a:t> SMEs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e-DE" dirty="0" err="1"/>
              <a:t>Practical</a:t>
            </a:r>
            <a:r>
              <a:rPr lang="de-DE" dirty="0"/>
              <a:t> </a:t>
            </a:r>
            <a:r>
              <a:rPr lang="de-DE" dirty="0" err="1"/>
              <a:t>tools</a:t>
            </a:r>
            <a:r>
              <a:rPr lang="de-DE" dirty="0"/>
              <a:t>,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studies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SMEs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b="1" dirty="0">
                <a:solidFill>
                  <a:srgbClr val="333399"/>
                </a:solidFill>
              </a:rPr>
              <a:t>Output 3: </a:t>
            </a:r>
            <a:r>
              <a:rPr lang="de-DE" dirty="0">
                <a:solidFill>
                  <a:srgbClr val="333399"/>
                </a:solidFill>
              </a:rPr>
              <a:t>Collaborative </a:t>
            </a:r>
            <a:r>
              <a:rPr lang="de-DE" dirty="0" err="1">
                <a:solidFill>
                  <a:srgbClr val="333399"/>
                </a:solidFill>
              </a:rPr>
              <a:t>research</a:t>
            </a:r>
            <a:endParaRPr lang="de-DE" dirty="0">
              <a:solidFill>
                <a:srgbClr val="333399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Primary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collection</a:t>
            </a:r>
            <a:r>
              <a:rPr lang="de-DE" dirty="0"/>
              <a:t>, </a:t>
            </a:r>
            <a:r>
              <a:rPr lang="de-DE" dirty="0" err="1"/>
              <a:t>publication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articles</a:t>
            </a:r>
            <a:r>
              <a:rPr lang="de-DE" dirty="0"/>
              <a:t>;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e-DE" dirty="0" err="1"/>
              <a:t>Comparative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>
                <a:solidFill>
                  <a:srgbClr val="000099"/>
                </a:solidFill>
              </a:rPr>
              <a:t>(Ms. Tuula </a:t>
            </a:r>
            <a:r>
              <a:rPr lang="de-DE" dirty="0" err="1">
                <a:solidFill>
                  <a:srgbClr val="000099"/>
                </a:solidFill>
              </a:rPr>
              <a:t>Rajander</a:t>
            </a:r>
            <a:r>
              <a:rPr lang="de-DE" dirty="0">
                <a:solidFill>
                  <a:srgbClr val="000099"/>
                </a:solidFill>
              </a:rPr>
              <a:t> will </a:t>
            </a:r>
            <a:r>
              <a:rPr lang="de-DE" dirty="0" err="1">
                <a:solidFill>
                  <a:srgbClr val="000099"/>
                </a:solidFill>
              </a:rPr>
              <a:t>summarize</a:t>
            </a:r>
            <a:r>
              <a:rPr lang="de-DE" dirty="0">
                <a:solidFill>
                  <a:srgbClr val="000099"/>
                </a:solidFill>
              </a:rPr>
              <a:t> </a:t>
            </a:r>
            <a:r>
              <a:rPr lang="de-DE" dirty="0" err="1">
                <a:solidFill>
                  <a:srgbClr val="000099"/>
                </a:solidFill>
              </a:rPr>
              <a:t>key</a:t>
            </a:r>
            <a:r>
              <a:rPr lang="de-DE" dirty="0">
                <a:solidFill>
                  <a:srgbClr val="000099"/>
                </a:solidFill>
              </a:rPr>
              <a:t> </a:t>
            </a:r>
            <a:r>
              <a:rPr lang="de-DE" dirty="0" err="1">
                <a:solidFill>
                  <a:srgbClr val="000099"/>
                </a:solidFill>
              </a:rPr>
              <a:t>findings</a:t>
            </a:r>
            <a:r>
              <a:rPr lang="de-DE" dirty="0">
                <a:solidFill>
                  <a:srgbClr val="000099"/>
                </a:solidFill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1FF1D-45FC-43AB-BFA4-A0DC01FB601E}"/>
              </a:ext>
            </a:extLst>
          </p:cNvPr>
          <p:cNvSpPr txBox="1"/>
          <p:nvPr/>
        </p:nvSpPr>
        <p:spPr>
          <a:xfrm>
            <a:off x="2928026" y="5019473"/>
            <a:ext cx="5201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Concrete Actions – What does it mean?</a:t>
            </a:r>
          </a:p>
        </p:txBody>
      </p:sp>
    </p:spTree>
    <p:extLst>
      <p:ext uri="{BB962C8B-B14F-4D97-AF65-F5344CB8AC3E}">
        <p14:creationId xmlns:p14="http://schemas.microsoft.com/office/powerpoint/2010/main" val="2727351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582385" y="759874"/>
            <a:ext cx="10515600" cy="670092"/>
          </a:xfrm>
          <a:prstGeom prst="rect">
            <a:avLst/>
          </a:prstGeom>
        </p:spPr>
        <p:txBody>
          <a:bodyPr anchor="t"/>
          <a:lstStyle/>
          <a:p>
            <a:pPr algn="ctr"/>
            <a:r>
              <a:rPr lang="en-GB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Example 2017</a:t>
            </a:r>
            <a:endParaRPr lang="cs-CZ" sz="3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71100" y="1634110"/>
            <a:ext cx="11027229" cy="4134392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de-DE" b="1" dirty="0" err="1"/>
              <a:t>Step</a:t>
            </a:r>
            <a:r>
              <a:rPr lang="de-DE" b="1" dirty="0"/>
              <a:t> 1: </a:t>
            </a:r>
            <a:r>
              <a:rPr lang="de-DE" dirty="0"/>
              <a:t>Study HRM </a:t>
            </a:r>
            <a:r>
              <a:rPr lang="de-DE" dirty="0" err="1"/>
              <a:t>theories</a:t>
            </a:r>
            <a:r>
              <a:rPr lang="de-DE" dirty="0"/>
              <a:t> and </a:t>
            </a:r>
            <a:r>
              <a:rPr lang="de-DE" dirty="0" err="1"/>
              <a:t>concepts</a:t>
            </a:r>
            <a:endParaRPr lang="de-DE" dirty="0"/>
          </a:p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de-DE" b="1" dirty="0" err="1"/>
              <a:t>Step</a:t>
            </a:r>
            <a:r>
              <a:rPr lang="de-DE" b="1" dirty="0"/>
              <a:t> 2: </a:t>
            </a:r>
            <a:r>
              <a:rPr lang="de-DE" dirty="0"/>
              <a:t>Intensive Study Week in Germany </a:t>
            </a:r>
          </a:p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de-DE" b="1" dirty="0" err="1"/>
              <a:t>Step</a:t>
            </a:r>
            <a:r>
              <a:rPr lang="de-DE" b="1" dirty="0"/>
              <a:t> 3</a:t>
            </a:r>
            <a:r>
              <a:rPr lang="de-DE" dirty="0"/>
              <a:t>: Work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SME(s)</a:t>
            </a:r>
          </a:p>
          <a:p>
            <a:pPr algn="ctr">
              <a:spcBef>
                <a:spcPts val="800"/>
              </a:spcBef>
              <a:spcAft>
                <a:spcPts val="800"/>
              </a:spcAft>
            </a:pPr>
            <a:endParaRPr lang="de-DE" dirty="0"/>
          </a:p>
          <a:p>
            <a:pPr marL="0" indent="0" algn="ctr">
              <a:spcBef>
                <a:spcPts val="800"/>
              </a:spcBef>
              <a:spcAft>
                <a:spcPts val="800"/>
              </a:spcAft>
              <a:buNone/>
            </a:pPr>
            <a:r>
              <a:rPr lang="de-DE" b="1" dirty="0">
                <a:solidFill>
                  <a:srgbClr val="C00000"/>
                </a:solidFill>
              </a:rPr>
              <a:t>OUTPUT </a:t>
            </a:r>
            <a:r>
              <a:rPr lang="de-DE" b="1" dirty="0" err="1">
                <a:solidFill>
                  <a:srgbClr val="C00000"/>
                </a:solidFill>
              </a:rPr>
              <a:t>for</a:t>
            </a:r>
            <a:r>
              <a:rPr lang="de-DE" b="1" dirty="0">
                <a:solidFill>
                  <a:srgbClr val="C00000"/>
                </a:solidFill>
              </a:rPr>
              <a:t> SMEs in </a:t>
            </a:r>
            <a:r>
              <a:rPr lang="de-DE" b="1" dirty="0" err="1">
                <a:solidFill>
                  <a:srgbClr val="C00000"/>
                </a:solidFill>
              </a:rPr>
              <a:t>eHandbook</a:t>
            </a:r>
            <a:r>
              <a:rPr lang="de-DE" b="1" dirty="0">
                <a:solidFill>
                  <a:srgbClr val="C00000"/>
                </a:solidFill>
              </a:rPr>
              <a:t> and Videos (31.8.2019): </a:t>
            </a:r>
          </a:p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de-DE" dirty="0">
                <a:solidFill>
                  <a:srgbClr val="C00000"/>
                </a:solidFill>
              </a:rPr>
              <a:t>Summary </a:t>
            </a:r>
            <a:r>
              <a:rPr lang="de-DE" dirty="0" err="1">
                <a:solidFill>
                  <a:srgbClr val="C00000"/>
                </a:solidFill>
              </a:rPr>
              <a:t>of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key</a:t>
            </a:r>
            <a:r>
              <a:rPr lang="de-DE" dirty="0">
                <a:solidFill>
                  <a:srgbClr val="C00000"/>
                </a:solidFill>
              </a:rPr>
              <a:t> HRM Practices </a:t>
            </a:r>
            <a:r>
              <a:rPr lang="de-DE" dirty="0" err="1">
                <a:solidFill>
                  <a:srgbClr val="C00000"/>
                </a:solidFill>
              </a:rPr>
              <a:t>suited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for</a:t>
            </a:r>
            <a:r>
              <a:rPr lang="de-DE" dirty="0">
                <a:solidFill>
                  <a:srgbClr val="C00000"/>
                </a:solidFill>
              </a:rPr>
              <a:t> SMEs</a:t>
            </a:r>
          </a:p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de-DE" dirty="0" err="1">
                <a:solidFill>
                  <a:srgbClr val="C00000"/>
                </a:solidFill>
              </a:rPr>
              <a:t>Practical</a:t>
            </a:r>
            <a:r>
              <a:rPr lang="de-DE" dirty="0">
                <a:solidFill>
                  <a:srgbClr val="C00000"/>
                </a:solidFill>
              </a:rPr>
              <a:t> Case Studies </a:t>
            </a:r>
            <a:r>
              <a:rPr lang="de-DE" dirty="0" err="1">
                <a:solidFill>
                  <a:srgbClr val="C00000"/>
                </a:solidFill>
              </a:rPr>
              <a:t>to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illustrate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practices</a:t>
            </a:r>
            <a:r>
              <a:rPr lang="de-DE" dirty="0">
                <a:solidFill>
                  <a:srgbClr val="C00000"/>
                </a:solidFill>
              </a:rPr>
              <a:t> (</a:t>
            </a:r>
            <a:r>
              <a:rPr lang="de-DE" dirty="0" err="1">
                <a:solidFill>
                  <a:srgbClr val="C00000"/>
                </a:solidFill>
              </a:rPr>
              <a:t>annonymous</a:t>
            </a:r>
            <a:r>
              <a:rPr lang="de-DE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1FF1D-45FC-43AB-BFA4-A0DC01FB601E}"/>
              </a:ext>
            </a:extLst>
          </p:cNvPr>
          <p:cNvSpPr txBox="1"/>
          <p:nvPr/>
        </p:nvSpPr>
        <p:spPr>
          <a:xfrm>
            <a:off x="2775632" y="175099"/>
            <a:ext cx="6875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Concrete Actions – What does it mean?</a:t>
            </a:r>
          </a:p>
        </p:txBody>
      </p:sp>
    </p:spTree>
    <p:extLst>
      <p:ext uri="{BB962C8B-B14F-4D97-AF65-F5344CB8AC3E}">
        <p14:creationId xmlns:p14="http://schemas.microsoft.com/office/powerpoint/2010/main" val="1278327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A3F501-A480-43ED-9924-B3FA00953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803" y="993097"/>
            <a:ext cx="7232813" cy="4601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6DF749-FDED-4B67-A0A2-CFB070FFB0D6}"/>
              </a:ext>
            </a:extLst>
          </p:cNvPr>
          <p:cNvSpPr txBox="1"/>
          <p:nvPr/>
        </p:nvSpPr>
        <p:spPr>
          <a:xfrm rot="20908116">
            <a:off x="1705210" y="62073"/>
            <a:ext cx="58138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C00000"/>
                </a:solidFill>
                <a:latin typeface="Bradley Hand ITC" panose="03070402050302030203" pitchFamily="66" charset="0"/>
              </a:rPr>
              <a:t>A </a:t>
            </a:r>
            <a:r>
              <a:rPr lang="en-GB" sz="5400" dirty="0">
                <a:solidFill>
                  <a:srgbClr val="C00000"/>
                </a:solidFill>
                <a:latin typeface="Bradley Hand ITC" panose="03070402050302030203" pitchFamily="66" charset="0"/>
              </a:rPr>
              <a:t>successful</a:t>
            </a:r>
            <a:endParaRPr lang="en-GB" sz="11500" dirty="0">
              <a:solidFill>
                <a:srgbClr val="C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601142-129B-4217-8491-C0537DD59C4B}"/>
              </a:ext>
            </a:extLst>
          </p:cNvPr>
          <p:cNvSpPr txBox="1"/>
          <p:nvPr/>
        </p:nvSpPr>
        <p:spPr>
          <a:xfrm>
            <a:off x="4219413" y="1564956"/>
            <a:ext cx="284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‘’                                             ‘’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45D20-DE05-464F-975D-2EDF852E9F7A}"/>
              </a:ext>
            </a:extLst>
          </p:cNvPr>
          <p:cNvSpPr txBox="1"/>
          <p:nvPr/>
        </p:nvSpPr>
        <p:spPr>
          <a:xfrm>
            <a:off x="5421056" y="5108377"/>
            <a:ext cx="329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SME employer and its employees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B1966-F33B-4BEC-A2B8-1C2E3E2B8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34000" pressure="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7370" y="4976856"/>
            <a:ext cx="486194" cy="50085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4285169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64C85E7-5C97-4225-9842-5D143B3A9A90}" vid="{D8EDB165-6152-424D-965E-785B0715B0C3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KA2 SHARPEN Powerpoint</Template>
  <TotalTime>1598</TotalTime>
  <Words>885</Words>
  <Application>Microsoft Office PowerPoint</Application>
  <PresentationFormat>Widescreen</PresentationFormat>
  <Paragraphs>174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Bradley Hand ITC</vt:lpstr>
      <vt:lpstr>Calibri</vt:lpstr>
      <vt:lpstr>Calibri Light</vt:lpstr>
      <vt:lpstr>Century Gothic</vt:lpstr>
      <vt:lpstr>Fira Sans</vt:lpstr>
      <vt:lpstr>Georgia</vt:lpstr>
      <vt:lpstr>Rockwell</vt:lpstr>
      <vt:lpstr>Motiv Office</vt:lpstr>
      <vt:lpstr>SMEs HRM Attraction, Retention &amp; Performance Enhancement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outputs</vt:lpstr>
      <vt:lpstr>Example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SMEs HRM Attraction, Retention &amp; Performance Enhancement Network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Komulainen Ruey</dc:creator>
  <cp:lastModifiedBy>Komulainen Ruey</cp:lastModifiedBy>
  <cp:revision>80</cp:revision>
  <cp:lastPrinted>2018-04-21T06:34:07Z</cp:lastPrinted>
  <dcterms:created xsi:type="dcterms:W3CDTF">2017-02-08T11:20:00Z</dcterms:created>
  <dcterms:modified xsi:type="dcterms:W3CDTF">2018-04-25T11:33:25Z</dcterms:modified>
</cp:coreProperties>
</file>