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5" r:id="rId1"/>
  </p:sldMasterIdLst>
  <p:notesMasterIdLst>
    <p:notesMasterId r:id="rId19"/>
  </p:notesMasterIdLst>
  <p:handoutMasterIdLst>
    <p:handoutMasterId r:id="rId20"/>
  </p:handoutMasterIdLst>
  <p:sldIdLst>
    <p:sldId id="284" r:id="rId2"/>
    <p:sldId id="314" r:id="rId3"/>
    <p:sldId id="316" r:id="rId4"/>
    <p:sldId id="343" r:id="rId5"/>
    <p:sldId id="339" r:id="rId6"/>
    <p:sldId id="315" r:id="rId7"/>
    <p:sldId id="312" r:id="rId8"/>
    <p:sldId id="313" r:id="rId9"/>
    <p:sldId id="344" r:id="rId10"/>
    <p:sldId id="346" r:id="rId11"/>
    <p:sldId id="345" r:id="rId12"/>
    <p:sldId id="350" r:id="rId13"/>
    <p:sldId id="349" r:id="rId14"/>
    <p:sldId id="347" r:id="rId15"/>
    <p:sldId id="348" r:id="rId16"/>
    <p:sldId id="304" r:id="rId17"/>
    <p:sldId id="310" r:id="rId18"/>
  </p:sldIdLst>
  <p:sldSz cx="12192000" cy="6858000"/>
  <p:notesSz cx="6735763" cy="98663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AF00"/>
    <a:srgbClr val="F2B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485" autoAdjust="0"/>
  </p:normalViewPr>
  <p:slideViewPr>
    <p:cSldViewPr snapToGrid="0">
      <p:cViewPr varScale="1">
        <p:scale>
          <a:sx n="103" d="100"/>
          <a:sy n="103" d="100"/>
        </p:scale>
        <p:origin x="96" y="30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AD8D87F-EF80-4175-81FE-DAA12A63BEBE}" type="datetimeFigureOut">
              <a:rPr lang="cs-CZ"/>
              <a:pPr>
                <a:defRPr/>
              </a:pPr>
              <a:t>21.04.2018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59C8C66-A930-4A72-A7F6-322D34CD8BB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37487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7B6B641-25A4-4167-8DC6-A263FE8BC6F6}" type="datetimeFigureOut">
              <a:rPr lang="cs-CZ"/>
              <a:pPr>
                <a:defRPr/>
              </a:pPr>
              <a:t>20.04.2018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dirty="0"/>
              <a:t>Kliknutím lze upravit styly předlohy textu.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BAE2C2B-C8E3-4F02-9CD1-AD50242425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44799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AE2C2B-C8E3-4F02-9CD1-AD50242425E0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64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AE2C2B-C8E3-4F02-9CD1-AD50242425E0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7236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Deepen students’ understandings of </a:t>
            </a:r>
            <a:r>
              <a:rPr lang="en-US" sz="1400" b="1" dirty="0">
                <a:solidFill>
                  <a:srgbClr val="333399"/>
                </a:solidFill>
              </a:rPr>
              <a:t>HRM issues </a:t>
            </a:r>
            <a:r>
              <a:rPr lang="en-US" sz="1400" dirty="0"/>
              <a:t>in SMEs</a:t>
            </a:r>
            <a:endParaRPr lang="fi-FI" sz="1400" dirty="0"/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Apply HRM theories and competencies to a </a:t>
            </a:r>
            <a:r>
              <a:rPr lang="en-US" sz="1400" b="1" dirty="0">
                <a:solidFill>
                  <a:srgbClr val="333399"/>
                </a:solidFill>
              </a:rPr>
              <a:t>real life project </a:t>
            </a:r>
            <a:r>
              <a:rPr lang="en-US" sz="1400" dirty="0"/>
              <a:t>in collaboration </a:t>
            </a:r>
            <a:r>
              <a:rPr lang="en-US" sz="1400" b="1" dirty="0">
                <a:solidFill>
                  <a:srgbClr val="333399"/>
                </a:solidFill>
              </a:rPr>
              <a:t>with regional SMEs </a:t>
            </a:r>
            <a:endParaRPr lang="en-US" sz="1400" dirty="0"/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Produce </a:t>
            </a:r>
            <a:r>
              <a:rPr lang="en-GB" sz="1400" b="1" dirty="0">
                <a:solidFill>
                  <a:srgbClr val="333399"/>
                </a:solidFill>
              </a:rPr>
              <a:t>practical</a:t>
            </a:r>
            <a:r>
              <a:rPr lang="en-GB" sz="1400" dirty="0"/>
              <a:t> HRM </a:t>
            </a:r>
            <a:r>
              <a:rPr lang="en-GB" sz="1400" b="1" dirty="0">
                <a:solidFill>
                  <a:srgbClr val="333399"/>
                </a:solidFill>
              </a:rPr>
              <a:t>tools</a:t>
            </a:r>
            <a:r>
              <a:rPr lang="en-GB" sz="1400" dirty="0">
                <a:solidFill>
                  <a:srgbClr val="333399"/>
                </a:solidFill>
              </a:rPr>
              <a:t> and </a:t>
            </a:r>
            <a:r>
              <a:rPr lang="en-GB" sz="1400" b="1" dirty="0">
                <a:solidFill>
                  <a:srgbClr val="333399"/>
                </a:solidFill>
              </a:rPr>
              <a:t>frameworks</a:t>
            </a:r>
            <a:r>
              <a:rPr lang="en-GB" sz="1400" dirty="0">
                <a:solidFill>
                  <a:srgbClr val="333399"/>
                </a:solidFill>
              </a:rPr>
              <a:t> </a:t>
            </a:r>
            <a:r>
              <a:rPr lang="en-GB" sz="1400" dirty="0"/>
              <a:t>for SMEs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333399"/>
                </a:solidFill>
              </a:rPr>
              <a:t>Migrate best practices </a:t>
            </a:r>
            <a:r>
              <a:rPr lang="en-GB" sz="1400" dirty="0"/>
              <a:t>across regions and SMEs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AE2C2B-C8E3-4F02-9CD1-AD50242425E0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6343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629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719667" y="6524625"/>
            <a:ext cx="9408584" cy="196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KMU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10320867" y="6165850"/>
            <a:ext cx="1871133" cy="692150"/>
          </a:xfrm>
          <a:prstGeom prst="rect">
            <a:avLst/>
          </a:prstGeom>
        </p:spPr>
        <p:txBody>
          <a:bodyPr/>
          <a:lstStyle>
            <a:lvl1pPr>
              <a:defRPr sz="1400" b="0"/>
            </a:lvl1pPr>
          </a:lstStyle>
          <a:p>
            <a:pPr>
              <a:defRPr/>
            </a:pPr>
            <a:r>
              <a:rPr lang="de-DE"/>
              <a:t>Seite </a:t>
            </a:r>
            <a:fld id="{4CE0D013-8A2D-4F4E-B498-1C73015DC5C3}" type="slidenum">
              <a:rPr lang="de-DE"/>
              <a:pPr>
                <a:defRPr/>
              </a:pPr>
              <a:t>‹#›</a:t>
            </a:fld>
            <a:endParaRPr lang="de-DE"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©</a:t>
            </a:r>
            <a:r>
              <a:rPr lang="de-DE"/>
              <a:t> Prof. Walter</a:t>
            </a:r>
          </a:p>
        </p:txBody>
      </p:sp>
    </p:spTree>
    <p:extLst>
      <p:ext uri="{BB962C8B-B14F-4D97-AF65-F5344CB8AC3E}">
        <p14:creationId xmlns:p14="http://schemas.microsoft.com/office/powerpoint/2010/main" val="398282924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1" descr="C:\Users\Vendy\AppData\Local\Microsoft\Windows\INetCache\Content.Outlook\TWE1W73H\LogoV2a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241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 userDrawn="1"/>
        </p:nvSpPr>
        <p:spPr>
          <a:xfrm>
            <a:off x="2052734" y="1017036"/>
            <a:ext cx="8643257" cy="951723"/>
          </a:xfrm>
          <a:prstGeom prst="rect">
            <a:avLst/>
          </a:prstGeom>
        </p:spPr>
        <p:txBody>
          <a:bodyPr anchor="b"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en-GB" dirty="0"/>
          </a:p>
        </p:txBody>
      </p:sp>
      <p:sp>
        <p:nvSpPr>
          <p:cNvPr id="10" name="Subtitle 2"/>
          <p:cNvSpPr txBox="1">
            <a:spLocks/>
          </p:cNvSpPr>
          <p:nvPr userDrawn="1"/>
        </p:nvSpPr>
        <p:spPr>
          <a:xfrm>
            <a:off x="1551992" y="2696546"/>
            <a:ext cx="9144000" cy="2523931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11" name="obrázek 2" descr="C:\Users\Vendy\AppData\Local\Microsoft\Windows\INetCache\Content.Outlook\TWE1W73H\Partners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560" y="5803640"/>
            <a:ext cx="9936880" cy="1054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848" y="106143"/>
            <a:ext cx="2223655" cy="4816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171" y="6330819"/>
            <a:ext cx="1398489" cy="47548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edukainuu-my.sharepoint.com/:v:/g/personal/ruey_komulainen_kamk_fi/ETszrJuUq-tKjpaJpGgCmM0B8dDeiEwxwWBnxsByALBLAQ?e=ey0OFX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hyperlink" Target="https://edukainuu-my.sharepoint.com/:b:/g/personal/ruey_komulainen_kamk_fi/EXd2Pekrun5Fu9Se7ClbsUcBBAO4JGOTkh4mKUKeKz3ThQ?e=KozijF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1049694" y="2488164"/>
            <a:ext cx="10515600" cy="154306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SMEs HRM Attraction, Retention &amp; Performance Enhancement Network</a:t>
            </a:r>
            <a:endParaRPr lang="cs-CZ" b="1" dirty="0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CE82EF-C1A4-473E-93E7-78BF1F28F0F4}"/>
              </a:ext>
            </a:extLst>
          </p:cNvPr>
          <p:cNvSpPr txBox="1"/>
          <p:nvPr/>
        </p:nvSpPr>
        <p:spPr>
          <a:xfrm>
            <a:off x="3063240" y="4480560"/>
            <a:ext cx="7080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Ruey Komulainen, Project Manager </a:t>
            </a:r>
            <a:r>
              <a:rPr lang="en-GB" dirty="0" err="1"/>
              <a:t>Kajaani</a:t>
            </a:r>
            <a:r>
              <a:rPr lang="en-GB" dirty="0"/>
              <a:t> University of Applied Sciences</a:t>
            </a:r>
          </a:p>
        </p:txBody>
      </p:sp>
    </p:spTree>
    <p:extLst>
      <p:ext uri="{BB962C8B-B14F-4D97-AF65-F5344CB8AC3E}">
        <p14:creationId xmlns:p14="http://schemas.microsoft.com/office/powerpoint/2010/main" val="3982882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C6E0E8-9740-4843-A2E2-0B08FBA17353}"/>
              </a:ext>
            </a:extLst>
          </p:cNvPr>
          <p:cNvSpPr txBox="1">
            <a:spLocks/>
          </p:cNvSpPr>
          <p:nvPr/>
        </p:nvSpPr>
        <p:spPr>
          <a:xfrm>
            <a:off x="1066924" y="46539"/>
            <a:ext cx="10515600" cy="9629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n-GB" sz="3200" b="1" dirty="0">
                <a:latin typeface="Century Gothic" panose="020B0502020202020204" pitchFamily="34" charset="0"/>
              </a:rPr>
              <a:t>ISP: 25-26.4.2018</a:t>
            </a:r>
            <a:endParaRPr lang="cs-CZ" sz="3200" b="1" dirty="0"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BE3BDB-A7BB-498E-8593-0078738A7B9C}"/>
              </a:ext>
            </a:extLst>
          </p:cNvPr>
          <p:cNvSpPr/>
          <p:nvPr/>
        </p:nvSpPr>
        <p:spPr>
          <a:xfrm>
            <a:off x="910695" y="1009439"/>
            <a:ext cx="4804078" cy="46533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0C86A8-78C0-42AA-B7D8-D8FF9ECB9023}"/>
              </a:ext>
            </a:extLst>
          </p:cNvPr>
          <p:cNvSpPr/>
          <p:nvPr/>
        </p:nvSpPr>
        <p:spPr>
          <a:xfrm>
            <a:off x="6096000" y="1009438"/>
            <a:ext cx="4804078" cy="46533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D2FD02-DD52-4BA0-8B05-6B6268457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996" y="1009438"/>
            <a:ext cx="2260687" cy="36641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CD0655-94E0-43D3-B520-89FF1FE90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706" y="1022984"/>
            <a:ext cx="2382293" cy="4632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6728CD-CFB7-48D8-BBEA-537C32701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8019" y="1022984"/>
            <a:ext cx="2230946" cy="40570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0B8BCD-2832-41E8-B120-6CC03E7D6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8039" y="1078258"/>
            <a:ext cx="2334451" cy="3228311"/>
          </a:xfrm>
          <a:prstGeom prst="rect">
            <a:avLst/>
          </a:prstGeom>
        </p:spPr>
      </p:pic>
      <p:sp>
        <p:nvSpPr>
          <p:cNvPr id="10" name="Arrow: Left 9">
            <a:extLst>
              <a:ext uri="{FF2B5EF4-FFF2-40B4-BE49-F238E27FC236}">
                <a16:creationId xmlns:a16="http://schemas.microsoft.com/office/drawing/2014/main" id="{2A0CADF2-5890-4D62-832B-B8B4609078D4}"/>
              </a:ext>
            </a:extLst>
          </p:cNvPr>
          <p:cNvSpPr/>
          <p:nvPr/>
        </p:nvSpPr>
        <p:spPr>
          <a:xfrm rot="2146513">
            <a:off x="9772998" y="4411867"/>
            <a:ext cx="847493" cy="20973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15245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4C0D9E-4564-4C69-91FB-1EC61F7A2BE3}"/>
              </a:ext>
            </a:extLst>
          </p:cNvPr>
          <p:cNvSpPr/>
          <p:nvPr/>
        </p:nvSpPr>
        <p:spPr>
          <a:xfrm>
            <a:off x="910695" y="1009439"/>
            <a:ext cx="4804078" cy="46533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FF431E-1FDE-4F3E-9CC4-1F29B5416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694" y="1009439"/>
            <a:ext cx="2399229" cy="4515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A0CE2A-03B3-4590-8B0B-EBC7283FA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542" y="1050078"/>
            <a:ext cx="2399229" cy="3616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35445B-723F-4730-AB06-94A3A8179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6117" y="914612"/>
            <a:ext cx="4085696" cy="483020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DACF9EE4-F813-4690-81C6-5017B90D9F89}"/>
              </a:ext>
            </a:extLst>
          </p:cNvPr>
          <p:cNvSpPr txBox="1">
            <a:spLocks/>
          </p:cNvSpPr>
          <p:nvPr/>
        </p:nvSpPr>
        <p:spPr>
          <a:xfrm>
            <a:off x="1066924" y="46539"/>
            <a:ext cx="10515600" cy="9629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n-GB" sz="3200" b="1" dirty="0">
                <a:latin typeface="Century Gothic" panose="020B0502020202020204" pitchFamily="34" charset="0"/>
              </a:rPr>
              <a:t>ISP: 27.4.2018</a:t>
            </a:r>
            <a:endParaRPr lang="cs-CZ" sz="3200" b="1" dirty="0"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9FB0D6-EC56-4FAE-A303-B083B9858CD7}"/>
              </a:ext>
            </a:extLst>
          </p:cNvPr>
          <p:cNvSpPr txBox="1"/>
          <p:nvPr/>
        </p:nvSpPr>
        <p:spPr>
          <a:xfrm>
            <a:off x="1769328" y="4958576"/>
            <a:ext cx="1234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C00000"/>
                </a:solidFill>
              </a:rPr>
              <a:t>Pre-ISP company visit tasks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E31AB7-1BB0-4589-90D1-955E1B54FF70}"/>
              </a:ext>
            </a:extLst>
          </p:cNvPr>
          <p:cNvCxnSpPr>
            <a:cxnSpLocks/>
          </p:cNvCxnSpPr>
          <p:nvPr/>
        </p:nvCxnSpPr>
        <p:spPr>
          <a:xfrm>
            <a:off x="2706029" y="3070302"/>
            <a:ext cx="401446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row: Left 10">
            <a:extLst>
              <a:ext uri="{FF2B5EF4-FFF2-40B4-BE49-F238E27FC236}">
                <a16:creationId xmlns:a16="http://schemas.microsoft.com/office/drawing/2014/main" id="{4ECE9AEB-7A2C-48CA-AE76-F0FC6F800326}"/>
              </a:ext>
            </a:extLst>
          </p:cNvPr>
          <p:cNvSpPr/>
          <p:nvPr/>
        </p:nvSpPr>
        <p:spPr>
          <a:xfrm rot="2146513">
            <a:off x="5291027" y="3494954"/>
            <a:ext cx="847493" cy="20973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52801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F69447-0E08-4140-8A09-AAA18AC2D10C}"/>
              </a:ext>
            </a:extLst>
          </p:cNvPr>
          <p:cNvSpPr txBox="1">
            <a:spLocks/>
          </p:cNvSpPr>
          <p:nvPr/>
        </p:nvSpPr>
        <p:spPr>
          <a:xfrm>
            <a:off x="2695366" y="275062"/>
            <a:ext cx="6975640" cy="83828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n-GB" sz="3200" b="1" dirty="0">
                <a:latin typeface="Century Gothic" panose="020B0502020202020204" pitchFamily="34" charset="0"/>
              </a:rPr>
              <a:t>WIFI info</a:t>
            </a:r>
            <a:endParaRPr lang="cs-CZ" sz="3200" b="1" dirty="0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F69BE0-D310-4DE4-AB4C-B98AC450C9B0}"/>
              </a:ext>
            </a:extLst>
          </p:cNvPr>
          <p:cNvSpPr txBox="1"/>
          <p:nvPr/>
        </p:nvSpPr>
        <p:spPr>
          <a:xfrm>
            <a:off x="1986138" y="2373901"/>
            <a:ext cx="86479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en-GB" sz="3200" dirty="0"/>
              <a:t>Only in university buildings</a:t>
            </a:r>
          </a:p>
          <a:p>
            <a:pPr marL="342900" lvl="0" indent="-342900" algn="ctr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200" dirty="0"/>
              <a:t>NETNAME: </a:t>
            </a:r>
            <a:r>
              <a:rPr lang="en-GB" sz="3200" dirty="0">
                <a:solidFill>
                  <a:srgbClr val="C00000"/>
                </a:solidFill>
              </a:rPr>
              <a:t>Sharpen</a:t>
            </a:r>
          </a:p>
          <a:p>
            <a:pPr marL="342900" lvl="0" indent="-342900" algn="ctr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200" dirty="0"/>
              <a:t>Password: </a:t>
            </a:r>
            <a:r>
              <a:rPr lang="en-GB" sz="3200" b="1" dirty="0">
                <a:solidFill>
                  <a:srgbClr val="C00000"/>
                </a:solidFill>
              </a:rPr>
              <a:t>sharpen2018</a:t>
            </a:r>
          </a:p>
          <a:p>
            <a:pPr marL="342900" lvl="0" indent="-342900" algn="ctr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3200" dirty="0"/>
          </a:p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en-GB" sz="2800" dirty="0"/>
              <a:t>Cable connection in the apartment. </a:t>
            </a:r>
            <a:r>
              <a:rPr lang="en-GB" sz="2800" dirty="0">
                <a:solidFill>
                  <a:srgbClr val="C00000"/>
                </a:solidFill>
              </a:rPr>
              <a:t>NO WIFI.</a:t>
            </a:r>
          </a:p>
          <a:p>
            <a:pPr lvl="0" algn="ctr">
              <a:spcBef>
                <a:spcPts val="600"/>
              </a:spcBef>
              <a:spcAft>
                <a:spcPts val="600"/>
              </a:spcAft>
            </a:pPr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1BD0AE-12B3-418E-8B25-B04890D85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7163" y="1001835"/>
            <a:ext cx="1485870" cy="126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294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814E8A-EAE4-4ED8-9EF4-4A5C020B4645}"/>
              </a:ext>
            </a:extLst>
          </p:cNvPr>
          <p:cNvSpPr txBox="1">
            <a:spLocks/>
          </p:cNvSpPr>
          <p:nvPr/>
        </p:nvSpPr>
        <p:spPr>
          <a:xfrm>
            <a:off x="2695366" y="150448"/>
            <a:ext cx="6975640" cy="9629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n-GB" sz="3200" b="1" dirty="0">
                <a:latin typeface="Century Gothic" panose="020B0502020202020204" pitchFamily="34" charset="0"/>
              </a:rPr>
              <a:t>Student apartment: </a:t>
            </a:r>
            <a:r>
              <a:rPr lang="en-GB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Check-Out</a:t>
            </a:r>
            <a:endParaRPr lang="cs-CZ" sz="32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4D139F-CC7C-4DF6-B490-B74A494F274D}"/>
              </a:ext>
            </a:extLst>
          </p:cNvPr>
          <p:cNvSpPr txBox="1"/>
          <p:nvPr/>
        </p:nvSpPr>
        <p:spPr>
          <a:xfrm>
            <a:off x="758283" y="894889"/>
            <a:ext cx="8363415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Read the rules carefully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Sweep your own room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Ensure all the utensils and cutlery are washed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Fold and put the duvet and pillow into the BIG plastic bag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Used towel, bed linen, bedsheets, pillowcase fold and placed into the SMALL plastic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Placed the bags in front of your room door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Hand the keys to the organizer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Remember to take your key along. There is a penalty charge if to open locked door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51314E-2052-4C70-9537-B13552D05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1006" y="2173670"/>
            <a:ext cx="1650235" cy="230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434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6439BF-FCB5-4F3A-A404-F4A813773F7E}"/>
              </a:ext>
            </a:extLst>
          </p:cNvPr>
          <p:cNvSpPr txBox="1">
            <a:spLocks/>
          </p:cNvSpPr>
          <p:nvPr/>
        </p:nvSpPr>
        <p:spPr>
          <a:xfrm>
            <a:off x="838200" y="83382"/>
            <a:ext cx="10515600" cy="9629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ISP Teams</a:t>
            </a:r>
            <a:endParaRPr lang="cs-CZ" sz="4000" b="1" dirty="0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E5B786-A549-439F-AE1A-8B678696805A}"/>
              </a:ext>
            </a:extLst>
          </p:cNvPr>
          <p:cNvSpPr txBox="1"/>
          <p:nvPr/>
        </p:nvSpPr>
        <p:spPr>
          <a:xfrm>
            <a:off x="1288582" y="979376"/>
            <a:ext cx="2689014" cy="203132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Team 1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bg1"/>
                </a:solidFill>
              </a:rPr>
              <a:t>Marc Lewis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err="1">
                <a:solidFill>
                  <a:schemeClr val="bg1"/>
                </a:solidFill>
              </a:rPr>
              <a:t>Barbora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Paterová</a:t>
            </a:r>
            <a:r>
              <a:rPr lang="en-GB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lt-LT" dirty="0">
                <a:solidFill>
                  <a:schemeClr val="bg1"/>
                </a:solidFill>
              </a:rPr>
              <a:t>Dovilė Valantinienė</a:t>
            </a: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bg1"/>
                </a:solidFill>
              </a:rPr>
              <a:t>Izabela </a:t>
            </a:r>
            <a:r>
              <a:rPr lang="en-GB" dirty="0" err="1">
                <a:solidFill>
                  <a:schemeClr val="bg1"/>
                </a:solidFill>
              </a:rPr>
              <a:t>Michalczyk</a:t>
            </a: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 err="1">
                <a:solidFill>
                  <a:schemeClr val="bg1"/>
                </a:solidFill>
              </a:rPr>
              <a:t>Gero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Jahn</a:t>
            </a:r>
            <a:r>
              <a:rPr lang="en-GB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err="1">
                <a:solidFill>
                  <a:schemeClr val="bg1"/>
                </a:solidFill>
              </a:rPr>
              <a:t>Nikke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Marjomaa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D5A53B-ECD5-4DC0-8FA1-96AFCC295A8F}"/>
              </a:ext>
            </a:extLst>
          </p:cNvPr>
          <p:cNvSpPr txBox="1"/>
          <p:nvPr/>
        </p:nvSpPr>
        <p:spPr>
          <a:xfrm>
            <a:off x="4556716" y="986149"/>
            <a:ext cx="2689014" cy="203132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Team 2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bg1"/>
                </a:solidFill>
              </a:rPr>
              <a:t>Aleksandra </a:t>
            </a:r>
            <a:r>
              <a:rPr lang="en-GB" dirty="0" err="1">
                <a:solidFill>
                  <a:schemeClr val="bg1"/>
                </a:solidFill>
              </a:rPr>
              <a:t>Suslova</a:t>
            </a: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 err="1">
                <a:solidFill>
                  <a:schemeClr val="bg1"/>
                </a:solidFill>
              </a:rPr>
              <a:t>Karolína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Palečková</a:t>
            </a:r>
            <a:r>
              <a:rPr lang="en-GB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err="1">
                <a:solidFill>
                  <a:schemeClr val="bg1"/>
                </a:solidFill>
              </a:rPr>
              <a:t>Viktoras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Mišlinskas</a:t>
            </a:r>
            <a:r>
              <a:rPr lang="en-GB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err="1">
                <a:solidFill>
                  <a:schemeClr val="bg1"/>
                </a:solidFill>
              </a:rPr>
              <a:t>Dorra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Jebali</a:t>
            </a: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bg1"/>
                </a:solidFill>
              </a:rPr>
              <a:t>Lena </a:t>
            </a:r>
            <a:r>
              <a:rPr lang="en-GB" dirty="0" err="1">
                <a:solidFill>
                  <a:schemeClr val="bg1"/>
                </a:solidFill>
              </a:rPr>
              <a:t>Hantzsche</a:t>
            </a: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bg1"/>
                </a:solidFill>
              </a:rPr>
              <a:t>Valtteri </a:t>
            </a:r>
            <a:r>
              <a:rPr lang="en-GB" dirty="0" err="1">
                <a:solidFill>
                  <a:schemeClr val="bg1"/>
                </a:solidFill>
              </a:rPr>
              <a:t>Lamberg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8B33D5-E752-484C-9868-D07C82653493}"/>
              </a:ext>
            </a:extLst>
          </p:cNvPr>
          <p:cNvSpPr txBox="1"/>
          <p:nvPr/>
        </p:nvSpPr>
        <p:spPr>
          <a:xfrm>
            <a:off x="2924341" y="3845306"/>
            <a:ext cx="2689014" cy="175432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Team 4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bg1"/>
                </a:solidFill>
              </a:rPr>
              <a:t>Adeel Patras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err="1">
                <a:solidFill>
                  <a:schemeClr val="bg1"/>
                </a:solidFill>
              </a:rPr>
              <a:t>Karolína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Kapounová</a:t>
            </a: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 err="1">
                <a:solidFill>
                  <a:schemeClr val="bg1"/>
                </a:solidFill>
              </a:rPr>
              <a:t>Ignas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Jankevičius</a:t>
            </a: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bg1"/>
                </a:solidFill>
              </a:rPr>
              <a:t>David Foster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bg1"/>
                </a:solidFill>
              </a:rPr>
              <a:t>Kathrin </a:t>
            </a:r>
            <a:r>
              <a:rPr lang="en-GB" dirty="0" err="1">
                <a:solidFill>
                  <a:schemeClr val="bg1"/>
                </a:solidFill>
              </a:rPr>
              <a:t>Focht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66386E-1F16-45ED-8C21-5127466E5B86}"/>
              </a:ext>
            </a:extLst>
          </p:cNvPr>
          <p:cNvSpPr txBox="1"/>
          <p:nvPr/>
        </p:nvSpPr>
        <p:spPr>
          <a:xfrm>
            <a:off x="8241408" y="979376"/>
            <a:ext cx="2689014" cy="203132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Team 3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bg1"/>
                </a:solidFill>
              </a:rPr>
              <a:t>Ha </a:t>
            </a:r>
            <a:r>
              <a:rPr lang="en-GB" dirty="0" err="1">
                <a:solidFill>
                  <a:schemeClr val="bg1"/>
                </a:solidFill>
              </a:rPr>
              <a:t>Aile</a:t>
            </a: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bg1"/>
                </a:solidFill>
              </a:rPr>
              <a:t>Gabriela </a:t>
            </a:r>
            <a:r>
              <a:rPr lang="en-GB" dirty="0" err="1">
                <a:solidFill>
                  <a:schemeClr val="bg1"/>
                </a:solidFill>
              </a:rPr>
              <a:t>Prokopová</a:t>
            </a: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 err="1">
                <a:solidFill>
                  <a:schemeClr val="bg1"/>
                </a:solidFill>
              </a:rPr>
              <a:t>Dovydas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Šaulys</a:t>
            </a: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bg1"/>
                </a:solidFill>
              </a:rPr>
              <a:t>Kerry Lunn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bg1"/>
                </a:solidFill>
              </a:rPr>
              <a:t>Jessica Melzer    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err="1">
                <a:solidFill>
                  <a:schemeClr val="bg1"/>
                </a:solidFill>
              </a:rPr>
              <a:t>Jalmari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Kunnari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C982B-699D-4FA7-A665-622C3C1ED60F}"/>
              </a:ext>
            </a:extLst>
          </p:cNvPr>
          <p:cNvSpPr txBox="1"/>
          <p:nvPr/>
        </p:nvSpPr>
        <p:spPr>
          <a:xfrm>
            <a:off x="6737729" y="3845307"/>
            <a:ext cx="2689014" cy="175432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Team 5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bg1"/>
                </a:solidFill>
              </a:rPr>
              <a:t>Yasir Adnan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bg1"/>
                </a:solidFill>
              </a:rPr>
              <a:t>Pavel </a:t>
            </a:r>
            <a:r>
              <a:rPr lang="en-GB" dirty="0" err="1">
                <a:solidFill>
                  <a:schemeClr val="bg1"/>
                </a:solidFill>
              </a:rPr>
              <a:t>Doubek</a:t>
            </a: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lt-LT" dirty="0">
                <a:solidFill>
                  <a:schemeClr val="bg1"/>
                </a:solidFill>
              </a:rPr>
              <a:t>Gabija Šukytė</a:t>
            </a: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bg1"/>
                </a:solidFill>
              </a:rPr>
              <a:t>Luke </a:t>
            </a:r>
            <a:r>
              <a:rPr lang="en-GB" dirty="0" err="1">
                <a:solidFill>
                  <a:schemeClr val="bg1"/>
                </a:solidFill>
              </a:rPr>
              <a:t>Oldridge</a:t>
            </a:r>
            <a:r>
              <a:rPr lang="en-GB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bg1"/>
                </a:solidFill>
              </a:rPr>
              <a:t>Anna </a:t>
            </a:r>
            <a:r>
              <a:rPr lang="en-GB" dirty="0" err="1">
                <a:solidFill>
                  <a:schemeClr val="bg1"/>
                </a:solidFill>
              </a:rPr>
              <a:t>Wollner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57279A-6C61-4C2D-BACC-664624D40AC7}"/>
              </a:ext>
            </a:extLst>
          </p:cNvPr>
          <p:cNvSpPr txBox="1"/>
          <p:nvPr/>
        </p:nvSpPr>
        <p:spPr>
          <a:xfrm>
            <a:off x="3592341" y="3169780"/>
            <a:ext cx="5259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CREATE YOUR OWN TEAM NAMES</a:t>
            </a:r>
          </a:p>
        </p:txBody>
      </p:sp>
    </p:spTree>
    <p:extLst>
      <p:ext uri="{BB962C8B-B14F-4D97-AF65-F5344CB8AC3E}">
        <p14:creationId xmlns:p14="http://schemas.microsoft.com/office/powerpoint/2010/main" val="384543776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141EA77-EF86-44C7-88E0-952578910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729" y="1295956"/>
            <a:ext cx="2580576" cy="193543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1FA4102-4587-41F9-AD8B-C27EE672B2EA}"/>
              </a:ext>
            </a:extLst>
          </p:cNvPr>
          <p:cNvSpPr txBox="1">
            <a:spLocks/>
          </p:cNvSpPr>
          <p:nvPr/>
        </p:nvSpPr>
        <p:spPr>
          <a:xfrm>
            <a:off x="838200" y="83382"/>
            <a:ext cx="10515600" cy="9629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Friendly Matches</a:t>
            </a:r>
            <a:endParaRPr lang="cs-CZ" sz="4000" b="1" dirty="0"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4B3A21-B9CF-4C9B-8335-0B487730D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91" y="1295956"/>
            <a:ext cx="3205394" cy="21330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E640C8-C0EC-4B77-B7CD-71780897F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766" y="1834840"/>
            <a:ext cx="2642561" cy="1743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DAF6F2-740C-4FA2-A497-B7CD34C39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1109" y="3215151"/>
            <a:ext cx="1590675" cy="2381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BCA178-DFCD-4FC7-A623-FC14425663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8808" y="3215151"/>
            <a:ext cx="2890343" cy="18580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2DD6D6-E2A3-453C-8E62-C0A2030C3889}"/>
              </a:ext>
            </a:extLst>
          </p:cNvPr>
          <p:cNvSpPr txBox="1"/>
          <p:nvPr/>
        </p:nvSpPr>
        <p:spPr>
          <a:xfrm>
            <a:off x="3187390" y="722204"/>
            <a:ext cx="5817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Mixture of competencies – both mental and physical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6B6A16-9C12-4A8C-8070-A4505EA530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384" y="3977501"/>
            <a:ext cx="2462358" cy="16286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8A6748-8116-4429-84C1-96550EA79073}"/>
              </a:ext>
            </a:extLst>
          </p:cNvPr>
          <p:cNvSpPr txBox="1"/>
          <p:nvPr/>
        </p:nvSpPr>
        <p:spPr>
          <a:xfrm>
            <a:off x="4118272" y="3857176"/>
            <a:ext cx="186730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C00000"/>
                </a:solidFill>
              </a:rPr>
              <a:t>EACH MATCH</a:t>
            </a:r>
          </a:p>
          <a:p>
            <a:pPr algn="ctr"/>
            <a:r>
              <a:rPr lang="en-GB" dirty="0">
                <a:solidFill>
                  <a:srgbClr val="C00000"/>
                </a:solidFill>
              </a:rPr>
              <a:t>Winner: 50 points</a:t>
            </a:r>
          </a:p>
          <a:p>
            <a:pPr algn="ctr"/>
            <a:r>
              <a:rPr lang="en-GB" dirty="0">
                <a:solidFill>
                  <a:srgbClr val="C00000"/>
                </a:solidFill>
              </a:rPr>
              <a:t>2</a:t>
            </a:r>
            <a:r>
              <a:rPr lang="en-GB" baseline="30000" dirty="0">
                <a:solidFill>
                  <a:srgbClr val="C00000"/>
                </a:solidFill>
              </a:rPr>
              <a:t>nd</a:t>
            </a:r>
            <a:r>
              <a:rPr lang="en-GB" dirty="0">
                <a:solidFill>
                  <a:srgbClr val="C00000"/>
                </a:solidFill>
              </a:rPr>
              <a:t>: 40 points</a:t>
            </a:r>
          </a:p>
          <a:p>
            <a:pPr algn="ctr"/>
            <a:r>
              <a:rPr lang="en-GB" dirty="0">
                <a:solidFill>
                  <a:srgbClr val="C00000"/>
                </a:solidFill>
              </a:rPr>
              <a:t>3</a:t>
            </a:r>
            <a:r>
              <a:rPr lang="en-GB" baseline="30000" dirty="0">
                <a:solidFill>
                  <a:srgbClr val="C00000"/>
                </a:solidFill>
              </a:rPr>
              <a:t>rd</a:t>
            </a:r>
            <a:r>
              <a:rPr lang="en-GB" dirty="0">
                <a:solidFill>
                  <a:srgbClr val="C00000"/>
                </a:solidFill>
              </a:rPr>
              <a:t>: 30 points</a:t>
            </a:r>
          </a:p>
          <a:p>
            <a:pPr algn="ctr"/>
            <a:r>
              <a:rPr lang="en-GB" dirty="0">
                <a:solidFill>
                  <a:srgbClr val="C00000"/>
                </a:solidFill>
              </a:rPr>
              <a:t>4</a:t>
            </a:r>
            <a:r>
              <a:rPr lang="en-GB" baseline="30000" dirty="0">
                <a:solidFill>
                  <a:srgbClr val="C00000"/>
                </a:solidFill>
              </a:rPr>
              <a:t>th</a:t>
            </a:r>
            <a:r>
              <a:rPr lang="en-GB" dirty="0">
                <a:solidFill>
                  <a:srgbClr val="C00000"/>
                </a:solidFill>
              </a:rPr>
              <a:t>: 20 points</a:t>
            </a:r>
          </a:p>
          <a:p>
            <a:pPr algn="ctr"/>
            <a:r>
              <a:rPr lang="en-GB" dirty="0">
                <a:solidFill>
                  <a:srgbClr val="C00000"/>
                </a:solidFill>
              </a:rPr>
              <a:t>5</a:t>
            </a:r>
            <a:r>
              <a:rPr lang="en-GB" baseline="30000" dirty="0">
                <a:solidFill>
                  <a:srgbClr val="C00000"/>
                </a:solidFill>
              </a:rPr>
              <a:t>th</a:t>
            </a:r>
            <a:r>
              <a:rPr lang="en-GB" dirty="0">
                <a:solidFill>
                  <a:srgbClr val="C00000"/>
                </a:solidFill>
              </a:rPr>
              <a:t>: 10 points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D60B1B-84A0-4F07-AF06-DB5ACF7874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6897" y="1801625"/>
            <a:ext cx="1302254" cy="112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6790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3AF0B4-F0EB-4619-825B-53D5D7A24CE6}"/>
              </a:ext>
            </a:extLst>
          </p:cNvPr>
          <p:cNvSpPr txBox="1">
            <a:spLocks/>
          </p:cNvSpPr>
          <p:nvPr/>
        </p:nvSpPr>
        <p:spPr>
          <a:xfrm>
            <a:off x="958549" y="180693"/>
            <a:ext cx="10515600" cy="9629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The Event Organizers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A542AE2C-6CBC-4E93-8C2E-B3BA4FC8B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4373" y="1053520"/>
            <a:ext cx="7762240" cy="45603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9C45AB-C6AE-48E3-817C-B24ACDC88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20728">
            <a:off x="316953" y="3614765"/>
            <a:ext cx="2782879" cy="15653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FC339B-C524-404A-98BE-32B191620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92109">
            <a:off x="250121" y="1387897"/>
            <a:ext cx="2791522" cy="163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437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027" y="2293325"/>
            <a:ext cx="5221288" cy="191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41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410363-78BF-43EA-BE63-374FF75A4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480" y="854710"/>
            <a:ext cx="8317653" cy="467868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53AF0B4-F0EB-4619-825B-53D5D7A24CE6}"/>
              </a:ext>
            </a:extLst>
          </p:cNvPr>
          <p:cNvSpPr txBox="1">
            <a:spLocks/>
          </p:cNvSpPr>
          <p:nvPr/>
        </p:nvSpPr>
        <p:spPr>
          <a:xfrm>
            <a:off x="2563832" y="4318384"/>
            <a:ext cx="6966249" cy="9629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n-GB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 Book" panose="020B0503050000020004" pitchFamily="34" charset="0"/>
              </a:rPr>
              <a:t>Welcome to </a:t>
            </a:r>
            <a:r>
              <a:rPr lang="en-GB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 Book" panose="020B0503050000020004" pitchFamily="34" charset="0"/>
              </a:rPr>
              <a:t>Kajaani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 Book" panose="020B0503050000020004" pitchFamily="34" charset="0"/>
              </a:rPr>
              <a:t>!</a:t>
            </a:r>
            <a:endParaRPr lang="cs-CZ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ra Sans Book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89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899A0E-3797-471A-8C7A-D88FC0F82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222" y="859536"/>
            <a:ext cx="8837676" cy="4875791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ED2F4AE5-0401-4B10-B6FE-A812AF7CB93A}"/>
              </a:ext>
            </a:extLst>
          </p:cNvPr>
          <p:cNvSpPr txBox="1">
            <a:spLocks/>
          </p:cNvSpPr>
          <p:nvPr/>
        </p:nvSpPr>
        <p:spPr>
          <a:xfrm>
            <a:off x="1726692" y="1114749"/>
            <a:ext cx="8936736" cy="9629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n-GB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 Book" panose="020B0503050000020004" pitchFamily="34" charset="0"/>
              </a:rPr>
              <a:t>Welcome to </a:t>
            </a:r>
            <a:r>
              <a:rPr lang="en-GB" sz="28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 Book" panose="020B0503050000020004" pitchFamily="34" charset="0"/>
              </a:rPr>
              <a:t>Kajaani</a:t>
            </a:r>
            <a:r>
              <a:rPr lang="en-GB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 Book" panose="020B0503050000020004" pitchFamily="34" charset="0"/>
              </a:rPr>
              <a:t> University of Applied Sciences!</a:t>
            </a:r>
            <a:endParaRPr lang="cs-CZ" sz="2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ra Sans Book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88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C38E8A3-490A-4780-ABD3-7C7D4F0A957B}"/>
              </a:ext>
            </a:extLst>
          </p:cNvPr>
          <p:cNvGrpSpPr/>
          <p:nvPr/>
        </p:nvGrpSpPr>
        <p:grpSpPr>
          <a:xfrm>
            <a:off x="659008" y="716995"/>
            <a:ext cx="11205830" cy="5017895"/>
            <a:chOff x="659008" y="716995"/>
            <a:chExt cx="11205830" cy="501789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CDA0A1D-4B6E-4420-AB36-DEEE78AF5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8330" y="837491"/>
              <a:ext cx="11030133" cy="4897399"/>
            </a:xfrm>
            <a:prstGeom prst="rect">
              <a:avLst/>
            </a:prstGeom>
          </p:spPr>
        </p:pic>
        <p:sp>
          <p:nvSpPr>
            <p:cNvPr id="2" name="Nadpis 1">
              <a:extLst>
                <a:ext uri="{FF2B5EF4-FFF2-40B4-BE49-F238E27FC236}">
                  <a16:creationId xmlns:a16="http://schemas.microsoft.com/office/drawing/2014/main" id="{753AF0B4-F0EB-4619-825B-53D5D7A24CE6}"/>
                </a:ext>
              </a:extLst>
            </p:cNvPr>
            <p:cNvSpPr txBox="1">
              <a:spLocks/>
            </p:cNvSpPr>
            <p:nvPr/>
          </p:nvSpPr>
          <p:spPr>
            <a:xfrm>
              <a:off x="8187266" y="909877"/>
              <a:ext cx="3659295" cy="962900"/>
            </a:xfrm>
            <a:prstGeom prst="rect">
              <a:avLst/>
            </a:prstGeom>
          </p:spPr>
          <p:txBody>
            <a:bodyPr/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9pPr>
            </a:lstStyle>
            <a:p>
              <a:pPr algn="ctr"/>
              <a:r>
                <a:rPr lang="en-GB" sz="4000" b="1" dirty="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The Partners</a:t>
              </a:r>
              <a:endParaRPr lang="cs-CZ" sz="40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FCE929B-F691-4BB8-B0A5-63DD5B63A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052796">
              <a:off x="3375357" y="716995"/>
              <a:ext cx="2233766" cy="167735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D4B2A7A-F967-40D6-888C-5C2360496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54110" y="1681777"/>
              <a:ext cx="2358181" cy="1747223"/>
            </a:xfrm>
            <a:prstGeom prst="rect">
              <a:avLst/>
            </a:prstGeom>
          </p:spPr>
        </p:pic>
        <p:pic>
          <p:nvPicPr>
            <p:cNvPr id="1026" name="Picture 2" descr="Image result for kajaani">
              <a:extLst>
                <a:ext uri="{FF2B5EF4-FFF2-40B4-BE49-F238E27FC236}">
                  <a16:creationId xmlns:a16="http://schemas.microsoft.com/office/drawing/2014/main" id="{9F849BD9-75BA-4F8F-A8B2-7570ABA491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2009">
              <a:off x="659008" y="3395004"/>
              <a:ext cx="2657904" cy="1995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60E989-6A46-4BB7-9C7B-3B5F245BD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641899">
              <a:off x="9367597" y="2090365"/>
              <a:ext cx="2497241" cy="163425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B94D1DC-7C4A-4122-829B-55B32DC62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196066">
              <a:off x="5113255" y="3997035"/>
              <a:ext cx="2581913" cy="1718086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F98AC0D-7817-4B78-BBF6-5935207B85FD}"/>
                </a:ext>
              </a:extLst>
            </p:cNvPr>
            <p:cNvSpPr txBox="1"/>
            <p:nvPr/>
          </p:nvSpPr>
          <p:spPr>
            <a:xfrm>
              <a:off x="1987960" y="938444"/>
              <a:ext cx="15876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Czech Republic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4F891A7-2E8A-4358-8EFA-D841C5AF38B5}"/>
                </a:ext>
              </a:extLst>
            </p:cNvPr>
            <p:cNvSpPr txBox="1"/>
            <p:nvPr/>
          </p:nvSpPr>
          <p:spPr>
            <a:xfrm>
              <a:off x="851560" y="3455288"/>
              <a:ext cx="8723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Finland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B4BFB64-A894-4E53-81DE-387813F1FDE2}"/>
                </a:ext>
              </a:extLst>
            </p:cNvPr>
            <p:cNvSpPr txBox="1"/>
            <p:nvPr/>
          </p:nvSpPr>
          <p:spPr>
            <a:xfrm>
              <a:off x="6089803" y="1312445"/>
              <a:ext cx="1042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Germany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EBD0488-5FEC-43E0-A111-802BE043A1E6}"/>
                </a:ext>
              </a:extLst>
            </p:cNvPr>
            <p:cNvSpPr txBox="1"/>
            <p:nvPr/>
          </p:nvSpPr>
          <p:spPr>
            <a:xfrm>
              <a:off x="10278808" y="1747131"/>
              <a:ext cx="10518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Lithuania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B18D61F-2202-4220-B585-FDADE9264E84}"/>
                </a:ext>
              </a:extLst>
            </p:cNvPr>
            <p:cNvSpPr txBox="1"/>
            <p:nvPr/>
          </p:nvSpPr>
          <p:spPr>
            <a:xfrm>
              <a:off x="7815212" y="5270013"/>
              <a:ext cx="17013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United Kingdom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0321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A close up of a map&#10;&#10;Description generated with high confidence">
            <a:extLst>
              <a:ext uri="{FF2B5EF4-FFF2-40B4-BE49-F238E27FC236}">
                <a16:creationId xmlns:a16="http://schemas.microsoft.com/office/drawing/2014/main" id="{8E775FB8-4034-4643-83B1-C191BC506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507" y="409575"/>
            <a:ext cx="2245146" cy="2767274"/>
          </a:xfrm>
          <a:prstGeom prst="rect">
            <a:avLst/>
          </a:prstGeom>
        </p:spPr>
      </p:pic>
      <p:pic>
        <p:nvPicPr>
          <p:cNvPr id="8" name="Picture 8" descr="A close up of a logo&#10;&#10;Description generated with high confidence">
            <a:extLst>
              <a:ext uri="{FF2B5EF4-FFF2-40B4-BE49-F238E27FC236}">
                <a16:creationId xmlns:a16="http://schemas.microsoft.com/office/drawing/2014/main" id="{1016CB6D-60E1-4301-AD25-A319BEA93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3613" y="3248025"/>
            <a:ext cx="2489711" cy="2401690"/>
          </a:xfrm>
          <a:prstGeom prst="rect">
            <a:avLst/>
          </a:prstGeom>
        </p:spPr>
      </p:pic>
      <p:pic>
        <p:nvPicPr>
          <p:cNvPr id="2" name="Picture 2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B62593B0-7A8B-4B0E-AB23-D2BEE0A9D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794" y="2647950"/>
            <a:ext cx="4023350" cy="2861894"/>
          </a:xfrm>
          <a:prstGeom prst="rect">
            <a:avLst/>
          </a:prstGeom>
        </p:spPr>
      </p:pic>
      <p:pic>
        <p:nvPicPr>
          <p:cNvPr id="4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07029835-2862-4025-980D-CFBBAC6EA3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2159" y="3314700"/>
            <a:ext cx="1954010" cy="2443958"/>
          </a:xfrm>
          <a:prstGeom prst="rect">
            <a:avLst/>
          </a:prstGeom>
        </p:spPr>
      </p:pic>
      <p:pic>
        <p:nvPicPr>
          <p:cNvPr id="6" name="Picture 6" descr="A close up of a map&#10;&#10;Description generated with high confidence">
            <a:extLst>
              <a:ext uri="{FF2B5EF4-FFF2-40B4-BE49-F238E27FC236}">
                <a16:creationId xmlns:a16="http://schemas.microsoft.com/office/drawing/2014/main" id="{3E04DC94-0650-41AB-81FE-1F7BA3564D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3198" y="1171575"/>
            <a:ext cx="1795184" cy="212161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6F022B6-A8C2-4E44-A15A-E4C4D1577A26}"/>
              </a:ext>
            </a:extLst>
          </p:cNvPr>
          <p:cNvSpPr/>
          <p:nvPr/>
        </p:nvSpPr>
        <p:spPr>
          <a:xfrm>
            <a:off x="6029846" y="3771900"/>
            <a:ext cx="1065958" cy="384175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B39C8A-0218-4313-A18B-F0C79BCBFCE3}"/>
              </a:ext>
            </a:extLst>
          </p:cNvPr>
          <p:cNvSpPr txBox="1"/>
          <p:nvPr/>
        </p:nvSpPr>
        <p:spPr>
          <a:xfrm>
            <a:off x="3457874" y="-95250"/>
            <a:ext cx="5527990" cy="113877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The </a:t>
            </a:r>
            <a:r>
              <a:rPr lang="en-US" sz="3600" b="1" dirty="0">
                <a:solidFill>
                  <a:srgbClr val="C00000"/>
                </a:solidFill>
                <a:latin typeface="Rockwell"/>
              </a:rPr>
              <a:t>diverse </a:t>
            </a:r>
            <a:r>
              <a:rPr lang="en-US" sz="2800" b="1" dirty="0">
                <a:solidFill>
                  <a:srgbClr val="002060"/>
                </a:solidFill>
              </a:rPr>
              <a:t>'Partnership'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</a:rPr>
              <a:t>with a </a:t>
            </a:r>
            <a:r>
              <a:rPr lang="en-US" sz="3200" b="1" dirty="0">
                <a:solidFill>
                  <a:srgbClr val="538135"/>
                </a:solidFill>
                <a:latin typeface="Arial Black"/>
              </a:rPr>
              <a:t>common</a:t>
            </a:r>
            <a:r>
              <a:rPr lang="en-US" sz="3200" b="1" dirty="0">
                <a:solidFill>
                  <a:srgbClr val="538135"/>
                </a:solidFill>
                <a:latin typeface="Georgia"/>
              </a:rPr>
              <a:t> </a:t>
            </a:r>
            <a:r>
              <a:rPr lang="en-US" sz="2800" b="1" dirty="0">
                <a:solidFill>
                  <a:srgbClr val="002060"/>
                </a:solidFill>
                <a:hlinkClick r:id="rId7"/>
              </a:rPr>
              <a:t>identity</a:t>
            </a:r>
            <a:r>
              <a:rPr lang="en-US" sz="2800" b="1" dirty="0">
                <a:solidFill>
                  <a:srgbClr val="002060"/>
                </a:solidFill>
              </a:rPr>
              <a:t>, goal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9D1D2E-1ED1-4114-8EA9-3382D6DF9015}"/>
              </a:ext>
            </a:extLst>
          </p:cNvPr>
          <p:cNvSpPr txBox="1"/>
          <p:nvPr/>
        </p:nvSpPr>
        <p:spPr>
          <a:xfrm>
            <a:off x="928660" y="1389459"/>
            <a:ext cx="1871742" cy="95410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Research university, English taught program, master and PhD students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17F045-A643-49CF-96AC-891C364E6B09}"/>
              </a:ext>
            </a:extLst>
          </p:cNvPr>
          <p:cNvSpPr txBox="1"/>
          <p:nvPr/>
        </p:nvSpPr>
        <p:spPr>
          <a:xfrm>
            <a:off x="38103" y="3828014"/>
            <a:ext cx="1833852" cy="116955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University of Applied Sciences, German taught program, bachelor and master students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443805-B0F6-463E-B1D4-16FA9415FE86}"/>
              </a:ext>
            </a:extLst>
          </p:cNvPr>
          <p:cNvSpPr txBox="1"/>
          <p:nvPr/>
        </p:nvSpPr>
        <p:spPr>
          <a:xfrm>
            <a:off x="5162996" y="1867855"/>
            <a:ext cx="1871742" cy="95410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Research university, Czech-language taught program, bachelor and master students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5A5FC2-ED8E-4372-8212-B07B72317E72}"/>
              </a:ext>
            </a:extLst>
          </p:cNvPr>
          <p:cNvSpPr txBox="1"/>
          <p:nvPr/>
        </p:nvSpPr>
        <p:spPr>
          <a:xfrm>
            <a:off x="10202156" y="1867855"/>
            <a:ext cx="1833852" cy="116955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University of Applied Sciences, Lithuanian-language taught program, bachelor  students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85FD55-649F-4529-9C19-77D4ADD2DB5F}"/>
              </a:ext>
            </a:extLst>
          </p:cNvPr>
          <p:cNvSpPr txBox="1"/>
          <p:nvPr/>
        </p:nvSpPr>
        <p:spPr>
          <a:xfrm>
            <a:off x="9991000" y="4536742"/>
            <a:ext cx="2089316" cy="116955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University of Applied Sciences, English and Finnish taught program, multi-disciplines bachelor students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40EC2A-BC05-4B07-B545-2BC89A48D71E}"/>
              </a:ext>
            </a:extLst>
          </p:cNvPr>
          <p:cNvSpPr txBox="1"/>
          <p:nvPr/>
        </p:nvSpPr>
        <p:spPr>
          <a:xfrm>
            <a:off x="5017599" y="5219700"/>
            <a:ext cx="1341850" cy="400050"/>
          </a:xfrm>
          <a:prstGeom prst="rect">
            <a:avLst/>
          </a:prstGeom>
          <a:solidFill>
            <a:srgbClr val="C00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Leader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5C5729-E4B7-4AD7-AE20-931EDF7FD9C8}"/>
              </a:ext>
            </a:extLst>
          </p:cNvPr>
          <p:cNvSpPr txBox="1"/>
          <p:nvPr/>
        </p:nvSpPr>
        <p:spPr>
          <a:xfrm>
            <a:off x="4793487" y="1076325"/>
            <a:ext cx="2468649" cy="40011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HRM for SMEs</a:t>
            </a:r>
          </a:p>
        </p:txBody>
      </p:sp>
    </p:spTree>
    <p:extLst>
      <p:ext uri="{BB962C8B-B14F-4D97-AF65-F5344CB8AC3E}">
        <p14:creationId xmlns:p14="http://schemas.microsoft.com/office/powerpoint/2010/main" val="241181242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C7CD427-BFBF-484F-BC29-02B385A35B11}"/>
              </a:ext>
            </a:extLst>
          </p:cNvPr>
          <p:cNvGrpSpPr/>
          <p:nvPr/>
        </p:nvGrpSpPr>
        <p:grpSpPr>
          <a:xfrm>
            <a:off x="7824351" y="955163"/>
            <a:ext cx="3920773" cy="4437438"/>
            <a:chOff x="10562771" y="1797127"/>
            <a:chExt cx="2411364" cy="241660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3927FBA-96E4-4C8E-9644-2559E9298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62771" y="1797127"/>
              <a:ext cx="2271467" cy="241660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F8F78F-C386-4A72-BF22-519EEBBB68BC}"/>
                </a:ext>
              </a:extLst>
            </p:cNvPr>
            <p:cNvSpPr txBox="1"/>
            <p:nvPr/>
          </p:nvSpPr>
          <p:spPr>
            <a:xfrm rot="473187">
              <a:off x="12291841" y="2955113"/>
              <a:ext cx="682294" cy="284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rgbClr val="FFFF00"/>
                  </a:solidFill>
                </a:rPr>
                <a:t>SMEs</a:t>
              </a:r>
            </a:p>
          </p:txBody>
        </p:sp>
      </p:grpSp>
      <p:sp>
        <p:nvSpPr>
          <p:cNvPr id="8" name="Nadpis 1">
            <a:extLst>
              <a:ext uri="{FF2B5EF4-FFF2-40B4-BE49-F238E27FC236}">
                <a16:creationId xmlns:a16="http://schemas.microsoft.com/office/drawing/2014/main" id="{77193646-E31B-47BF-8DC3-BD4F1290ED04}"/>
              </a:ext>
            </a:extLst>
          </p:cNvPr>
          <p:cNvSpPr txBox="1">
            <a:spLocks/>
          </p:cNvSpPr>
          <p:nvPr/>
        </p:nvSpPr>
        <p:spPr>
          <a:xfrm>
            <a:off x="2695366" y="150448"/>
            <a:ext cx="6975640" cy="9629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n-GB" sz="3200" b="1" dirty="0">
                <a:latin typeface="Century Gothic" panose="020B0502020202020204" pitchFamily="34" charset="0"/>
              </a:rPr>
              <a:t>Project Objectives</a:t>
            </a:r>
            <a:endParaRPr lang="cs-CZ" sz="3200" b="1" dirty="0"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51E301-0B4D-4117-AA7A-A9E667A91284}"/>
              </a:ext>
            </a:extLst>
          </p:cNvPr>
          <p:cNvSpPr txBox="1"/>
          <p:nvPr/>
        </p:nvSpPr>
        <p:spPr>
          <a:xfrm>
            <a:off x="848714" y="954362"/>
            <a:ext cx="624827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Understand </a:t>
            </a:r>
            <a:r>
              <a:rPr lang="en-US" sz="3200" b="1" dirty="0">
                <a:solidFill>
                  <a:srgbClr val="333399"/>
                </a:solidFill>
              </a:rPr>
              <a:t>HRM issues </a:t>
            </a:r>
            <a:r>
              <a:rPr lang="en-US" sz="3200" dirty="0"/>
              <a:t>in SMEs</a:t>
            </a:r>
            <a:endParaRPr lang="fi-FI" sz="3200" dirty="0"/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Connect theories to practice in a </a:t>
            </a:r>
            <a:r>
              <a:rPr lang="en-US" sz="3200" b="1" dirty="0">
                <a:solidFill>
                  <a:srgbClr val="333399"/>
                </a:solidFill>
              </a:rPr>
              <a:t>real life project with regional SMEs </a:t>
            </a:r>
            <a:endParaRPr lang="en-US" sz="3200" dirty="0"/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200" dirty="0"/>
              <a:t>Produce </a:t>
            </a:r>
            <a:r>
              <a:rPr lang="en-GB" sz="3200" b="1" dirty="0">
                <a:solidFill>
                  <a:srgbClr val="333399"/>
                </a:solidFill>
              </a:rPr>
              <a:t>practical</a:t>
            </a:r>
            <a:r>
              <a:rPr lang="en-GB" sz="3200" dirty="0"/>
              <a:t> HRM </a:t>
            </a:r>
            <a:r>
              <a:rPr lang="en-GB" sz="3200" b="1" dirty="0">
                <a:solidFill>
                  <a:srgbClr val="333399"/>
                </a:solidFill>
              </a:rPr>
              <a:t>tools</a:t>
            </a:r>
            <a:r>
              <a:rPr lang="en-GB" sz="3200" dirty="0">
                <a:solidFill>
                  <a:srgbClr val="333399"/>
                </a:solidFill>
              </a:rPr>
              <a:t> and </a:t>
            </a:r>
            <a:r>
              <a:rPr lang="en-GB" sz="3200" b="1" dirty="0">
                <a:solidFill>
                  <a:srgbClr val="333399"/>
                </a:solidFill>
              </a:rPr>
              <a:t>frameworks</a:t>
            </a:r>
            <a:r>
              <a:rPr lang="en-GB" sz="3200" dirty="0">
                <a:solidFill>
                  <a:srgbClr val="333399"/>
                </a:solidFill>
              </a:rPr>
              <a:t> </a:t>
            </a:r>
            <a:r>
              <a:rPr lang="en-GB" sz="3200" dirty="0"/>
              <a:t>for SMEs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333399"/>
                </a:solidFill>
              </a:rPr>
              <a:t>Migrate best practices </a:t>
            </a:r>
            <a:r>
              <a:rPr lang="en-GB" sz="3200" dirty="0"/>
              <a:t>across regions and SMEs</a:t>
            </a:r>
            <a:endParaRPr lang="en-GB" sz="2800" dirty="0"/>
          </a:p>
        </p:txBody>
      </p:sp>
      <p:sp>
        <p:nvSpPr>
          <p:cNvPr id="18" name="Nadpis 1">
            <a:extLst>
              <a:ext uri="{FF2B5EF4-FFF2-40B4-BE49-F238E27FC236}">
                <a16:creationId xmlns:a16="http://schemas.microsoft.com/office/drawing/2014/main" id="{5891A227-43C4-4838-B7FC-F7DEFBD812A5}"/>
              </a:ext>
            </a:extLst>
          </p:cNvPr>
          <p:cNvSpPr txBox="1">
            <a:spLocks/>
          </p:cNvSpPr>
          <p:nvPr/>
        </p:nvSpPr>
        <p:spPr>
          <a:xfrm>
            <a:off x="7737213" y="4777300"/>
            <a:ext cx="3867581" cy="42826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Practical Tools</a:t>
            </a:r>
            <a:endParaRPr lang="cs-CZ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505A9A-0DD1-448A-93E0-C3589141A78D}"/>
              </a:ext>
            </a:extLst>
          </p:cNvPr>
          <p:cNvSpPr/>
          <p:nvPr/>
        </p:nvSpPr>
        <p:spPr>
          <a:xfrm rot="2427185">
            <a:off x="7947207" y="2148077"/>
            <a:ext cx="2922003" cy="262499"/>
          </a:xfrm>
          <a:prstGeom prst="rect">
            <a:avLst/>
          </a:prstGeom>
          <a:solidFill>
            <a:srgbClr val="C00000">
              <a:alpha val="35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E82ACAA-6BC4-4E70-9F9C-83E0176DE41C}"/>
              </a:ext>
            </a:extLst>
          </p:cNvPr>
          <p:cNvSpPr/>
          <p:nvPr/>
        </p:nvSpPr>
        <p:spPr>
          <a:xfrm rot="18935782">
            <a:off x="7905692" y="2200353"/>
            <a:ext cx="2922003" cy="262499"/>
          </a:xfrm>
          <a:prstGeom prst="rect">
            <a:avLst/>
          </a:prstGeom>
          <a:solidFill>
            <a:srgbClr val="C00000">
              <a:alpha val="35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80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8" grpId="0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C96F94F-F2EA-4F01-9485-56C285B12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727" y="1345596"/>
            <a:ext cx="3772870" cy="2829653"/>
          </a:xfrm>
          <a:prstGeom prst="rect">
            <a:avLst/>
          </a:prstGeom>
        </p:spPr>
      </p:pic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2F85504F-B160-4675-AF84-6C3AE6AC0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606" y="3152908"/>
            <a:ext cx="5019675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53AF0B4-F0EB-4619-825B-53D5D7A24CE6}"/>
              </a:ext>
            </a:extLst>
          </p:cNvPr>
          <p:cNvSpPr txBox="1">
            <a:spLocks/>
          </p:cNvSpPr>
          <p:nvPr/>
        </p:nvSpPr>
        <p:spPr>
          <a:xfrm>
            <a:off x="985643" y="280715"/>
            <a:ext cx="10515600" cy="9629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n-GB" sz="3600" b="1" dirty="0">
                <a:latin typeface="Century Gothic" panose="020B0502020202020204" pitchFamily="34" charset="0"/>
              </a:rPr>
              <a:t>Intensive Study Program</a:t>
            </a:r>
            <a:endParaRPr lang="cs-CZ" sz="3600" b="1" dirty="0">
              <a:latin typeface="Century Gothic" panose="020B0502020202020204" pitchFamily="34" charset="0"/>
            </a:endParaRPr>
          </a:p>
        </p:txBody>
      </p:sp>
      <p:pic>
        <p:nvPicPr>
          <p:cNvPr id="2052" name="Picture 4" descr="Related image">
            <a:extLst>
              <a:ext uri="{FF2B5EF4-FFF2-40B4-BE49-F238E27FC236}">
                <a16:creationId xmlns:a16="http://schemas.microsoft.com/office/drawing/2014/main" id="{4F0B16DC-3627-4AE2-BEEC-B5B8C775E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737" y="1782081"/>
            <a:ext cx="3082717" cy="204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A1375E-AC35-4427-A178-93C84FC79BE0}"/>
              </a:ext>
            </a:extLst>
          </p:cNvPr>
          <p:cNvSpPr txBox="1"/>
          <p:nvPr/>
        </p:nvSpPr>
        <p:spPr>
          <a:xfrm>
            <a:off x="5040902" y="822377"/>
            <a:ext cx="2600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accent1">
                    <a:lumMod val="50000"/>
                  </a:schemeClr>
                </a:solidFill>
              </a:rPr>
              <a:t>Main Objectives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0FC641-1874-4B50-918F-E18067E49F76}"/>
              </a:ext>
            </a:extLst>
          </p:cNvPr>
          <p:cNvSpPr txBox="1"/>
          <p:nvPr/>
        </p:nvSpPr>
        <p:spPr>
          <a:xfrm>
            <a:off x="816433" y="4175249"/>
            <a:ext cx="2722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Multi-cultural, diverse learning environment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95E12F-ADAF-42BA-8380-FFDD347B4755}"/>
              </a:ext>
            </a:extLst>
          </p:cNvPr>
          <p:cNvSpPr txBox="1"/>
          <p:nvPr/>
        </p:nvSpPr>
        <p:spPr>
          <a:xfrm>
            <a:off x="8947574" y="4042854"/>
            <a:ext cx="2722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Create practical solutions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39A930-BADF-45CD-A00C-229992A44569}"/>
              </a:ext>
            </a:extLst>
          </p:cNvPr>
          <p:cNvSpPr txBox="1"/>
          <p:nvPr/>
        </p:nvSpPr>
        <p:spPr>
          <a:xfrm>
            <a:off x="4702084" y="2239427"/>
            <a:ext cx="3082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Deeper knowledge of SMEs and the partner regions</a:t>
            </a:r>
          </a:p>
        </p:txBody>
      </p:sp>
    </p:spTree>
    <p:extLst>
      <p:ext uri="{BB962C8B-B14F-4D97-AF65-F5344CB8AC3E}">
        <p14:creationId xmlns:p14="http://schemas.microsoft.com/office/powerpoint/2010/main" val="402656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3AF0B4-F0EB-4619-825B-53D5D7A24CE6}"/>
              </a:ext>
            </a:extLst>
          </p:cNvPr>
          <p:cNvSpPr txBox="1">
            <a:spLocks/>
          </p:cNvSpPr>
          <p:nvPr/>
        </p:nvSpPr>
        <p:spPr>
          <a:xfrm>
            <a:off x="1066924" y="46539"/>
            <a:ext cx="10515600" cy="9629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n-GB" sz="3200" b="1" dirty="0">
                <a:latin typeface="Century Gothic" panose="020B0502020202020204" pitchFamily="34" charset="0"/>
              </a:rPr>
              <a:t>Intensive Study Program 2018</a:t>
            </a:r>
            <a:endParaRPr lang="cs-CZ" sz="3200" b="1" dirty="0"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A30509-F0CB-489C-8DD6-4C001E004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427" y="708081"/>
            <a:ext cx="8243146" cy="50542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DB067C-DC13-486A-8BAD-35B69BF3EFE9}"/>
              </a:ext>
            </a:extLst>
          </p:cNvPr>
          <p:cNvSpPr txBox="1"/>
          <p:nvPr/>
        </p:nvSpPr>
        <p:spPr>
          <a:xfrm>
            <a:off x="8966914" y="2358065"/>
            <a:ext cx="27716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You will see this in all</a:t>
            </a:r>
          </a:p>
          <a:p>
            <a:r>
              <a:rPr lang="en-GB" dirty="0">
                <a:solidFill>
                  <a:srgbClr val="C00000"/>
                </a:solidFill>
              </a:rPr>
              <a:t>the rooms for SHARPEN</a:t>
            </a:r>
          </a:p>
          <a:p>
            <a:r>
              <a:rPr lang="en-GB" dirty="0">
                <a:solidFill>
                  <a:srgbClr val="C00000"/>
                </a:solidFill>
              </a:rPr>
              <a:t>Activities</a:t>
            </a:r>
          </a:p>
          <a:p>
            <a:endParaRPr lang="en-GB" dirty="0">
              <a:solidFill>
                <a:srgbClr val="C00000"/>
              </a:solidFill>
            </a:endParaRPr>
          </a:p>
          <a:p>
            <a:r>
              <a:rPr lang="en-GB" dirty="0">
                <a:solidFill>
                  <a:srgbClr val="C00000"/>
                </a:solidFill>
              </a:rPr>
              <a:t>A copy is in your welcome folder too</a:t>
            </a:r>
          </a:p>
        </p:txBody>
      </p:sp>
    </p:spTree>
    <p:extLst>
      <p:ext uri="{BB962C8B-B14F-4D97-AF65-F5344CB8AC3E}">
        <p14:creationId xmlns:p14="http://schemas.microsoft.com/office/powerpoint/2010/main" val="98518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C214331-F542-4A8A-8A4A-1D8942B26D3E}"/>
              </a:ext>
            </a:extLst>
          </p:cNvPr>
          <p:cNvGrpSpPr/>
          <p:nvPr/>
        </p:nvGrpSpPr>
        <p:grpSpPr>
          <a:xfrm>
            <a:off x="910695" y="1009439"/>
            <a:ext cx="4804078" cy="4653383"/>
            <a:chOff x="910695" y="1009439"/>
            <a:chExt cx="4804078" cy="465338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E9DE675-2ACD-463A-9365-6A32F711693B}"/>
                </a:ext>
              </a:extLst>
            </p:cNvPr>
            <p:cNvSpPr/>
            <p:nvPr/>
          </p:nvSpPr>
          <p:spPr>
            <a:xfrm>
              <a:off x="910695" y="1009439"/>
              <a:ext cx="4804078" cy="46533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100DCD7-A9A1-44E8-8009-8202D12EE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0695" y="1016212"/>
              <a:ext cx="2352205" cy="4626292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F92777B-B6D5-466B-918A-B8A876407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36965" y="1077170"/>
              <a:ext cx="2371035" cy="3765761"/>
            </a:xfrm>
            <a:prstGeom prst="rect">
              <a:avLst/>
            </a:prstGeom>
          </p:spPr>
        </p:pic>
      </p:grpSp>
      <p:sp>
        <p:nvSpPr>
          <p:cNvPr id="4" name="Nadpis 1">
            <a:extLst>
              <a:ext uri="{FF2B5EF4-FFF2-40B4-BE49-F238E27FC236}">
                <a16:creationId xmlns:a16="http://schemas.microsoft.com/office/drawing/2014/main" id="{95172522-59DA-45D7-86E6-4F158F47A63E}"/>
              </a:ext>
            </a:extLst>
          </p:cNvPr>
          <p:cNvSpPr txBox="1">
            <a:spLocks/>
          </p:cNvSpPr>
          <p:nvPr/>
        </p:nvSpPr>
        <p:spPr>
          <a:xfrm>
            <a:off x="1066924" y="46539"/>
            <a:ext cx="10515600" cy="9629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n-GB" sz="3200" b="1" dirty="0">
                <a:latin typeface="Century Gothic" panose="020B0502020202020204" pitchFamily="34" charset="0"/>
              </a:rPr>
              <a:t>ISP: 23-24.4.2018</a:t>
            </a:r>
            <a:endParaRPr lang="cs-CZ" sz="32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6277C0-7B7D-43F9-ABC1-68B818E45029}"/>
              </a:ext>
            </a:extLst>
          </p:cNvPr>
          <p:cNvSpPr/>
          <p:nvPr/>
        </p:nvSpPr>
        <p:spPr>
          <a:xfrm>
            <a:off x="5864229" y="1009439"/>
            <a:ext cx="4804078" cy="46533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87BA20-9F81-4B50-9CD9-9E94A6E35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4551" y="1016212"/>
            <a:ext cx="2331502" cy="45852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4C40D6-90BE-4725-AE9B-F545DEAA5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1671" y="1063624"/>
            <a:ext cx="2408297" cy="389445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228137C-8F7A-4E0F-8445-19FD1F74E355}"/>
              </a:ext>
            </a:extLst>
          </p:cNvPr>
          <p:cNvCxnSpPr/>
          <p:nvPr/>
        </p:nvCxnSpPr>
        <p:spPr>
          <a:xfrm>
            <a:off x="8928409" y="2668859"/>
            <a:ext cx="810322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BB17893-F0CD-4282-80BC-A809FE5576F3}"/>
              </a:ext>
            </a:extLst>
          </p:cNvPr>
          <p:cNvSpPr txBox="1"/>
          <p:nvPr/>
        </p:nvSpPr>
        <p:spPr>
          <a:xfrm>
            <a:off x="8869614" y="2744231"/>
            <a:ext cx="17382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C00000"/>
                </a:solidFill>
              </a:rPr>
              <a:t>Meet at 16:15 in </a:t>
            </a:r>
            <a:r>
              <a:rPr lang="en-GB" sz="1200" dirty="0" err="1">
                <a:solidFill>
                  <a:srgbClr val="C00000"/>
                </a:solidFill>
              </a:rPr>
              <a:t>Netcafe</a:t>
            </a:r>
            <a:endParaRPr lang="en-GB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67652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64C85E7-5C97-4225-9842-5D143B3A9A90}" vid="{D8EDB165-6152-424D-965E-785B0715B0C3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KA2 SHARPEN Powerpoint</Template>
  <TotalTime>3514</TotalTime>
  <Words>459</Words>
  <Application>Microsoft Office PowerPoint</Application>
  <PresentationFormat>Widescreen</PresentationFormat>
  <Paragraphs>108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Century Gothic</vt:lpstr>
      <vt:lpstr>Fira Sans Book</vt:lpstr>
      <vt:lpstr>Georgia</vt:lpstr>
      <vt:lpstr>Rockwell</vt:lpstr>
      <vt:lpstr>Motiv Office</vt:lpstr>
      <vt:lpstr>SMEs HRM Attraction, Retention &amp; Performance Enhancement Network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Komulainen Ruey</dc:creator>
  <cp:lastModifiedBy>Komulainen Ruey</cp:lastModifiedBy>
  <cp:revision>64</cp:revision>
  <cp:lastPrinted>2018-04-21T12:48:12Z</cp:lastPrinted>
  <dcterms:created xsi:type="dcterms:W3CDTF">2017-02-08T11:20:00Z</dcterms:created>
  <dcterms:modified xsi:type="dcterms:W3CDTF">2018-04-22T19:18:32Z</dcterms:modified>
</cp:coreProperties>
</file>