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65" r:id="rId2"/>
    <p:sldId id="389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61" r:id="rId22"/>
    <p:sldId id="362" r:id="rId23"/>
    <p:sldId id="386" r:id="rId24"/>
    <p:sldId id="364" r:id="rId25"/>
    <p:sldId id="385" r:id="rId26"/>
    <p:sldId id="315" r:id="rId27"/>
    <p:sldId id="356" r:id="rId28"/>
    <p:sldId id="387" r:id="rId29"/>
    <p:sldId id="388" r:id="rId30"/>
    <p:sldId id="358" r:id="rId31"/>
    <p:sldId id="359" r:id="rId32"/>
    <p:sldId id="360" r:id="rId33"/>
    <p:sldId id="355" r:id="rId34"/>
    <p:sldId id="325" r:id="rId35"/>
    <p:sldId id="326" r:id="rId36"/>
    <p:sldId id="327" r:id="rId37"/>
    <p:sldId id="354" r:id="rId38"/>
    <p:sldId id="329" r:id="rId39"/>
    <p:sldId id="330" r:id="rId40"/>
    <p:sldId id="331" r:id="rId41"/>
    <p:sldId id="332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99CC00"/>
    <a:srgbClr val="008000"/>
    <a:srgbClr val="00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1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82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ppe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ppe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ppe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Age Structure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357-44BB-ACF7-F9CABF4796A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357-44BB-ACF7-F9CABF4796A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439-4DBD-A58B-E2BBFD13D08A}"/>
              </c:ext>
            </c:extLst>
          </c:dPt>
          <c:cat>
            <c:strRef>
              <c:f>Tabelle1!$A$2:$A$4</c:f>
              <c:strCache>
                <c:ptCount val="3"/>
                <c:pt idx="0">
                  <c:v>0-18 years</c:v>
                </c:pt>
                <c:pt idx="1">
                  <c:v>18-65 years</c:v>
                </c:pt>
                <c:pt idx="2">
                  <c:v>65 + years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46424</c:v>
                </c:pt>
                <c:pt idx="1">
                  <c:v>187477</c:v>
                </c:pt>
                <c:pt idx="2">
                  <c:v>91228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57-44BB-ACF7-F9CABF4796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0503822891703802E-2"/>
          <c:y val="0.24361673437231293"/>
          <c:w val="0.18507931073833195"/>
          <c:h val="0.4084831316320918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ln>
                <a:noFill/>
              </a:ln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n>
            <a:noFill/>
          </a:ln>
          <a:solidFill>
            <a:schemeClr val="tx1"/>
          </a:solidFill>
        </a:defRPr>
      </a:pPr>
      <a:endParaRPr lang="de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24165582758012"/>
          <c:y val="3.7018121762744244E-2"/>
          <c:w val="0.7979707689588289"/>
          <c:h val="0.876621263165179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0-14 Years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3"/>
                <c:pt idx="0">
                  <c:v>European Union</c:v>
                </c:pt>
                <c:pt idx="1">
                  <c:v>Germany</c:v>
                </c:pt>
                <c:pt idx="2">
                  <c:v>Region of Zwickau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15.6</c:v>
                </c:pt>
                <c:pt idx="1">
                  <c:v>13.2</c:v>
                </c:pt>
                <c:pt idx="2">
                  <c:v>11.9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24-4842-A270-5A44198672A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15- 64 years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3"/>
                <c:pt idx="0">
                  <c:v>European Union</c:v>
                </c:pt>
                <c:pt idx="1">
                  <c:v>Germany</c:v>
                </c:pt>
                <c:pt idx="2">
                  <c:v>Region of Zwickau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65.2</c:v>
                </c:pt>
                <c:pt idx="1">
                  <c:v>65.7</c:v>
                </c:pt>
                <c:pt idx="2">
                  <c:v>60.1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24-4842-A270-5A44198672A0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65 + years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3"/>
                <c:pt idx="0">
                  <c:v>European Union</c:v>
                </c:pt>
                <c:pt idx="1">
                  <c:v>Germany</c:v>
                </c:pt>
                <c:pt idx="2">
                  <c:v>Region of Zwickau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19.2</c:v>
                </c:pt>
                <c:pt idx="1">
                  <c:v>21.1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24-4842-A270-5A44198672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7777792"/>
        <c:axId val="167779328"/>
      </c:barChart>
      <c:catAx>
        <c:axId val="16777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67779328"/>
        <c:crossesAt val="0"/>
        <c:auto val="1"/>
        <c:lblAlgn val="ctr"/>
        <c:lblOffset val="100"/>
        <c:noMultiLvlLbl val="0"/>
      </c:catAx>
      <c:valAx>
        <c:axId val="167779328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67777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"/>
          <c:y val="0.27825511648080303"/>
          <c:w val="0.14455841807702424"/>
          <c:h val="0.336729978336185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Tabelle1!$B$4</c:f>
              <c:strCache>
                <c:ptCount val="1"/>
                <c:pt idx="0">
                  <c:v>youth unemployed rate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Tabelle1!$C$3:$F$3</c:f>
              <c:strCache>
                <c:ptCount val="4"/>
                <c:pt idx="0">
                  <c:v>European Union</c:v>
                </c:pt>
                <c:pt idx="1">
                  <c:v>Germany</c:v>
                </c:pt>
                <c:pt idx="2">
                  <c:v>Saxony</c:v>
                </c:pt>
                <c:pt idx="3">
                  <c:v>Westsaxony</c:v>
                </c:pt>
              </c:strCache>
            </c:strRef>
          </c:cat>
          <c:val>
            <c:numRef>
              <c:f>Tabelle1!$C$4:$F$4</c:f>
              <c:numCache>
                <c:formatCode>0.0%</c:formatCode>
                <c:ptCount val="4"/>
                <c:pt idx="0">
                  <c:v>0.17700000000000021</c:v>
                </c:pt>
                <c:pt idx="1">
                  <c:v>4.800000000000005E-2</c:v>
                </c:pt>
                <c:pt idx="2">
                  <c:v>6.9000000000000117E-2</c:v>
                </c:pt>
                <c:pt idx="3">
                  <c:v>5.8000000000000065E-2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34-4215-8214-13CE6B5C792D}"/>
            </c:ext>
          </c:extLst>
        </c:ser>
        <c:ser>
          <c:idx val="1"/>
          <c:order val="1"/>
          <c:tx>
            <c:strRef>
              <c:f>Tabelle1!$B$5</c:f>
              <c:strCache>
                <c:ptCount val="1"/>
                <c:pt idx="0">
                  <c:v>rate of working young people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Tabelle1!$C$3:$F$3</c:f>
              <c:strCache>
                <c:ptCount val="4"/>
                <c:pt idx="0">
                  <c:v>European Union</c:v>
                </c:pt>
                <c:pt idx="1">
                  <c:v>Germany</c:v>
                </c:pt>
                <c:pt idx="2">
                  <c:v>Saxony</c:v>
                </c:pt>
                <c:pt idx="3">
                  <c:v>Westsaxony</c:v>
                </c:pt>
              </c:strCache>
            </c:strRef>
          </c:cat>
          <c:val>
            <c:numRef>
              <c:f>Tabelle1!$C$5:$F$5</c:f>
              <c:numCache>
                <c:formatCode>0.0%</c:formatCode>
                <c:ptCount val="4"/>
                <c:pt idx="0">
                  <c:v>0.82299999999999995</c:v>
                </c:pt>
                <c:pt idx="1">
                  <c:v>0.95200000000000062</c:v>
                </c:pt>
                <c:pt idx="2">
                  <c:v>0.93100000000000005</c:v>
                </c:pt>
                <c:pt idx="3">
                  <c:v>0.94199999999999995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34-4215-8214-13CE6B5C792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96238592"/>
        <c:axId val="111936256"/>
      </c:barChart>
      <c:catAx>
        <c:axId val="962385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11936256"/>
        <c:crosses val="autoZero"/>
        <c:auto val="1"/>
        <c:lblAlgn val="ctr"/>
        <c:lblOffset val="100"/>
        <c:noMultiLvlLbl val="0"/>
      </c:catAx>
      <c:valAx>
        <c:axId val="111936256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96238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321801467207882E-2"/>
          <c:y val="3.4968773627549792E-2"/>
          <c:w val="0.93404858752845465"/>
          <c:h val="0.95081941196546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Tabelle1!$A$1</c:f>
              <c:strCache>
                <c:ptCount val="1"/>
                <c:pt idx="0">
                  <c:v>net migration per 1,000 inhabitants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-2.4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A9-4E88-8DE1-7B4DB1BBA7C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-3.8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A9-4E88-8DE1-7B4DB1BBA7C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-5.4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A9-4E88-8DE1-7B4DB1BBA7C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-3.8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A9-4E88-8DE1-7B4DB1BBA7C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-2.1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6A9-4E88-8DE1-7B4DB1BBA7C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-2.4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6A9-4E88-8DE1-7B4DB1BBA7C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-1.5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6A9-4E88-8DE1-7B4DB1BBA7C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-1.9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6A9-4E88-8DE1-7B4DB1BBA7C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-2.6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6A9-4E88-8DE1-7B4DB1BBA7C3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/>
                      <a:t>-1.9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6A9-4E88-8DE1-7B4DB1BBA7C3}"/>
                </c:ext>
              </c:extLst>
            </c:dLbl>
            <c:dLbl>
              <c:idx val="11"/>
              <c:layout>
                <c:manualLayout>
                  <c:x val="0"/>
                  <c:y val="1.316950196040312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-0.9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6A9-4E88-8DE1-7B4DB1BBA7C3}"/>
                </c:ext>
              </c:extLst>
            </c:dLbl>
            <c:dLbl>
              <c:idx val="12"/>
              <c:layout>
                <c:manualLayout>
                  <c:x val="0"/>
                  <c:y val="9.876543209876576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0.9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6A9-4E88-8DE1-7B4DB1BBA7C3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r>
                      <a:rPr lang="en-US"/>
                      <a:t>2.9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6A9-4E88-8DE1-7B4DB1BBA7C3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r>
                      <a:rPr lang="en-US"/>
                      <a:t>3.3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6A9-4E88-8DE1-7B4DB1BBA7C3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r>
                      <a:rPr lang="en-US"/>
                      <a:t>5.8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6A9-4E88-8DE1-7B4DB1BBA7C3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r>
                      <a:rPr lang="en-US"/>
                      <a:t>11.6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66A9-4E88-8DE1-7B4DB1BBA7C3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Tabelle1!$B$2:$R$2</c:f>
              <c:numCache>
                <c:formatCode>General</c:formatCode>
                <c:ptCount val="17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</c:numCache>
            </c:numRef>
          </c:cat>
          <c:val>
            <c:numRef>
              <c:f>Tabelle1!$B$1:$R$1</c:f>
              <c:numCache>
                <c:formatCode>General</c:formatCode>
                <c:ptCount val="17"/>
                <c:pt idx="0">
                  <c:v>-2.4</c:v>
                </c:pt>
                <c:pt idx="1">
                  <c:v>-3.8</c:v>
                </c:pt>
                <c:pt idx="2">
                  <c:v>-5.4</c:v>
                </c:pt>
                <c:pt idx="3">
                  <c:v>-3.8</c:v>
                </c:pt>
                <c:pt idx="4">
                  <c:v>-2.1</c:v>
                </c:pt>
                <c:pt idx="5">
                  <c:v>-2.4</c:v>
                </c:pt>
                <c:pt idx="6">
                  <c:v>-1.5</c:v>
                </c:pt>
                <c:pt idx="7">
                  <c:v>-1.9000000000000001</c:v>
                </c:pt>
                <c:pt idx="8">
                  <c:v>-2.6</c:v>
                </c:pt>
                <c:pt idx="9">
                  <c:v>-3</c:v>
                </c:pt>
                <c:pt idx="10">
                  <c:v>-1.9000000000000001</c:v>
                </c:pt>
                <c:pt idx="11">
                  <c:v>-0.9</c:v>
                </c:pt>
                <c:pt idx="12">
                  <c:v>0.9</c:v>
                </c:pt>
                <c:pt idx="13">
                  <c:v>2.9</c:v>
                </c:pt>
                <c:pt idx="14">
                  <c:v>3.3</c:v>
                </c:pt>
                <c:pt idx="15">
                  <c:v>5.8</c:v>
                </c:pt>
                <c:pt idx="16">
                  <c:v>11.6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6A9-4E88-8DE1-7B4DB1BBA7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11946752"/>
        <c:axId val="111973120"/>
      </c:barChart>
      <c:catAx>
        <c:axId val="1119467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1973120"/>
        <c:crosses val="autoZero"/>
        <c:auto val="1"/>
        <c:lblAlgn val="ctr"/>
        <c:lblOffset val="100"/>
        <c:noMultiLvlLbl val="0"/>
      </c:catAx>
      <c:valAx>
        <c:axId val="11197312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de-DE"/>
                  <a:t>net migration per 1,000 inhabitants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119467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776831709595632"/>
          <c:y val="8.3596963354264794E-2"/>
          <c:w val="0.43813568219226906"/>
          <c:h val="0.81803814080201898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15147301509186356"/>
                  <c:y val="-7.5242634201131128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 err="1"/>
                      <a:t>labour</a:t>
                    </a:r>
                    <a:r>
                      <a:rPr lang="en-US" sz="1600" b="1" dirty="0"/>
                      <a:t> migrants</a:t>
                    </a:r>
                  </a:p>
                  <a:p>
                    <a:endParaRPr lang="en-US" sz="1600" b="1" dirty="0"/>
                  </a:p>
                  <a:p>
                    <a:r>
                      <a:rPr lang="en-US" sz="1600" b="1" dirty="0"/>
                      <a:t>54.6 %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4D2-4E9F-822F-7C88C8D86C49}"/>
                </c:ext>
              </c:extLst>
            </c:dLbl>
            <c:dLbl>
              <c:idx val="1"/>
              <c:layout>
                <c:manualLayout>
                  <c:x val="0.17417273622047239"/>
                  <c:y val="-7.7267044440880991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/>
                      <a:t>educational migrants</a:t>
                    </a:r>
                  </a:p>
                  <a:p>
                    <a:endParaRPr lang="en-US" sz="1600" b="1" dirty="0"/>
                  </a:p>
                  <a:p>
                    <a:r>
                      <a:rPr lang="en-US" sz="1600" b="1" dirty="0"/>
                      <a:t> 33.5 %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D2-4E9F-822F-7C88C8D86C49}"/>
                </c:ext>
              </c:extLst>
            </c:dLbl>
            <c:dLbl>
              <c:idx val="2"/>
              <c:layout>
                <c:manualLayout>
                  <c:x val="7.6363353018372701E-2"/>
                  <c:y val="0.15065950825487329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/>
                      <a:t>family migrants</a:t>
                    </a:r>
                  </a:p>
                  <a:p>
                    <a:endParaRPr lang="en-US" sz="1600" b="1" dirty="0"/>
                  </a:p>
                  <a:p>
                    <a:r>
                      <a:rPr lang="en-US" sz="1600" b="1" dirty="0"/>
                      <a:t> 11.9 %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4D2-4E9F-822F-7C88C8D86C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de-DE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Tabelle2!$A$2:$A$4</c:f>
              <c:strCache>
                <c:ptCount val="3"/>
                <c:pt idx="0">
                  <c:v>labour migrants</c:v>
                </c:pt>
                <c:pt idx="1">
                  <c:v>educational migrants</c:v>
                </c:pt>
                <c:pt idx="2">
                  <c:v>family migrants</c:v>
                </c:pt>
              </c:strCache>
            </c:strRef>
          </c:cat>
          <c:val>
            <c:numRef>
              <c:f>Tabelle2!$B$2:$B$4</c:f>
              <c:numCache>
                <c:formatCode>General</c:formatCode>
                <c:ptCount val="3"/>
                <c:pt idx="0">
                  <c:v>54.6</c:v>
                </c:pt>
                <c:pt idx="1">
                  <c:v>33.5</c:v>
                </c:pt>
                <c:pt idx="2">
                  <c:v>11.9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4D2-4E9F-822F-7C88C8D86C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590855785193749E-3"/>
          <c:y val="7.5898337330167806E-2"/>
          <c:w val="0.60103159252095462"/>
          <c:h val="0.83967138674216069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27C-4122-8273-1FC0CE4ADD4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27C-4122-8273-1FC0CE4ADD4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27C-4122-8273-1FC0CE4ADD4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27C-4122-8273-1FC0CE4ADD4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27C-4122-8273-1FC0CE4ADD4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27C-4122-8273-1FC0CE4ADD4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27C-4122-8273-1FC0CE4ADD4A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Tabelle1!$A$1:$A$7</c:f>
              <c:strCache>
                <c:ptCount val="7"/>
                <c:pt idx="0">
                  <c:v>Automotive industry</c:v>
                </c:pt>
                <c:pt idx="1">
                  <c:v>Electrical engineering, Microelectronics</c:v>
                </c:pt>
                <c:pt idx="2">
                  <c:v>Mechanical engineering</c:v>
                </c:pt>
                <c:pt idx="3">
                  <c:v>Metal industry</c:v>
                </c:pt>
                <c:pt idx="4">
                  <c:v>Food industry</c:v>
                </c:pt>
                <c:pt idx="5">
                  <c:v>Chemical Industry</c:v>
                </c:pt>
                <c:pt idx="6">
                  <c:v>other </c:v>
                </c:pt>
              </c:strCache>
            </c:strRef>
          </c:cat>
          <c:val>
            <c:numRef>
              <c:f>Tabelle1!$B$1:$B$7</c:f>
              <c:numCache>
                <c:formatCode>0%</c:formatCode>
                <c:ptCount val="7"/>
                <c:pt idx="0">
                  <c:v>0.27</c:v>
                </c:pt>
                <c:pt idx="1">
                  <c:v>0.13</c:v>
                </c:pt>
                <c:pt idx="2">
                  <c:v>0.12000000000000002</c:v>
                </c:pt>
                <c:pt idx="3">
                  <c:v>0.12000000000000002</c:v>
                </c:pt>
                <c:pt idx="4">
                  <c:v>8.0000000000000043E-2</c:v>
                </c:pt>
                <c:pt idx="5">
                  <c:v>4.0000000000000022E-2</c:v>
                </c:pt>
                <c:pt idx="6">
                  <c:v>0.24000000000000021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27C-4122-8273-1FC0CE4ADD4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legendEntry>
      <c:layout>
        <c:manualLayout>
          <c:xMode val="edge"/>
          <c:yMode val="edge"/>
          <c:x val="0.61241281977083617"/>
          <c:y val="0.21405310205502479"/>
          <c:w val="0.36695532981008006"/>
          <c:h val="0.7345790897998311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zero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C08549-0F71-4589-A5D0-CC1333D45F14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D722A800-A2A6-4577-9436-0D7139851734}">
      <dgm:prSet/>
      <dgm:spPr>
        <a:solidFill>
          <a:schemeClr val="bg2">
            <a:lumMod val="75000"/>
          </a:schemeClr>
        </a:solidFill>
        <a:ln w="57150"/>
      </dgm:spPr>
      <dgm:t>
        <a:bodyPr/>
        <a:lstStyle/>
        <a:p>
          <a:r>
            <a:rPr lang="en-US" dirty="0"/>
            <a:t>worse feedback of long term employees</a:t>
          </a:r>
        </a:p>
      </dgm:t>
    </dgm:pt>
    <dgm:pt modelId="{71EAD3E1-7C19-4F19-844F-6D8B58780FBE}" type="parTrans" cxnId="{A72C0FA7-48E9-4989-BCF4-8769A72A5989}">
      <dgm:prSet/>
      <dgm:spPr/>
      <dgm:t>
        <a:bodyPr/>
        <a:lstStyle/>
        <a:p>
          <a:endParaRPr lang="de-DE"/>
        </a:p>
      </dgm:t>
    </dgm:pt>
    <dgm:pt modelId="{0DE73E92-D4D3-4A31-9A6B-B34AFBC5A8E7}" type="sibTrans" cxnId="{A72C0FA7-48E9-4989-BCF4-8769A72A5989}">
      <dgm:prSet/>
      <dgm:spPr/>
      <dgm:t>
        <a:bodyPr/>
        <a:lstStyle/>
        <a:p>
          <a:endParaRPr lang="de-DE"/>
        </a:p>
      </dgm:t>
    </dgm:pt>
    <dgm:pt modelId="{68F6A9D5-A15A-417D-93A8-3F0DDB7592AF}">
      <dgm:prSet/>
      <dgm:spPr/>
      <dgm:t>
        <a:bodyPr/>
        <a:lstStyle/>
        <a:p>
          <a:r>
            <a:rPr lang="de-DE" dirty="0"/>
            <a:t>Missing </a:t>
          </a:r>
          <a:r>
            <a:rPr lang="de-DE" dirty="0" err="1"/>
            <a:t>overview</a:t>
          </a:r>
          <a:r>
            <a:rPr lang="de-DE" dirty="0"/>
            <a:t> (</a:t>
          </a:r>
          <a:r>
            <a:rPr lang="de-DE" dirty="0" err="1"/>
            <a:t>diversity</a:t>
          </a:r>
          <a:r>
            <a:rPr lang="de-DE" dirty="0"/>
            <a:t> </a:t>
          </a:r>
          <a:r>
            <a:rPr lang="de-DE" dirty="0" err="1"/>
            <a:t>of</a:t>
          </a:r>
          <a:r>
            <a:rPr lang="de-DE" dirty="0"/>
            <a:t> </a:t>
          </a:r>
          <a:r>
            <a:rPr lang="de-DE" dirty="0" err="1"/>
            <a:t>incentives</a:t>
          </a:r>
          <a:r>
            <a:rPr lang="de-DE" dirty="0"/>
            <a:t>)</a:t>
          </a:r>
        </a:p>
      </dgm:t>
    </dgm:pt>
    <dgm:pt modelId="{D6BE0708-0CF6-44A6-8CCD-F0FC898644B8}" type="parTrans" cxnId="{266C8CD3-CDA7-4279-A405-D5156174C5AF}">
      <dgm:prSet/>
      <dgm:spPr/>
      <dgm:t>
        <a:bodyPr/>
        <a:lstStyle/>
        <a:p>
          <a:endParaRPr lang="de-DE"/>
        </a:p>
      </dgm:t>
    </dgm:pt>
    <dgm:pt modelId="{D0E87539-5C18-40B7-A6CC-0D646D959B92}" type="sibTrans" cxnId="{266C8CD3-CDA7-4279-A405-D5156174C5AF}">
      <dgm:prSet/>
      <dgm:spPr/>
      <dgm:t>
        <a:bodyPr/>
        <a:lstStyle/>
        <a:p>
          <a:endParaRPr lang="de-DE"/>
        </a:p>
      </dgm:t>
    </dgm:pt>
    <dgm:pt modelId="{9C25D095-5ED7-42FE-B3FE-BAF5FDE04961}">
      <dgm:prSet/>
      <dgm:spPr/>
      <dgm:t>
        <a:bodyPr/>
        <a:lstStyle/>
        <a:p>
          <a:r>
            <a:rPr lang="de-DE" dirty="0" err="1"/>
            <a:t>no</a:t>
          </a:r>
          <a:r>
            <a:rPr lang="de-DE" dirty="0"/>
            <a:t> </a:t>
          </a:r>
          <a:r>
            <a:rPr lang="de-DE" dirty="0" err="1"/>
            <a:t>advantages</a:t>
          </a:r>
          <a:r>
            <a:rPr lang="de-DE" dirty="0"/>
            <a:t> </a:t>
          </a:r>
          <a:r>
            <a:rPr lang="de-DE" dirty="0" err="1"/>
            <a:t>for</a:t>
          </a:r>
          <a:r>
            <a:rPr lang="de-DE" dirty="0"/>
            <a:t> </a:t>
          </a:r>
          <a:r>
            <a:rPr lang="de-DE" dirty="0" err="1"/>
            <a:t>long</a:t>
          </a:r>
          <a:r>
            <a:rPr lang="de-DE" dirty="0"/>
            <a:t> </a:t>
          </a:r>
          <a:r>
            <a:rPr lang="de-DE" dirty="0" err="1"/>
            <a:t>term</a:t>
          </a:r>
          <a:r>
            <a:rPr lang="de-DE" dirty="0"/>
            <a:t> </a:t>
          </a:r>
          <a:r>
            <a:rPr lang="de-DE" dirty="0" err="1"/>
            <a:t>employees</a:t>
          </a:r>
          <a:r>
            <a:rPr lang="de-DE" dirty="0"/>
            <a:t> </a:t>
          </a:r>
        </a:p>
      </dgm:t>
    </dgm:pt>
    <dgm:pt modelId="{BF060611-0B87-40DA-B753-DEFC2AB22635}" type="sibTrans" cxnId="{05F592E8-3F60-4060-BC3B-3D5EE8468FCC}">
      <dgm:prSet/>
      <dgm:spPr/>
      <dgm:t>
        <a:bodyPr/>
        <a:lstStyle/>
        <a:p>
          <a:endParaRPr lang="de-DE"/>
        </a:p>
      </dgm:t>
    </dgm:pt>
    <dgm:pt modelId="{511926F5-73A9-4634-91F9-7FC8B5846AA7}" type="parTrans" cxnId="{05F592E8-3F60-4060-BC3B-3D5EE8468FCC}">
      <dgm:prSet/>
      <dgm:spPr/>
      <dgm:t>
        <a:bodyPr/>
        <a:lstStyle/>
        <a:p>
          <a:endParaRPr lang="de-DE"/>
        </a:p>
      </dgm:t>
    </dgm:pt>
    <dgm:pt modelId="{84671CAC-AD9C-4734-A12E-1167A34D7C54}" type="pres">
      <dgm:prSet presAssocID="{F9C08549-0F71-4589-A5D0-CC1333D45F14}" presName="Name0" presStyleCnt="0">
        <dgm:presLayoutVars>
          <dgm:dir/>
          <dgm:animLvl val="lvl"/>
          <dgm:resizeHandles val="exact"/>
        </dgm:presLayoutVars>
      </dgm:prSet>
      <dgm:spPr/>
    </dgm:pt>
    <dgm:pt modelId="{DDE89BE3-F176-4E53-B647-42F450A2B24F}" type="pres">
      <dgm:prSet presAssocID="{D722A800-A2A6-4577-9436-0D713985173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9D6325CD-CDC8-4C89-929A-D958DDB6EF32}" type="pres">
      <dgm:prSet presAssocID="{0DE73E92-D4D3-4A31-9A6B-B34AFBC5A8E7}" presName="parTxOnlySpace" presStyleCnt="0"/>
      <dgm:spPr/>
    </dgm:pt>
    <dgm:pt modelId="{593D7276-4E60-4B2A-A544-DF5DAABBFCD4}" type="pres">
      <dgm:prSet presAssocID="{9C25D095-5ED7-42FE-B3FE-BAF5FDE04961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E0FEB074-EE60-42CD-A289-BB1284270B54}" type="pres">
      <dgm:prSet presAssocID="{BF060611-0B87-40DA-B753-DEFC2AB22635}" presName="parTxOnlySpace" presStyleCnt="0"/>
      <dgm:spPr/>
    </dgm:pt>
    <dgm:pt modelId="{FA639917-5A61-407C-ACFB-03F616EA956F}" type="pres">
      <dgm:prSet presAssocID="{68F6A9D5-A15A-417D-93A8-3F0DDB7592AF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FF5A6B00-CA60-4DE0-885B-1EA91CB81642}" type="presOf" srcId="{F9C08549-0F71-4589-A5D0-CC1333D45F14}" destId="{84671CAC-AD9C-4734-A12E-1167A34D7C54}" srcOrd="0" destOrd="0" presId="urn:microsoft.com/office/officeart/2005/8/layout/chevron1"/>
    <dgm:cxn modelId="{44649C3A-3474-40D3-A200-281F56998F55}" type="presOf" srcId="{9C25D095-5ED7-42FE-B3FE-BAF5FDE04961}" destId="{593D7276-4E60-4B2A-A544-DF5DAABBFCD4}" srcOrd="0" destOrd="0" presId="urn:microsoft.com/office/officeart/2005/8/layout/chevron1"/>
    <dgm:cxn modelId="{73D60B6C-CF99-4D11-8183-2B196CC5815E}" type="presOf" srcId="{D722A800-A2A6-4577-9436-0D7139851734}" destId="{DDE89BE3-F176-4E53-B647-42F450A2B24F}" srcOrd="0" destOrd="0" presId="urn:microsoft.com/office/officeart/2005/8/layout/chevron1"/>
    <dgm:cxn modelId="{12005191-A285-47A9-A711-EF5AFE22D8B3}" type="presOf" srcId="{68F6A9D5-A15A-417D-93A8-3F0DDB7592AF}" destId="{FA639917-5A61-407C-ACFB-03F616EA956F}" srcOrd="0" destOrd="0" presId="urn:microsoft.com/office/officeart/2005/8/layout/chevron1"/>
    <dgm:cxn modelId="{A72C0FA7-48E9-4989-BCF4-8769A72A5989}" srcId="{F9C08549-0F71-4589-A5D0-CC1333D45F14}" destId="{D722A800-A2A6-4577-9436-0D7139851734}" srcOrd="0" destOrd="0" parTransId="{71EAD3E1-7C19-4F19-844F-6D8B58780FBE}" sibTransId="{0DE73E92-D4D3-4A31-9A6B-B34AFBC5A8E7}"/>
    <dgm:cxn modelId="{266C8CD3-CDA7-4279-A405-D5156174C5AF}" srcId="{F9C08549-0F71-4589-A5D0-CC1333D45F14}" destId="{68F6A9D5-A15A-417D-93A8-3F0DDB7592AF}" srcOrd="2" destOrd="0" parTransId="{D6BE0708-0CF6-44A6-8CCD-F0FC898644B8}" sibTransId="{D0E87539-5C18-40B7-A6CC-0D646D959B92}"/>
    <dgm:cxn modelId="{05F592E8-3F60-4060-BC3B-3D5EE8468FCC}" srcId="{F9C08549-0F71-4589-A5D0-CC1333D45F14}" destId="{9C25D095-5ED7-42FE-B3FE-BAF5FDE04961}" srcOrd="1" destOrd="0" parTransId="{511926F5-73A9-4634-91F9-7FC8B5846AA7}" sibTransId="{BF060611-0B87-40DA-B753-DEFC2AB22635}"/>
    <dgm:cxn modelId="{255DF725-0CFA-4FA2-AFF8-2B9C82D5FB4C}" type="presParOf" srcId="{84671CAC-AD9C-4734-A12E-1167A34D7C54}" destId="{DDE89BE3-F176-4E53-B647-42F450A2B24F}" srcOrd="0" destOrd="0" presId="urn:microsoft.com/office/officeart/2005/8/layout/chevron1"/>
    <dgm:cxn modelId="{A616904A-97B3-4DEA-9F34-169A90A4EF0F}" type="presParOf" srcId="{84671CAC-AD9C-4734-A12E-1167A34D7C54}" destId="{9D6325CD-CDC8-4C89-929A-D958DDB6EF32}" srcOrd="1" destOrd="0" presId="urn:microsoft.com/office/officeart/2005/8/layout/chevron1"/>
    <dgm:cxn modelId="{316AD22B-3808-4F38-9B95-D51A1E3FFC16}" type="presParOf" srcId="{84671CAC-AD9C-4734-A12E-1167A34D7C54}" destId="{593D7276-4E60-4B2A-A544-DF5DAABBFCD4}" srcOrd="2" destOrd="0" presId="urn:microsoft.com/office/officeart/2005/8/layout/chevron1"/>
    <dgm:cxn modelId="{FFC6B4DD-717B-4D3D-A060-14610A2AC01D}" type="presParOf" srcId="{84671CAC-AD9C-4734-A12E-1167A34D7C54}" destId="{E0FEB074-EE60-42CD-A289-BB1284270B54}" srcOrd="3" destOrd="0" presId="urn:microsoft.com/office/officeart/2005/8/layout/chevron1"/>
    <dgm:cxn modelId="{FF28CD0F-3056-4F7F-980A-97693495A5F4}" type="presParOf" srcId="{84671CAC-AD9C-4734-A12E-1167A34D7C54}" destId="{FA639917-5A61-407C-ACFB-03F616EA956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3D1F20-01FA-4C5E-8963-6EB20F7AD74D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1206A0BE-3E63-4F3D-AB33-77432B1B20F4}">
      <dgm:prSet/>
      <dgm:spPr/>
      <dgm:t>
        <a:bodyPr/>
        <a:lstStyle/>
        <a:p>
          <a:r>
            <a:rPr lang="de-DE" dirty="0"/>
            <a:t>communication </a:t>
          </a:r>
          <a:r>
            <a:rPr lang="de-DE" dirty="0" err="1"/>
            <a:t>of</a:t>
          </a:r>
          <a:r>
            <a:rPr lang="de-DE" dirty="0"/>
            <a:t> </a:t>
          </a:r>
          <a:r>
            <a:rPr lang="de-DE" dirty="0" err="1"/>
            <a:t>oppurtunities</a:t>
          </a:r>
          <a:endParaRPr lang="de-DE" dirty="0"/>
        </a:p>
      </dgm:t>
    </dgm:pt>
    <dgm:pt modelId="{DBB33E93-7043-405C-B8B6-7A8F1610EF21}" type="parTrans" cxnId="{0CB434E2-5126-40BC-8008-FEE4FB07A303}">
      <dgm:prSet/>
      <dgm:spPr/>
      <dgm:t>
        <a:bodyPr/>
        <a:lstStyle/>
        <a:p>
          <a:endParaRPr lang="de-DE"/>
        </a:p>
      </dgm:t>
    </dgm:pt>
    <dgm:pt modelId="{D18955A4-3B61-48CA-A156-B8A2ED3E66AB}" type="sibTrans" cxnId="{0CB434E2-5126-40BC-8008-FEE4FB07A303}">
      <dgm:prSet/>
      <dgm:spPr/>
      <dgm:t>
        <a:bodyPr/>
        <a:lstStyle/>
        <a:p>
          <a:endParaRPr lang="de-DE"/>
        </a:p>
      </dgm:t>
    </dgm:pt>
    <dgm:pt modelId="{301DE340-1AAD-4FAD-AB16-9EB3265A5C07}">
      <dgm:prSet/>
      <dgm:spPr/>
      <dgm:t>
        <a:bodyPr/>
        <a:lstStyle/>
        <a:p>
          <a:r>
            <a:rPr lang="de-DE" dirty="0"/>
            <a:t>participating </a:t>
          </a:r>
          <a:r>
            <a:rPr lang="de-DE" dirty="0" err="1"/>
            <a:t>of</a:t>
          </a:r>
          <a:r>
            <a:rPr lang="de-DE" dirty="0"/>
            <a:t> </a:t>
          </a:r>
          <a:r>
            <a:rPr lang="de-DE" dirty="0" err="1"/>
            <a:t>employees</a:t>
          </a:r>
          <a:r>
            <a:rPr lang="de-DE" dirty="0"/>
            <a:t> </a:t>
          </a:r>
          <a:r>
            <a:rPr lang="de-DE" dirty="0" err="1"/>
            <a:t>creating</a:t>
          </a:r>
          <a:r>
            <a:rPr lang="de-DE" dirty="0"/>
            <a:t> </a:t>
          </a:r>
          <a:r>
            <a:rPr lang="de-DE" dirty="0" err="1"/>
            <a:t>incentives</a:t>
          </a:r>
          <a:r>
            <a:rPr lang="de-DE" dirty="0"/>
            <a:t> </a:t>
          </a:r>
        </a:p>
      </dgm:t>
    </dgm:pt>
    <dgm:pt modelId="{0FD09693-2978-45F0-B25C-6137115E79C1}" type="parTrans" cxnId="{9D10081D-C5AE-46F6-80D8-63C318E03669}">
      <dgm:prSet/>
      <dgm:spPr/>
      <dgm:t>
        <a:bodyPr/>
        <a:lstStyle/>
        <a:p>
          <a:endParaRPr lang="de-DE"/>
        </a:p>
      </dgm:t>
    </dgm:pt>
    <dgm:pt modelId="{7B270CA9-EC71-4FFC-9EED-8535ACD57409}" type="sibTrans" cxnId="{9D10081D-C5AE-46F6-80D8-63C318E03669}">
      <dgm:prSet/>
      <dgm:spPr/>
      <dgm:t>
        <a:bodyPr/>
        <a:lstStyle/>
        <a:p>
          <a:endParaRPr lang="de-DE"/>
        </a:p>
      </dgm:t>
    </dgm:pt>
    <dgm:pt modelId="{AF8CDBC2-578A-44AC-8A1D-2975C9398BE8}">
      <dgm:prSet/>
      <dgm:spPr/>
      <dgm:t>
        <a:bodyPr/>
        <a:lstStyle/>
        <a:p>
          <a:r>
            <a:rPr lang="de-DE" dirty="0"/>
            <a:t>rating </a:t>
          </a:r>
          <a:r>
            <a:rPr lang="de-DE" dirty="0" err="1"/>
            <a:t>of</a:t>
          </a:r>
          <a:r>
            <a:rPr lang="de-DE" dirty="0"/>
            <a:t> </a:t>
          </a:r>
          <a:r>
            <a:rPr lang="de-DE" dirty="0" err="1"/>
            <a:t>incentives</a:t>
          </a:r>
          <a:endParaRPr lang="de-DE" dirty="0"/>
        </a:p>
      </dgm:t>
    </dgm:pt>
    <dgm:pt modelId="{BDF83264-2253-4022-96FD-74CA7BF503AD}" type="parTrans" cxnId="{69F398C7-8325-4547-8938-AEDE7977C7D3}">
      <dgm:prSet/>
      <dgm:spPr/>
      <dgm:t>
        <a:bodyPr/>
        <a:lstStyle/>
        <a:p>
          <a:endParaRPr lang="de-DE"/>
        </a:p>
      </dgm:t>
    </dgm:pt>
    <dgm:pt modelId="{D49B2E60-5D4B-4A22-B114-918909811D3F}" type="sibTrans" cxnId="{69F398C7-8325-4547-8938-AEDE7977C7D3}">
      <dgm:prSet/>
      <dgm:spPr/>
      <dgm:t>
        <a:bodyPr/>
        <a:lstStyle/>
        <a:p>
          <a:endParaRPr lang="de-DE"/>
        </a:p>
      </dgm:t>
    </dgm:pt>
    <dgm:pt modelId="{121B81AB-4A8C-4CC2-A68C-9153855E4D23}" type="pres">
      <dgm:prSet presAssocID="{853D1F20-01FA-4C5E-8963-6EB20F7AD74D}" presName="Name0" presStyleCnt="0">
        <dgm:presLayoutVars>
          <dgm:dir/>
          <dgm:animLvl val="lvl"/>
          <dgm:resizeHandles val="exact"/>
        </dgm:presLayoutVars>
      </dgm:prSet>
      <dgm:spPr/>
    </dgm:pt>
    <dgm:pt modelId="{1E7803EC-2606-456A-971E-0DD23E170535}" type="pres">
      <dgm:prSet presAssocID="{1206A0BE-3E63-4F3D-AB33-77432B1B20F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CDDDB65D-3E2C-4CE3-8ECB-120285E9A794}" type="pres">
      <dgm:prSet presAssocID="{D18955A4-3B61-48CA-A156-B8A2ED3E66AB}" presName="parTxOnlySpace" presStyleCnt="0"/>
      <dgm:spPr/>
    </dgm:pt>
    <dgm:pt modelId="{FDA4C98C-E4B2-48E1-8F79-318BD29F9B89}" type="pres">
      <dgm:prSet presAssocID="{301DE340-1AAD-4FAD-AB16-9EB3265A5C0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FF436C1-DF9B-4567-B0E6-7AB9600D1FBC}" type="pres">
      <dgm:prSet presAssocID="{7B270CA9-EC71-4FFC-9EED-8535ACD57409}" presName="parTxOnlySpace" presStyleCnt="0"/>
      <dgm:spPr/>
    </dgm:pt>
    <dgm:pt modelId="{A4E51A8E-E099-4FCA-ACB5-81FB5557A2DE}" type="pres">
      <dgm:prSet presAssocID="{AF8CDBC2-578A-44AC-8A1D-2975C9398BE8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9D10081D-C5AE-46F6-80D8-63C318E03669}" srcId="{853D1F20-01FA-4C5E-8963-6EB20F7AD74D}" destId="{301DE340-1AAD-4FAD-AB16-9EB3265A5C07}" srcOrd="1" destOrd="0" parTransId="{0FD09693-2978-45F0-B25C-6137115E79C1}" sibTransId="{7B270CA9-EC71-4FFC-9EED-8535ACD57409}"/>
    <dgm:cxn modelId="{F288CF1F-56E7-4A56-8AE9-5B5618251F21}" type="presOf" srcId="{853D1F20-01FA-4C5E-8963-6EB20F7AD74D}" destId="{121B81AB-4A8C-4CC2-A68C-9153855E4D23}" srcOrd="0" destOrd="0" presId="urn:microsoft.com/office/officeart/2005/8/layout/chevron1"/>
    <dgm:cxn modelId="{5F71972F-D787-48E0-A35C-077E07C53E3E}" type="presOf" srcId="{301DE340-1AAD-4FAD-AB16-9EB3265A5C07}" destId="{FDA4C98C-E4B2-48E1-8F79-318BD29F9B89}" srcOrd="0" destOrd="0" presId="urn:microsoft.com/office/officeart/2005/8/layout/chevron1"/>
    <dgm:cxn modelId="{75B4FF36-C467-4036-BB3C-749F2461C51D}" type="presOf" srcId="{AF8CDBC2-578A-44AC-8A1D-2975C9398BE8}" destId="{A4E51A8E-E099-4FCA-ACB5-81FB5557A2DE}" srcOrd="0" destOrd="0" presId="urn:microsoft.com/office/officeart/2005/8/layout/chevron1"/>
    <dgm:cxn modelId="{34A7A98D-9028-4F86-84CB-25AC25199D38}" type="presOf" srcId="{1206A0BE-3E63-4F3D-AB33-77432B1B20F4}" destId="{1E7803EC-2606-456A-971E-0DD23E170535}" srcOrd="0" destOrd="0" presId="urn:microsoft.com/office/officeart/2005/8/layout/chevron1"/>
    <dgm:cxn modelId="{69F398C7-8325-4547-8938-AEDE7977C7D3}" srcId="{853D1F20-01FA-4C5E-8963-6EB20F7AD74D}" destId="{AF8CDBC2-578A-44AC-8A1D-2975C9398BE8}" srcOrd="2" destOrd="0" parTransId="{BDF83264-2253-4022-96FD-74CA7BF503AD}" sibTransId="{D49B2E60-5D4B-4A22-B114-918909811D3F}"/>
    <dgm:cxn modelId="{0CB434E2-5126-40BC-8008-FEE4FB07A303}" srcId="{853D1F20-01FA-4C5E-8963-6EB20F7AD74D}" destId="{1206A0BE-3E63-4F3D-AB33-77432B1B20F4}" srcOrd="0" destOrd="0" parTransId="{DBB33E93-7043-405C-B8B6-7A8F1610EF21}" sibTransId="{D18955A4-3B61-48CA-A156-B8A2ED3E66AB}"/>
    <dgm:cxn modelId="{A171CE24-5259-4ECF-AAA0-86207B185F47}" type="presParOf" srcId="{121B81AB-4A8C-4CC2-A68C-9153855E4D23}" destId="{1E7803EC-2606-456A-971E-0DD23E170535}" srcOrd="0" destOrd="0" presId="urn:microsoft.com/office/officeart/2005/8/layout/chevron1"/>
    <dgm:cxn modelId="{229D2F08-B68F-4B05-B914-4379F723FEA2}" type="presParOf" srcId="{121B81AB-4A8C-4CC2-A68C-9153855E4D23}" destId="{CDDDB65D-3E2C-4CE3-8ECB-120285E9A794}" srcOrd="1" destOrd="0" presId="urn:microsoft.com/office/officeart/2005/8/layout/chevron1"/>
    <dgm:cxn modelId="{A5BF162A-46D5-46B7-84F7-239390101F57}" type="presParOf" srcId="{121B81AB-4A8C-4CC2-A68C-9153855E4D23}" destId="{FDA4C98C-E4B2-48E1-8F79-318BD29F9B89}" srcOrd="2" destOrd="0" presId="urn:microsoft.com/office/officeart/2005/8/layout/chevron1"/>
    <dgm:cxn modelId="{4DC519FF-3940-4DC9-B73A-E16115CDC8AF}" type="presParOf" srcId="{121B81AB-4A8C-4CC2-A68C-9153855E4D23}" destId="{DFF436C1-DF9B-4567-B0E6-7AB9600D1FBC}" srcOrd="3" destOrd="0" presId="urn:microsoft.com/office/officeart/2005/8/layout/chevron1"/>
    <dgm:cxn modelId="{6972D453-154D-4C68-886C-5CCA636984FD}" type="presParOf" srcId="{121B81AB-4A8C-4CC2-A68C-9153855E4D23}" destId="{A4E51A8E-E099-4FCA-ACB5-81FB5557A2DE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91F870-A19C-41C5-BEC6-BDBECDBE7186}" type="doc">
      <dgm:prSet loTypeId="urn:microsoft.com/office/officeart/2005/8/layout/hProcess7#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EF351640-6437-47E8-9556-82B573BE44EB}">
      <dgm:prSet phldrT="[Text]"/>
      <dgm:spPr/>
      <dgm:t>
        <a:bodyPr/>
        <a:lstStyle/>
        <a:p>
          <a:endParaRPr lang="de-DE" dirty="0"/>
        </a:p>
      </dgm:t>
    </dgm:pt>
    <dgm:pt modelId="{843AED62-C03B-4F29-9822-48BCE02A0FB9}" type="parTrans" cxnId="{EA0549DD-F860-48CD-A51A-B995E1AE8000}">
      <dgm:prSet/>
      <dgm:spPr/>
      <dgm:t>
        <a:bodyPr/>
        <a:lstStyle/>
        <a:p>
          <a:endParaRPr lang="de-DE"/>
        </a:p>
      </dgm:t>
    </dgm:pt>
    <dgm:pt modelId="{EDE5563E-7958-4C14-BB70-07C21C6C5392}" type="sibTrans" cxnId="{EA0549DD-F860-48CD-A51A-B995E1AE8000}">
      <dgm:prSet/>
      <dgm:spPr/>
      <dgm:t>
        <a:bodyPr/>
        <a:lstStyle/>
        <a:p>
          <a:endParaRPr lang="de-DE"/>
        </a:p>
      </dgm:t>
    </dgm:pt>
    <dgm:pt modelId="{7DFB6474-10C7-4D92-86E5-05B65E5E0061}">
      <dgm:prSet phldrT="[Text]"/>
      <dgm:spPr/>
      <dgm:t>
        <a:bodyPr/>
        <a:lstStyle/>
        <a:p>
          <a:r>
            <a:rPr lang="de-DE" dirty="0"/>
            <a:t>Capture </a:t>
          </a:r>
          <a:r>
            <a:rPr lang="de-DE" dirty="0" err="1"/>
            <a:t>key</a:t>
          </a:r>
          <a:r>
            <a:rPr lang="de-DE" dirty="0"/>
            <a:t> </a:t>
          </a:r>
          <a:r>
            <a:rPr lang="de-DE" dirty="0" err="1"/>
            <a:t>figures</a:t>
          </a:r>
          <a:endParaRPr lang="de-DE" dirty="0"/>
        </a:p>
      </dgm:t>
    </dgm:pt>
    <dgm:pt modelId="{B04E71F1-7D6F-45D8-B399-C78D2F622562}" type="parTrans" cxnId="{94CD9FB1-2392-42FB-99C9-FE8B1810E17B}">
      <dgm:prSet/>
      <dgm:spPr/>
      <dgm:t>
        <a:bodyPr/>
        <a:lstStyle/>
        <a:p>
          <a:endParaRPr lang="de-DE"/>
        </a:p>
      </dgm:t>
    </dgm:pt>
    <dgm:pt modelId="{2503D578-629C-40E2-B2E3-5AC8E18EFA19}" type="sibTrans" cxnId="{94CD9FB1-2392-42FB-99C9-FE8B1810E17B}">
      <dgm:prSet/>
      <dgm:spPr/>
      <dgm:t>
        <a:bodyPr/>
        <a:lstStyle/>
        <a:p>
          <a:endParaRPr lang="de-DE"/>
        </a:p>
      </dgm:t>
    </dgm:pt>
    <dgm:pt modelId="{8101196C-8F77-4189-8F3F-A683E1935BE6}">
      <dgm:prSet phldrT="[Text]"/>
      <dgm:spPr/>
      <dgm:t>
        <a:bodyPr/>
        <a:lstStyle/>
        <a:p>
          <a:endParaRPr lang="de-DE" dirty="0"/>
        </a:p>
      </dgm:t>
    </dgm:pt>
    <dgm:pt modelId="{80A43E7B-4A39-4249-AE03-9B218D9BB79F}" type="parTrans" cxnId="{FD984FFE-0FE2-4097-8AF0-C85E2750C3B3}">
      <dgm:prSet/>
      <dgm:spPr/>
      <dgm:t>
        <a:bodyPr/>
        <a:lstStyle/>
        <a:p>
          <a:endParaRPr lang="de-DE"/>
        </a:p>
      </dgm:t>
    </dgm:pt>
    <dgm:pt modelId="{959890E9-6595-4193-86EA-4BA2395C3277}" type="sibTrans" cxnId="{FD984FFE-0FE2-4097-8AF0-C85E2750C3B3}">
      <dgm:prSet/>
      <dgm:spPr/>
      <dgm:t>
        <a:bodyPr/>
        <a:lstStyle/>
        <a:p>
          <a:endParaRPr lang="de-DE"/>
        </a:p>
      </dgm:t>
    </dgm:pt>
    <dgm:pt modelId="{3624069D-18FC-4288-B534-DD22C273BE8E}">
      <dgm:prSet phldrT="[Text]"/>
      <dgm:spPr/>
      <dgm:t>
        <a:bodyPr/>
        <a:lstStyle/>
        <a:p>
          <a:r>
            <a:rPr lang="de-DE" dirty="0" err="1"/>
            <a:t>Collect</a:t>
          </a:r>
          <a:r>
            <a:rPr lang="de-DE" dirty="0"/>
            <a:t> &amp;  save </a:t>
          </a:r>
          <a:r>
            <a:rPr lang="de-DE" dirty="0" err="1"/>
            <a:t>the</a:t>
          </a:r>
          <a:r>
            <a:rPr lang="de-DE" dirty="0"/>
            <a:t> </a:t>
          </a:r>
          <a:r>
            <a:rPr lang="de-DE" dirty="0" err="1"/>
            <a:t>data</a:t>
          </a:r>
          <a:r>
            <a:rPr lang="de-DE" dirty="0"/>
            <a:t> (</a:t>
          </a:r>
          <a:r>
            <a:rPr lang="de-DE" dirty="0" err="1"/>
            <a:t>data</a:t>
          </a:r>
          <a:r>
            <a:rPr lang="de-DE" dirty="0"/>
            <a:t> </a:t>
          </a:r>
          <a:r>
            <a:rPr lang="de-DE" dirty="0" err="1"/>
            <a:t>base</a:t>
          </a:r>
          <a:r>
            <a:rPr lang="de-DE" dirty="0"/>
            <a:t>)</a:t>
          </a:r>
        </a:p>
      </dgm:t>
    </dgm:pt>
    <dgm:pt modelId="{60956637-9140-4BF6-ACF9-328CC39B0D20}" type="parTrans" cxnId="{0223268A-1AEA-47D9-B9A4-31D99AB202A7}">
      <dgm:prSet/>
      <dgm:spPr/>
      <dgm:t>
        <a:bodyPr/>
        <a:lstStyle/>
        <a:p>
          <a:endParaRPr lang="de-DE"/>
        </a:p>
      </dgm:t>
    </dgm:pt>
    <dgm:pt modelId="{33005611-72AC-4324-8239-7C6867D89159}" type="sibTrans" cxnId="{0223268A-1AEA-47D9-B9A4-31D99AB202A7}">
      <dgm:prSet/>
      <dgm:spPr/>
      <dgm:t>
        <a:bodyPr/>
        <a:lstStyle/>
        <a:p>
          <a:endParaRPr lang="de-DE"/>
        </a:p>
      </dgm:t>
    </dgm:pt>
    <dgm:pt modelId="{88DD3537-7621-4916-81A4-4DDC0BDC7A00}">
      <dgm:prSet phldrT="[Text]"/>
      <dgm:spPr/>
      <dgm:t>
        <a:bodyPr/>
        <a:lstStyle/>
        <a:p>
          <a:endParaRPr lang="de-DE" dirty="0"/>
        </a:p>
      </dgm:t>
    </dgm:pt>
    <dgm:pt modelId="{920A694D-5BBC-4256-A50F-C1DCC5D00C1B}" type="parTrans" cxnId="{49063941-13DF-44EC-91E1-B4E1FCF7A653}">
      <dgm:prSet/>
      <dgm:spPr/>
      <dgm:t>
        <a:bodyPr/>
        <a:lstStyle/>
        <a:p>
          <a:endParaRPr lang="de-DE"/>
        </a:p>
      </dgm:t>
    </dgm:pt>
    <dgm:pt modelId="{A79DCFFB-65B0-4B01-AB3A-670C3E9B6DE9}" type="sibTrans" cxnId="{49063941-13DF-44EC-91E1-B4E1FCF7A653}">
      <dgm:prSet/>
      <dgm:spPr/>
      <dgm:t>
        <a:bodyPr/>
        <a:lstStyle/>
        <a:p>
          <a:endParaRPr lang="de-DE"/>
        </a:p>
      </dgm:t>
    </dgm:pt>
    <dgm:pt modelId="{37F77220-7014-4E87-AB36-3D8857F6D04F}">
      <dgm:prSet phldrT="[Text]"/>
      <dgm:spPr/>
      <dgm:t>
        <a:bodyPr/>
        <a:lstStyle/>
        <a:p>
          <a:r>
            <a:rPr lang="de-DE" dirty="0" err="1"/>
            <a:t>Starting</a:t>
          </a:r>
          <a:r>
            <a:rPr lang="de-DE" dirty="0"/>
            <a:t> </a:t>
          </a:r>
          <a:r>
            <a:rPr lang="de-DE" dirty="0" err="1"/>
            <a:t>point</a:t>
          </a:r>
          <a:r>
            <a:rPr lang="de-DE" dirty="0"/>
            <a:t> (</a:t>
          </a:r>
          <a:r>
            <a:rPr lang="de-DE" dirty="0" err="1"/>
            <a:t>suitable</a:t>
          </a:r>
          <a:r>
            <a:rPr lang="de-DE" dirty="0"/>
            <a:t> &amp; </a:t>
          </a:r>
          <a:r>
            <a:rPr lang="de-DE" dirty="0" err="1"/>
            <a:t>effectiv</a:t>
          </a:r>
          <a:r>
            <a:rPr lang="de-DE" dirty="0"/>
            <a:t> </a:t>
          </a:r>
          <a:r>
            <a:rPr lang="de-DE" dirty="0" err="1"/>
            <a:t>incentives</a:t>
          </a:r>
          <a:r>
            <a:rPr lang="de-DE" dirty="0"/>
            <a:t> </a:t>
          </a:r>
        </a:p>
      </dgm:t>
    </dgm:pt>
    <dgm:pt modelId="{34CFEC4A-46B8-47E9-A934-876C89A2BFD4}" type="parTrans" cxnId="{931CD45E-A6C2-4E2A-B572-5E29B18C22A0}">
      <dgm:prSet/>
      <dgm:spPr/>
      <dgm:t>
        <a:bodyPr/>
        <a:lstStyle/>
        <a:p>
          <a:endParaRPr lang="de-DE"/>
        </a:p>
      </dgm:t>
    </dgm:pt>
    <dgm:pt modelId="{844C4DB0-33A1-4068-90A9-6A1D3459CB2F}" type="sibTrans" cxnId="{931CD45E-A6C2-4E2A-B572-5E29B18C22A0}">
      <dgm:prSet/>
      <dgm:spPr/>
      <dgm:t>
        <a:bodyPr/>
        <a:lstStyle/>
        <a:p>
          <a:endParaRPr lang="de-DE"/>
        </a:p>
      </dgm:t>
    </dgm:pt>
    <dgm:pt modelId="{B5D731BF-58EB-4DDD-AFB8-1D5D695EE4B3}" type="pres">
      <dgm:prSet presAssocID="{DA91F870-A19C-41C5-BEC6-BDBECDBE7186}" presName="Name0" presStyleCnt="0">
        <dgm:presLayoutVars>
          <dgm:dir/>
          <dgm:animLvl val="lvl"/>
          <dgm:resizeHandles val="exact"/>
        </dgm:presLayoutVars>
      </dgm:prSet>
      <dgm:spPr/>
    </dgm:pt>
    <dgm:pt modelId="{6367F4FC-642B-409D-8BCC-743D782B42B5}" type="pres">
      <dgm:prSet presAssocID="{EF351640-6437-47E8-9556-82B573BE44EB}" presName="compositeNode" presStyleCnt="0">
        <dgm:presLayoutVars>
          <dgm:bulletEnabled val="1"/>
        </dgm:presLayoutVars>
      </dgm:prSet>
      <dgm:spPr/>
    </dgm:pt>
    <dgm:pt modelId="{0D2DC605-89C1-41C9-92AD-5E0507A901E2}" type="pres">
      <dgm:prSet presAssocID="{EF351640-6437-47E8-9556-82B573BE44EB}" presName="bgRect" presStyleLbl="node1" presStyleIdx="0" presStyleCnt="3"/>
      <dgm:spPr/>
    </dgm:pt>
    <dgm:pt modelId="{CC0C97DB-A07A-4D14-BB6D-1DC2D86F1312}" type="pres">
      <dgm:prSet presAssocID="{EF351640-6437-47E8-9556-82B573BE44EB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1977916F-06A3-4CA1-AE57-0B8DA9CDDB99}" type="pres">
      <dgm:prSet presAssocID="{EF351640-6437-47E8-9556-82B573BE44EB}" presName="childNode" presStyleLbl="node1" presStyleIdx="0" presStyleCnt="3">
        <dgm:presLayoutVars>
          <dgm:bulletEnabled val="1"/>
        </dgm:presLayoutVars>
      </dgm:prSet>
      <dgm:spPr/>
    </dgm:pt>
    <dgm:pt modelId="{D6CD67BC-4C67-4294-A4EA-61B39FD8D512}" type="pres">
      <dgm:prSet presAssocID="{EDE5563E-7958-4C14-BB70-07C21C6C5392}" presName="hSp" presStyleCnt="0"/>
      <dgm:spPr/>
    </dgm:pt>
    <dgm:pt modelId="{32E2A26C-267F-4A73-84D1-84C4DF3FE1BE}" type="pres">
      <dgm:prSet presAssocID="{EDE5563E-7958-4C14-BB70-07C21C6C5392}" presName="vProcSp" presStyleCnt="0"/>
      <dgm:spPr/>
    </dgm:pt>
    <dgm:pt modelId="{0EB3D11B-E861-4623-8234-EC94A31BE395}" type="pres">
      <dgm:prSet presAssocID="{EDE5563E-7958-4C14-BB70-07C21C6C5392}" presName="vSp1" presStyleCnt="0"/>
      <dgm:spPr/>
    </dgm:pt>
    <dgm:pt modelId="{4F85E475-DADA-4194-8078-AEC324AFBEF1}" type="pres">
      <dgm:prSet presAssocID="{EDE5563E-7958-4C14-BB70-07C21C6C5392}" presName="simulatedConn" presStyleLbl="solidFgAcc1" presStyleIdx="0" presStyleCnt="2"/>
      <dgm:spPr/>
    </dgm:pt>
    <dgm:pt modelId="{B88AAABD-9748-4A22-A536-670B29801183}" type="pres">
      <dgm:prSet presAssocID="{EDE5563E-7958-4C14-BB70-07C21C6C5392}" presName="vSp2" presStyleCnt="0"/>
      <dgm:spPr/>
    </dgm:pt>
    <dgm:pt modelId="{722368C2-F944-4B9E-8AB7-ED9A13500D3C}" type="pres">
      <dgm:prSet presAssocID="{EDE5563E-7958-4C14-BB70-07C21C6C5392}" presName="sibTrans" presStyleCnt="0"/>
      <dgm:spPr/>
    </dgm:pt>
    <dgm:pt modelId="{49ED1CE2-540D-41D7-A263-6A49E5426681}" type="pres">
      <dgm:prSet presAssocID="{8101196C-8F77-4189-8F3F-A683E1935BE6}" presName="compositeNode" presStyleCnt="0">
        <dgm:presLayoutVars>
          <dgm:bulletEnabled val="1"/>
        </dgm:presLayoutVars>
      </dgm:prSet>
      <dgm:spPr/>
    </dgm:pt>
    <dgm:pt modelId="{C56AE939-66F1-4232-9572-338D5B5D25D4}" type="pres">
      <dgm:prSet presAssocID="{8101196C-8F77-4189-8F3F-A683E1935BE6}" presName="bgRect" presStyleLbl="node1" presStyleIdx="1" presStyleCnt="3"/>
      <dgm:spPr/>
    </dgm:pt>
    <dgm:pt modelId="{7832C824-67DB-4EE3-9E59-15D0759F70F9}" type="pres">
      <dgm:prSet presAssocID="{8101196C-8F77-4189-8F3F-A683E1935BE6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C34328FD-63E5-478A-8BE3-1AEACF8646E5}" type="pres">
      <dgm:prSet presAssocID="{8101196C-8F77-4189-8F3F-A683E1935BE6}" presName="childNode" presStyleLbl="node1" presStyleIdx="1" presStyleCnt="3">
        <dgm:presLayoutVars>
          <dgm:bulletEnabled val="1"/>
        </dgm:presLayoutVars>
      </dgm:prSet>
      <dgm:spPr/>
    </dgm:pt>
    <dgm:pt modelId="{30528E80-8A97-4D15-A6DC-CCAB895276CB}" type="pres">
      <dgm:prSet presAssocID="{959890E9-6595-4193-86EA-4BA2395C3277}" presName="hSp" presStyleCnt="0"/>
      <dgm:spPr/>
    </dgm:pt>
    <dgm:pt modelId="{C72D802E-A809-4F5E-BBB4-6AFDA55ACD66}" type="pres">
      <dgm:prSet presAssocID="{959890E9-6595-4193-86EA-4BA2395C3277}" presName="vProcSp" presStyleCnt="0"/>
      <dgm:spPr/>
    </dgm:pt>
    <dgm:pt modelId="{44D9E964-BD84-4FD2-8DF2-6BFE9DC68A56}" type="pres">
      <dgm:prSet presAssocID="{959890E9-6595-4193-86EA-4BA2395C3277}" presName="vSp1" presStyleCnt="0"/>
      <dgm:spPr/>
    </dgm:pt>
    <dgm:pt modelId="{3B5DCEF4-6412-4F99-921D-81B81CA7A720}" type="pres">
      <dgm:prSet presAssocID="{959890E9-6595-4193-86EA-4BA2395C3277}" presName="simulatedConn" presStyleLbl="solidFgAcc1" presStyleIdx="1" presStyleCnt="2"/>
      <dgm:spPr/>
    </dgm:pt>
    <dgm:pt modelId="{8146595F-C356-4A54-A8D0-43EB8448EF35}" type="pres">
      <dgm:prSet presAssocID="{959890E9-6595-4193-86EA-4BA2395C3277}" presName="vSp2" presStyleCnt="0"/>
      <dgm:spPr/>
    </dgm:pt>
    <dgm:pt modelId="{01FFE409-EA1A-49A4-AC50-467405568960}" type="pres">
      <dgm:prSet presAssocID="{959890E9-6595-4193-86EA-4BA2395C3277}" presName="sibTrans" presStyleCnt="0"/>
      <dgm:spPr/>
    </dgm:pt>
    <dgm:pt modelId="{7BBF7AF9-2C74-428A-82F5-2B7DF7972627}" type="pres">
      <dgm:prSet presAssocID="{88DD3537-7621-4916-81A4-4DDC0BDC7A00}" presName="compositeNode" presStyleCnt="0">
        <dgm:presLayoutVars>
          <dgm:bulletEnabled val="1"/>
        </dgm:presLayoutVars>
      </dgm:prSet>
      <dgm:spPr/>
    </dgm:pt>
    <dgm:pt modelId="{9405BA74-78D8-44B5-8E38-4A9392F07713}" type="pres">
      <dgm:prSet presAssocID="{88DD3537-7621-4916-81A4-4DDC0BDC7A00}" presName="bgRect" presStyleLbl="node1" presStyleIdx="2" presStyleCnt="3" custLinFactNeighborX="23" custLinFactNeighborY="-3282"/>
      <dgm:spPr/>
    </dgm:pt>
    <dgm:pt modelId="{58386D4E-AA8C-416B-B3BB-E2456E0D3DC9}" type="pres">
      <dgm:prSet presAssocID="{88DD3537-7621-4916-81A4-4DDC0BDC7A00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1F6E0E6C-06CD-4848-AC8C-C7711A1FB6BD}" type="pres">
      <dgm:prSet presAssocID="{88DD3537-7621-4916-81A4-4DDC0BDC7A00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5319353E-5E0C-44E3-BF58-9C897B4E6192}" type="presOf" srcId="{3624069D-18FC-4288-B534-DD22C273BE8E}" destId="{C34328FD-63E5-478A-8BE3-1AEACF8646E5}" srcOrd="0" destOrd="0" presId="urn:microsoft.com/office/officeart/2005/8/layout/hProcess7#1"/>
    <dgm:cxn modelId="{931CD45E-A6C2-4E2A-B572-5E29B18C22A0}" srcId="{88DD3537-7621-4916-81A4-4DDC0BDC7A00}" destId="{37F77220-7014-4E87-AB36-3D8857F6D04F}" srcOrd="0" destOrd="0" parTransId="{34CFEC4A-46B8-47E9-A934-876C89A2BFD4}" sibTransId="{844C4DB0-33A1-4068-90A9-6A1D3459CB2F}"/>
    <dgm:cxn modelId="{49063941-13DF-44EC-91E1-B4E1FCF7A653}" srcId="{DA91F870-A19C-41C5-BEC6-BDBECDBE7186}" destId="{88DD3537-7621-4916-81A4-4DDC0BDC7A00}" srcOrd="2" destOrd="0" parTransId="{920A694D-5BBC-4256-A50F-C1DCC5D00C1B}" sibTransId="{A79DCFFB-65B0-4B01-AB3A-670C3E9B6DE9}"/>
    <dgm:cxn modelId="{7431956F-0B04-4219-B847-0D3CFF9A9DE4}" type="presOf" srcId="{7DFB6474-10C7-4D92-86E5-05B65E5E0061}" destId="{1977916F-06A3-4CA1-AE57-0B8DA9CDDB99}" srcOrd="0" destOrd="0" presId="urn:microsoft.com/office/officeart/2005/8/layout/hProcess7#1"/>
    <dgm:cxn modelId="{567E9D81-CD9A-428E-B69C-B510D8800D2B}" type="presOf" srcId="{EF351640-6437-47E8-9556-82B573BE44EB}" destId="{0D2DC605-89C1-41C9-92AD-5E0507A901E2}" srcOrd="0" destOrd="0" presId="urn:microsoft.com/office/officeart/2005/8/layout/hProcess7#1"/>
    <dgm:cxn modelId="{66501E83-69D5-46C2-AE7F-78B2C237F716}" type="presOf" srcId="{88DD3537-7621-4916-81A4-4DDC0BDC7A00}" destId="{58386D4E-AA8C-416B-B3BB-E2456E0D3DC9}" srcOrd="1" destOrd="0" presId="urn:microsoft.com/office/officeart/2005/8/layout/hProcess7#1"/>
    <dgm:cxn modelId="{5F05BC83-35E6-42FF-899F-24B1D095ECF9}" type="presOf" srcId="{37F77220-7014-4E87-AB36-3D8857F6D04F}" destId="{1F6E0E6C-06CD-4848-AC8C-C7711A1FB6BD}" srcOrd="0" destOrd="0" presId="urn:microsoft.com/office/officeart/2005/8/layout/hProcess7#1"/>
    <dgm:cxn modelId="{0223268A-1AEA-47D9-B9A4-31D99AB202A7}" srcId="{8101196C-8F77-4189-8F3F-A683E1935BE6}" destId="{3624069D-18FC-4288-B534-DD22C273BE8E}" srcOrd="0" destOrd="0" parTransId="{60956637-9140-4BF6-ACF9-328CC39B0D20}" sibTransId="{33005611-72AC-4324-8239-7C6867D89159}"/>
    <dgm:cxn modelId="{D64DE79B-816C-4DD8-AB51-EF257A017EE2}" type="presOf" srcId="{EF351640-6437-47E8-9556-82B573BE44EB}" destId="{CC0C97DB-A07A-4D14-BB6D-1DC2D86F1312}" srcOrd="1" destOrd="0" presId="urn:microsoft.com/office/officeart/2005/8/layout/hProcess7#1"/>
    <dgm:cxn modelId="{6C2DFAA4-DECB-4D99-AF60-C81289579141}" type="presOf" srcId="{DA91F870-A19C-41C5-BEC6-BDBECDBE7186}" destId="{B5D731BF-58EB-4DDD-AFB8-1D5D695EE4B3}" srcOrd="0" destOrd="0" presId="urn:microsoft.com/office/officeart/2005/8/layout/hProcess7#1"/>
    <dgm:cxn modelId="{94CD9FB1-2392-42FB-99C9-FE8B1810E17B}" srcId="{EF351640-6437-47E8-9556-82B573BE44EB}" destId="{7DFB6474-10C7-4D92-86E5-05B65E5E0061}" srcOrd="0" destOrd="0" parTransId="{B04E71F1-7D6F-45D8-B399-C78D2F622562}" sibTransId="{2503D578-629C-40E2-B2E3-5AC8E18EFA19}"/>
    <dgm:cxn modelId="{108EB9B4-C604-4AD8-AE69-6F3E3D26347A}" type="presOf" srcId="{8101196C-8F77-4189-8F3F-A683E1935BE6}" destId="{7832C824-67DB-4EE3-9E59-15D0759F70F9}" srcOrd="1" destOrd="0" presId="urn:microsoft.com/office/officeart/2005/8/layout/hProcess7#1"/>
    <dgm:cxn modelId="{C27BC9D2-F9FE-43EC-B516-D521C361FF7A}" type="presOf" srcId="{88DD3537-7621-4916-81A4-4DDC0BDC7A00}" destId="{9405BA74-78D8-44B5-8E38-4A9392F07713}" srcOrd="0" destOrd="0" presId="urn:microsoft.com/office/officeart/2005/8/layout/hProcess7#1"/>
    <dgm:cxn modelId="{EA0549DD-F860-48CD-A51A-B995E1AE8000}" srcId="{DA91F870-A19C-41C5-BEC6-BDBECDBE7186}" destId="{EF351640-6437-47E8-9556-82B573BE44EB}" srcOrd="0" destOrd="0" parTransId="{843AED62-C03B-4F29-9822-48BCE02A0FB9}" sibTransId="{EDE5563E-7958-4C14-BB70-07C21C6C5392}"/>
    <dgm:cxn modelId="{9FFA73E7-86FB-4D0E-B064-420A941BCE57}" type="presOf" srcId="{8101196C-8F77-4189-8F3F-A683E1935BE6}" destId="{C56AE939-66F1-4232-9572-338D5B5D25D4}" srcOrd="0" destOrd="0" presId="urn:microsoft.com/office/officeart/2005/8/layout/hProcess7#1"/>
    <dgm:cxn modelId="{FD984FFE-0FE2-4097-8AF0-C85E2750C3B3}" srcId="{DA91F870-A19C-41C5-BEC6-BDBECDBE7186}" destId="{8101196C-8F77-4189-8F3F-A683E1935BE6}" srcOrd="1" destOrd="0" parTransId="{80A43E7B-4A39-4249-AE03-9B218D9BB79F}" sibTransId="{959890E9-6595-4193-86EA-4BA2395C3277}"/>
    <dgm:cxn modelId="{59015FEB-0792-49B1-96CE-0DE427F81F69}" type="presParOf" srcId="{B5D731BF-58EB-4DDD-AFB8-1D5D695EE4B3}" destId="{6367F4FC-642B-409D-8BCC-743D782B42B5}" srcOrd="0" destOrd="0" presId="urn:microsoft.com/office/officeart/2005/8/layout/hProcess7#1"/>
    <dgm:cxn modelId="{B93D5F72-4E53-4F1B-85EC-632A0234373B}" type="presParOf" srcId="{6367F4FC-642B-409D-8BCC-743D782B42B5}" destId="{0D2DC605-89C1-41C9-92AD-5E0507A901E2}" srcOrd="0" destOrd="0" presId="urn:microsoft.com/office/officeart/2005/8/layout/hProcess7#1"/>
    <dgm:cxn modelId="{C09406CE-15DF-4BA5-8C46-D6079C286970}" type="presParOf" srcId="{6367F4FC-642B-409D-8BCC-743D782B42B5}" destId="{CC0C97DB-A07A-4D14-BB6D-1DC2D86F1312}" srcOrd="1" destOrd="0" presId="urn:microsoft.com/office/officeart/2005/8/layout/hProcess7#1"/>
    <dgm:cxn modelId="{9D48DD83-EDF1-4C3A-BC97-194545000A02}" type="presParOf" srcId="{6367F4FC-642B-409D-8BCC-743D782B42B5}" destId="{1977916F-06A3-4CA1-AE57-0B8DA9CDDB99}" srcOrd="2" destOrd="0" presId="urn:microsoft.com/office/officeart/2005/8/layout/hProcess7#1"/>
    <dgm:cxn modelId="{0E0020B2-5D6D-4545-9070-6E3A4CFDA9BF}" type="presParOf" srcId="{B5D731BF-58EB-4DDD-AFB8-1D5D695EE4B3}" destId="{D6CD67BC-4C67-4294-A4EA-61B39FD8D512}" srcOrd="1" destOrd="0" presId="urn:microsoft.com/office/officeart/2005/8/layout/hProcess7#1"/>
    <dgm:cxn modelId="{EA97CB75-F6BC-4BFC-850F-4848EB99B685}" type="presParOf" srcId="{B5D731BF-58EB-4DDD-AFB8-1D5D695EE4B3}" destId="{32E2A26C-267F-4A73-84D1-84C4DF3FE1BE}" srcOrd="2" destOrd="0" presId="urn:microsoft.com/office/officeart/2005/8/layout/hProcess7#1"/>
    <dgm:cxn modelId="{66775130-2599-4E04-9A9E-FE1676AD7325}" type="presParOf" srcId="{32E2A26C-267F-4A73-84D1-84C4DF3FE1BE}" destId="{0EB3D11B-E861-4623-8234-EC94A31BE395}" srcOrd="0" destOrd="0" presId="urn:microsoft.com/office/officeart/2005/8/layout/hProcess7#1"/>
    <dgm:cxn modelId="{827654E7-ABFF-4AE7-8420-823B7548918D}" type="presParOf" srcId="{32E2A26C-267F-4A73-84D1-84C4DF3FE1BE}" destId="{4F85E475-DADA-4194-8078-AEC324AFBEF1}" srcOrd="1" destOrd="0" presId="urn:microsoft.com/office/officeart/2005/8/layout/hProcess7#1"/>
    <dgm:cxn modelId="{152A9C20-88E8-4272-976A-8887403AD97F}" type="presParOf" srcId="{32E2A26C-267F-4A73-84D1-84C4DF3FE1BE}" destId="{B88AAABD-9748-4A22-A536-670B29801183}" srcOrd="2" destOrd="0" presId="urn:microsoft.com/office/officeart/2005/8/layout/hProcess7#1"/>
    <dgm:cxn modelId="{CD1E48BC-7419-485D-9273-C5EEAA45F029}" type="presParOf" srcId="{B5D731BF-58EB-4DDD-AFB8-1D5D695EE4B3}" destId="{722368C2-F944-4B9E-8AB7-ED9A13500D3C}" srcOrd="3" destOrd="0" presId="urn:microsoft.com/office/officeart/2005/8/layout/hProcess7#1"/>
    <dgm:cxn modelId="{6EB7583A-17F8-4C41-8E84-4ABDE8D9D721}" type="presParOf" srcId="{B5D731BF-58EB-4DDD-AFB8-1D5D695EE4B3}" destId="{49ED1CE2-540D-41D7-A263-6A49E5426681}" srcOrd="4" destOrd="0" presId="urn:microsoft.com/office/officeart/2005/8/layout/hProcess7#1"/>
    <dgm:cxn modelId="{E919E576-167A-4988-9C0A-098CE2BCA19C}" type="presParOf" srcId="{49ED1CE2-540D-41D7-A263-6A49E5426681}" destId="{C56AE939-66F1-4232-9572-338D5B5D25D4}" srcOrd="0" destOrd="0" presId="urn:microsoft.com/office/officeart/2005/8/layout/hProcess7#1"/>
    <dgm:cxn modelId="{8094C35D-516D-4178-991D-5CF8F9C4F7C9}" type="presParOf" srcId="{49ED1CE2-540D-41D7-A263-6A49E5426681}" destId="{7832C824-67DB-4EE3-9E59-15D0759F70F9}" srcOrd="1" destOrd="0" presId="urn:microsoft.com/office/officeart/2005/8/layout/hProcess7#1"/>
    <dgm:cxn modelId="{C5769939-15F5-42BB-9483-35473D749A11}" type="presParOf" srcId="{49ED1CE2-540D-41D7-A263-6A49E5426681}" destId="{C34328FD-63E5-478A-8BE3-1AEACF8646E5}" srcOrd="2" destOrd="0" presId="urn:microsoft.com/office/officeart/2005/8/layout/hProcess7#1"/>
    <dgm:cxn modelId="{11EA2C26-571D-4F54-9903-B1B88623C793}" type="presParOf" srcId="{B5D731BF-58EB-4DDD-AFB8-1D5D695EE4B3}" destId="{30528E80-8A97-4D15-A6DC-CCAB895276CB}" srcOrd="5" destOrd="0" presId="urn:microsoft.com/office/officeart/2005/8/layout/hProcess7#1"/>
    <dgm:cxn modelId="{A14020C3-E03F-40B1-A2EE-B44749BCB1D4}" type="presParOf" srcId="{B5D731BF-58EB-4DDD-AFB8-1D5D695EE4B3}" destId="{C72D802E-A809-4F5E-BBB4-6AFDA55ACD66}" srcOrd="6" destOrd="0" presId="urn:microsoft.com/office/officeart/2005/8/layout/hProcess7#1"/>
    <dgm:cxn modelId="{381AFEAA-805B-4925-B6EA-B47D00711255}" type="presParOf" srcId="{C72D802E-A809-4F5E-BBB4-6AFDA55ACD66}" destId="{44D9E964-BD84-4FD2-8DF2-6BFE9DC68A56}" srcOrd="0" destOrd="0" presId="urn:microsoft.com/office/officeart/2005/8/layout/hProcess7#1"/>
    <dgm:cxn modelId="{53D1AAE9-50AD-4F11-B404-F9576F12E911}" type="presParOf" srcId="{C72D802E-A809-4F5E-BBB4-6AFDA55ACD66}" destId="{3B5DCEF4-6412-4F99-921D-81B81CA7A720}" srcOrd="1" destOrd="0" presId="urn:microsoft.com/office/officeart/2005/8/layout/hProcess7#1"/>
    <dgm:cxn modelId="{7D0900F2-883B-4B70-9EED-BEC041DA9800}" type="presParOf" srcId="{C72D802E-A809-4F5E-BBB4-6AFDA55ACD66}" destId="{8146595F-C356-4A54-A8D0-43EB8448EF35}" srcOrd="2" destOrd="0" presId="urn:microsoft.com/office/officeart/2005/8/layout/hProcess7#1"/>
    <dgm:cxn modelId="{F3356F5B-1F4B-430F-B81E-7B5BAD458371}" type="presParOf" srcId="{B5D731BF-58EB-4DDD-AFB8-1D5D695EE4B3}" destId="{01FFE409-EA1A-49A4-AC50-467405568960}" srcOrd="7" destOrd="0" presId="urn:microsoft.com/office/officeart/2005/8/layout/hProcess7#1"/>
    <dgm:cxn modelId="{650855D7-1027-4C64-A37C-16062DD901E0}" type="presParOf" srcId="{B5D731BF-58EB-4DDD-AFB8-1D5D695EE4B3}" destId="{7BBF7AF9-2C74-428A-82F5-2B7DF7972627}" srcOrd="8" destOrd="0" presId="urn:microsoft.com/office/officeart/2005/8/layout/hProcess7#1"/>
    <dgm:cxn modelId="{EC2A0055-C11A-488B-9D69-F2D878A63C19}" type="presParOf" srcId="{7BBF7AF9-2C74-428A-82F5-2B7DF7972627}" destId="{9405BA74-78D8-44B5-8E38-4A9392F07713}" srcOrd="0" destOrd="0" presId="urn:microsoft.com/office/officeart/2005/8/layout/hProcess7#1"/>
    <dgm:cxn modelId="{290E859D-54D9-42FC-8D2D-B0884F2C80B7}" type="presParOf" srcId="{7BBF7AF9-2C74-428A-82F5-2B7DF7972627}" destId="{58386D4E-AA8C-416B-B3BB-E2456E0D3DC9}" srcOrd="1" destOrd="0" presId="urn:microsoft.com/office/officeart/2005/8/layout/hProcess7#1"/>
    <dgm:cxn modelId="{E89BE0A5-4B07-44E8-869E-AF1CB9F7D290}" type="presParOf" srcId="{7BBF7AF9-2C74-428A-82F5-2B7DF7972627}" destId="{1F6E0E6C-06CD-4848-AC8C-C7711A1FB6BD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2324F2-3149-476F-BB8B-E93464954C38}" type="doc">
      <dgm:prSet loTypeId="urn:microsoft.com/office/officeart/2005/8/layout/matrix1" loCatId="matrix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C563246D-F767-483F-9DD0-764F04553A92}">
      <dgm:prSet phldrT="[Text]"/>
      <dgm:spPr/>
      <dgm:t>
        <a:bodyPr/>
        <a:lstStyle/>
        <a:p>
          <a:r>
            <a:rPr lang="de-DE" dirty="0" err="1"/>
            <a:t>solution</a:t>
          </a:r>
          <a:endParaRPr lang="de-DE" dirty="0"/>
        </a:p>
      </dgm:t>
    </dgm:pt>
    <dgm:pt modelId="{2331AA90-65DE-4E70-AC92-1AB0FA23B3F7}" type="parTrans" cxnId="{7F85BB45-ED7F-4739-BDDA-EDD7170F544F}">
      <dgm:prSet/>
      <dgm:spPr/>
      <dgm:t>
        <a:bodyPr/>
        <a:lstStyle/>
        <a:p>
          <a:endParaRPr lang="de-DE"/>
        </a:p>
      </dgm:t>
    </dgm:pt>
    <dgm:pt modelId="{3680BB3C-7361-418C-A1CE-6F4816CC8777}" type="sibTrans" cxnId="{7F85BB45-ED7F-4739-BDDA-EDD7170F544F}">
      <dgm:prSet/>
      <dgm:spPr/>
      <dgm:t>
        <a:bodyPr/>
        <a:lstStyle/>
        <a:p>
          <a:endParaRPr lang="de-DE"/>
        </a:p>
      </dgm:t>
    </dgm:pt>
    <dgm:pt modelId="{9906E8A8-D054-47EA-B295-147650D2180F}">
      <dgm:prSet phldrT="[Text]"/>
      <dgm:spPr/>
      <dgm:t>
        <a:bodyPr/>
        <a:lstStyle/>
        <a:p>
          <a:r>
            <a:rPr lang="de-DE" dirty="0" err="1"/>
            <a:t>intranet</a:t>
          </a:r>
          <a:endParaRPr lang="de-DE" dirty="0"/>
        </a:p>
      </dgm:t>
    </dgm:pt>
    <dgm:pt modelId="{B7165F50-A88B-4DEF-8690-3ED226B0FA31}" type="parTrans" cxnId="{057AFDA6-43AC-46DA-9DAD-83629EDD501F}">
      <dgm:prSet/>
      <dgm:spPr/>
      <dgm:t>
        <a:bodyPr/>
        <a:lstStyle/>
        <a:p>
          <a:endParaRPr lang="de-DE"/>
        </a:p>
      </dgm:t>
    </dgm:pt>
    <dgm:pt modelId="{59F2F1E0-4346-4ABB-882D-20AEB05B7538}" type="sibTrans" cxnId="{057AFDA6-43AC-46DA-9DAD-83629EDD501F}">
      <dgm:prSet/>
      <dgm:spPr/>
      <dgm:t>
        <a:bodyPr/>
        <a:lstStyle/>
        <a:p>
          <a:endParaRPr lang="de-DE"/>
        </a:p>
      </dgm:t>
    </dgm:pt>
    <dgm:pt modelId="{9C1C3761-A0D8-4D13-B1F5-5FF18C3FF9FA}">
      <dgm:prSet phldrT="[Text]"/>
      <dgm:spPr/>
      <dgm:t>
        <a:bodyPr/>
        <a:lstStyle/>
        <a:p>
          <a:r>
            <a:rPr lang="de-DE" dirty="0" err="1"/>
            <a:t>employee</a:t>
          </a:r>
          <a:r>
            <a:rPr lang="de-DE" dirty="0"/>
            <a:t> </a:t>
          </a:r>
          <a:r>
            <a:rPr lang="de-DE" dirty="0" err="1"/>
            <a:t>ownership</a:t>
          </a:r>
          <a:endParaRPr lang="de-DE" dirty="0"/>
        </a:p>
        <a:p>
          <a:r>
            <a:rPr lang="de-DE" dirty="0"/>
            <a:t>(</a:t>
          </a:r>
          <a:r>
            <a:rPr lang="de-DE" dirty="0" err="1"/>
            <a:t>participation</a:t>
          </a:r>
          <a:r>
            <a:rPr lang="de-DE" dirty="0"/>
            <a:t>)</a:t>
          </a:r>
        </a:p>
      </dgm:t>
    </dgm:pt>
    <dgm:pt modelId="{34D5753E-6A18-4B2A-80CD-49D91FA717C6}" type="parTrans" cxnId="{DD16DE5D-6585-4EBC-A5ED-79F41831A054}">
      <dgm:prSet/>
      <dgm:spPr/>
      <dgm:t>
        <a:bodyPr/>
        <a:lstStyle/>
        <a:p>
          <a:endParaRPr lang="de-DE"/>
        </a:p>
      </dgm:t>
    </dgm:pt>
    <dgm:pt modelId="{561BDF91-6B17-471E-A931-51D9CC360B0B}" type="sibTrans" cxnId="{DD16DE5D-6585-4EBC-A5ED-79F41831A054}">
      <dgm:prSet/>
      <dgm:spPr/>
      <dgm:t>
        <a:bodyPr/>
        <a:lstStyle/>
        <a:p>
          <a:endParaRPr lang="de-DE"/>
        </a:p>
      </dgm:t>
    </dgm:pt>
    <dgm:pt modelId="{D7922AE6-82F4-4B79-8646-A1C4CD46FF8C}">
      <dgm:prSet phldrT="[Text]"/>
      <dgm:spPr/>
      <dgm:t>
        <a:bodyPr/>
        <a:lstStyle/>
        <a:p>
          <a:r>
            <a:rPr lang="de-DE" dirty="0" err="1"/>
            <a:t>travel</a:t>
          </a:r>
          <a:r>
            <a:rPr lang="de-DE" dirty="0"/>
            <a:t> </a:t>
          </a:r>
          <a:r>
            <a:rPr lang="de-DE" dirty="0" err="1"/>
            <a:t>bonuses</a:t>
          </a:r>
          <a:endParaRPr lang="de-DE" dirty="0"/>
        </a:p>
      </dgm:t>
    </dgm:pt>
    <dgm:pt modelId="{5D75A3C4-1941-483A-A627-BE8722F0DA21}" type="parTrans" cxnId="{C0D42A72-C746-4491-8EF5-121DA7A1FB76}">
      <dgm:prSet/>
      <dgm:spPr/>
      <dgm:t>
        <a:bodyPr/>
        <a:lstStyle/>
        <a:p>
          <a:endParaRPr lang="de-DE"/>
        </a:p>
      </dgm:t>
    </dgm:pt>
    <dgm:pt modelId="{9CE01A71-A52E-4C0A-8B17-8AB58743BDD4}" type="sibTrans" cxnId="{C0D42A72-C746-4491-8EF5-121DA7A1FB76}">
      <dgm:prSet/>
      <dgm:spPr/>
      <dgm:t>
        <a:bodyPr/>
        <a:lstStyle/>
        <a:p>
          <a:endParaRPr lang="de-DE"/>
        </a:p>
      </dgm:t>
    </dgm:pt>
    <dgm:pt modelId="{7DB8EFC1-C0F8-41FA-8968-455D9B885402}">
      <dgm:prSet phldrT="[Text]"/>
      <dgm:spPr/>
      <dgm:t>
        <a:bodyPr/>
        <a:lstStyle/>
        <a:p>
          <a:r>
            <a:rPr lang="de-DE" dirty="0" err="1"/>
            <a:t>Implementing</a:t>
          </a:r>
          <a:r>
            <a:rPr lang="de-DE" dirty="0"/>
            <a:t> a </a:t>
          </a:r>
        </a:p>
        <a:p>
          <a:r>
            <a:rPr lang="de-DE" dirty="0" err="1"/>
            <a:t>corporate</a:t>
          </a:r>
          <a:r>
            <a:rPr lang="de-DE" dirty="0"/>
            <a:t> App</a:t>
          </a:r>
        </a:p>
      </dgm:t>
    </dgm:pt>
    <dgm:pt modelId="{A60A2779-A869-4BDA-B341-A9FC7E80B59E}" type="parTrans" cxnId="{D2B92909-B590-4A4C-9877-ED337DEE1E2A}">
      <dgm:prSet/>
      <dgm:spPr/>
      <dgm:t>
        <a:bodyPr/>
        <a:lstStyle/>
        <a:p>
          <a:endParaRPr lang="de-DE"/>
        </a:p>
      </dgm:t>
    </dgm:pt>
    <dgm:pt modelId="{18CAA37A-1E52-4C39-B6DD-437889B67AD3}" type="sibTrans" cxnId="{D2B92909-B590-4A4C-9877-ED337DEE1E2A}">
      <dgm:prSet/>
      <dgm:spPr/>
      <dgm:t>
        <a:bodyPr/>
        <a:lstStyle/>
        <a:p>
          <a:endParaRPr lang="de-DE"/>
        </a:p>
      </dgm:t>
    </dgm:pt>
    <dgm:pt modelId="{5284EA57-3C02-47BA-A75C-23FEA8C32237}" type="pres">
      <dgm:prSet presAssocID="{FF2324F2-3149-476F-BB8B-E93464954C38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27EFD85-72D8-4A45-B7B3-7F7B3580D86A}" type="pres">
      <dgm:prSet presAssocID="{FF2324F2-3149-476F-BB8B-E93464954C38}" presName="matrix" presStyleCnt="0"/>
      <dgm:spPr/>
    </dgm:pt>
    <dgm:pt modelId="{63C2EEAE-8868-4518-9B6F-C4D61BA03C4C}" type="pres">
      <dgm:prSet presAssocID="{FF2324F2-3149-476F-BB8B-E93464954C38}" presName="tile1" presStyleLbl="node1" presStyleIdx="0" presStyleCnt="4"/>
      <dgm:spPr/>
    </dgm:pt>
    <dgm:pt modelId="{C22F2C73-BE43-454D-A955-52DBD0847F85}" type="pres">
      <dgm:prSet presAssocID="{FF2324F2-3149-476F-BB8B-E93464954C3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86CD7D70-7510-4D82-ACCA-3F3CA6F912A5}" type="pres">
      <dgm:prSet presAssocID="{FF2324F2-3149-476F-BB8B-E93464954C38}" presName="tile2" presStyleLbl="node1" presStyleIdx="1" presStyleCnt="4"/>
      <dgm:spPr/>
    </dgm:pt>
    <dgm:pt modelId="{E9F8D420-C7A8-42AF-8A5B-42A3159ED3E2}" type="pres">
      <dgm:prSet presAssocID="{FF2324F2-3149-476F-BB8B-E93464954C3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774EB3A-DC4B-4C96-86F9-88C6B508827D}" type="pres">
      <dgm:prSet presAssocID="{FF2324F2-3149-476F-BB8B-E93464954C38}" presName="tile3" presStyleLbl="node1" presStyleIdx="2" presStyleCnt="4"/>
      <dgm:spPr/>
    </dgm:pt>
    <dgm:pt modelId="{D96C8372-3151-4530-A079-492F1633889E}" type="pres">
      <dgm:prSet presAssocID="{FF2324F2-3149-476F-BB8B-E93464954C3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F5AF9C9-604C-4C38-A13D-6A460390A548}" type="pres">
      <dgm:prSet presAssocID="{FF2324F2-3149-476F-BB8B-E93464954C38}" presName="tile4" presStyleLbl="node1" presStyleIdx="3" presStyleCnt="4"/>
      <dgm:spPr/>
    </dgm:pt>
    <dgm:pt modelId="{2F95CD0B-4528-4771-B9A7-8BF640740BFA}" type="pres">
      <dgm:prSet presAssocID="{FF2324F2-3149-476F-BB8B-E93464954C3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D63D38D7-FDA9-4126-A317-648353F358E4}" type="pres">
      <dgm:prSet presAssocID="{FF2324F2-3149-476F-BB8B-E93464954C38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D2B92909-B590-4A4C-9877-ED337DEE1E2A}" srcId="{C563246D-F767-483F-9DD0-764F04553A92}" destId="{7DB8EFC1-C0F8-41FA-8968-455D9B885402}" srcOrd="3" destOrd="0" parTransId="{A60A2779-A869-4BDA-B341-A9FC7E80B59E}" sibTransId="{18CAA37A-1E52-4C39-B6DD-437889B67AD3}"/>
    <dgm:cxn modelId="{1602D72A-C127-44E6-839A-9132DDD7CB7D}" type="presOf" srcId="{C563246D-F767-483F-9DD0-764F04553A92}" destId="{D63D38D7-FDA9-4126-A317-648353F358E4}" srcOrd="0" destOrd="0" presId="urn:microsoft.com/office/officeart/2005/8/layout/matrix1"/>
    <dgm:cxn modelId="{DD16DE5D-6585-4EBC-A5ED-79F41831A054}" srcId="{C563246D-F767-483F-9DD0-764F04553A92}" destId="{9C1C3761-A0D8-4D13-B1F5-5FF18C3FF9FA}" srcOrd="1" destOrd="0" parTransId="{34D5753E-6A18-4B2A-80CD-49D91FA717C6}" sibTransId="{561BDF91-6B17-471E-A931-51D9CC360B0B}"/>
    <dgm:cxn modelId="{323F8664-C384-46FE-AFD0-C9D81D84BBBF}" type="presOf" srcId="{9C1C3761-A0D8-4D13-B1F5-5FF18C3FF9FA}" destId="{E9F8D420-C7A8-42AF-8A5B-42A3159ED3E2}" srcOrd="1" destOrd="0" presId="urn:microsoft.com/office/officeart/2005/8/layout/matrix1"/>
    <dgm:cxn modelId="{7F85BB45-ED7F-4739-BDDA-EDD7170F544F}" srcId="{FF2324F2-3149-476F-BB8B-E93464954C38}" destId="{C563246D-F767-483F-9DD0-764F04553A92}" srcOrd="0" destOrd="0" parTransId="{2331AA90-65DE-4E70-AC92-1AB0FA23B3F7}" sibTransId="{3680BB3C-7361-418C-A1CE-6F4816CC8777}"/>
    <dgm:cxn modelId="{81C22D47-B386-4888-A6DB-0501397DE334}" type="presOf" srcId="{D7922AE6-82F4-4B79-8646-A1C4CD46FF8C}" destId="{D96C8372-3151-4530-A079-492F1633889E}" srcOrd="1" destOrd="0" presId="urn:microsoft.com/office/officeart/2005/8/layout/matrix1"/>
    <dgm:cxn modelId="{C0D42A72-C746-4491-8EF5-121DA7A1FB76}" srcId="{C563246D-F767-483F-9DD0-764F04553A92}" destId="{D7922AE6-82F4-4B79-8646-A1C4CD46FF8C}" srcOrd="2" destOrd="0" parTransId="{5D75A3C4-1941-483A-A627-BE8722F0DA21}" sibTransId="{9CE01A71-A52E-4C0A-8B17-8AB58743BDD4}"/>
    <dgm:cxn modelId="{62BD9679-B3D1-4231-8EBB-D58D3BD0A81F}" type="presOf" srcId="{7DB8EFC1-C0F8-41FA-8968-455D9B885402}" destId="{0F5AF9C9-604C-4C38-A13D-6A460390A548}" srcOrd="0" destOrd="0" presId="urn:microsoft.com/office/officeart/2005/8/layout/matrix1"/>
    <dgm:cxn modelId="{4A35C384-5947-418D-9959-EC0BA96B53B2}" type="presOf" srcId="{D7922AE6-82F4-4B79-8646-A1C4CD46FF8C}" destId="{0774EB3A-DC4B-4C96-86F9-88C6B508827D}" srcOrd="0" destOrd="0" presId="urn:microsoft.com/office/officeart/2005/8/layout/matrix1"/>
    <dgm:cxn modelId="{D8FB59A3-11F3-4B5E-A456-447598C2A097}" type="presOf" srcId="{7DB8EFC1-C0F8-41FA-8968-455D9B885402}" destId="{2F95CD0B-4528-4771-B9A7-8BF640740BFA}" srcOrd="1" destOrd="0" presId="urn:microsoft.com/office/officeart/2005/8/layout/matrix1"/>
    <dgm:cxn modelId="{057AFDA6-43AC-46DA-9DAD-83629EDD501F}" srcId="{C563246D-F767-483F-9DD0-764F04553A92}" destId="{9906E8A8-D054-47EA-B295-147650D2180F}" srcOrd="0" destOrd="0" parTransId="{B7165F50-A88B-4DEF-8690-3ED226B0FA31}" sibTransId="{59F2F1E0-4346-4ABB-882D-20AEB05B7538}"/>
    <dgm:cxn modelId="{CBDA75B1-43B8-42C9-A095-070C865DF735}" type="presOf" srcId="{9906E8A8-D054-47EA-B295-147650D2180F}" destId="{63C2EEAE-8868-4518-9B6F-C4D61BA03C4C}" srcOrd="0" destOrd="0" presId="urn:microsoft.com/office/officeart/2005/8/layout/matrix1"/>
    <dgm:cxn modelId="{669F90CE-1858-4E98-8D61-8D0C7BD0A36A}" type="presOf" srcId="{9906E8A8-D054-47EA-B295-147650D2180F}" destId="{C22F2C73-BE43-454D-A955-52DBD0847F85}" srcOrd="1" destOrd="0" presId="urn:microsoft.com/office/officeart/2005/8/layout/matrix1"/>
    <dgm:cxn modelId="{CFE87BD7-2528-4116-9AF8-A7805297EE2A}" type="presOf" srcId="{FF2324F2-3149-476F-BB8B-E93464954C38}" destId="{5284EA57-3C02-47BA-A75C-23FEA8C32237}" srcOrd="0" destOrd="0" presId="urn:microsoft.com/office/officeart/2005/8/layout/matrix1"/>
    <dgm:cxn modelId="{49EF3DE5-C39B-423B-8EF2-5BAA370DC3BE}" type="presOf" srcId="{9C1C3761-A0D8-4D13-B1F5-5FF18C3FF9FA}" destId="{86CD7D70-7510-4D82-ACCA-3F3CA6F912A5}" srcOrd="0" destOrd="0" presId="urn:microsoft.com/office/officeart/2005/8/layout/matrix1"/>
    <dgm:cxn modelId="{BA9A9844-8ADD-430D-B511-4AD96608E529}" type="presParOf" srcId="{5284EA57-3C02-47BA-A75C-23FEA8C32237}" destId="{627EFD85-72D8-4A45-B7B3-7F7B3580D86A}" srcOrd="0" destOrd="0" presId="urn:microsoft.com/office/officeart/2005/8/layout/matrix1"/>
    <dgm:cxn modelId="{22B2D834-BAC2-4BBD-A4E7-6F78D6FA0DD0}" type="presParOf" srcId="{627EFD85-72D8-4A45-B7B3-7F7B3580D86A}" destId="{63C2EEAE-8868-4518-9B6F-C4D61BA03C4C}" srcOrd="0" destOrd="0" presId="urn:microsoft.com/office/officeart/2005/8/layout/matrix1"/>
    <dgm:cxn modelId="{9A18DF90-F02F-41F2-AE77-E466E65FE424}" type="presParOf" srcId="{627EFD85-72D8-4A45-B7B3-7F7B3580D86A}" destId="{C22F2C73-BE43-454D-A955-52DBD0847F85}" srcOrd="1" destOrd="0" presId="urn:microsoft.com/office/officeart/2005/8/layout/matrix1"/>
    <dgm:cxn modelId="{E50F8E20-05DF-44B6-889A-44C5955F1E99}" type="presParOf" srcId="{627EFD85-72D8-4A45-B7B3-7F7B3580D86A}" destId="{86CD7D70-7510-4D82-ACCA-3F3CA6F912A5}" srcOrd="2" destOrd="0" presId="urn:microsoft.com/office/officeart/2005/8/layout/matrix1"/>
    <dgm:cxn modelId="{77C003F8-B186-45A2-822B-D1D3623080DF}" type="presParOf" srcId="{627EFD85-72D8-4A45-B7B3-7F7B3580D86A}" destId="{E9F8D420-C7A8-42AF-8A5B-42A3159ED3E2}" srcOrd="3" destOrd="0" presId="urn:microsoft.com/office/officeart/2005/8/layout/matrix1"/>
    <dgm:cxn modelId="{D6DBAC6C-77BF-49BC-BCC4-5B0C1C373E0C}" type="presParOf" srcId="{627EFD85-72D8-4A45-B7B3-7F7B3580D86A}" destId="{0774EB3A-DC4B-4C96-86F9-88C6B508827D}" srcOrd="4" destOrd="0" presId="urn:microsoft.com/office/officeart/2005/8/layout/matrix1"/>
    <dgm:cxn modelId="{9559AE46-8CAD-4C31-B179-7ECF130133E4}" type="presParOf" srcId="{627EFD85-72D8-4A45-B7B3-7F7B3580D86A}" destId="{D96C8372-3151-4530-A079-492F1633889E}" srcOrd="5" destOrd="0" presId="urn:microsoft.com/office/officeart/2005/8/layout/matrix1"/>
    <dgm:cxn modelId="{587A72C8-0078-40AE-904D-56BF1961C403}" type="presParOf" srcId="{627EFD85-72D8-4A45-B7B3-7F7B3580D86A}" destId="{0F5AF9C9-604C-4C38-A13D-6A460390A548}" srcOrd="6" destOrd="0" presId="urn:microsoft.com/office/officeart/2005/8/layout/matrix1"/>
    <dgm:cxn modelId="{16F5CB6E-4F6C-4FB9-88E7-8B9BB26A2E7E}" type="presParOf" srcId="{627EFD85-72D8-4A45-B7B3-7F7B3580D86A}" destId="{2F95CD0B-4528-4771-B9A7-8BF640740BFA}" srcOrd="7" destOrd="0" presId="urn:microsoft.com/office/officeart/2005/8/layout/matrix1"/>
    <dgm:cxn modelId="{7FA3D858-4690-4F1F-B60B-061F08281EDF}" type="presParOf" srcId="{5284EA57-3C02-47BA-A75C-23FEA8C32237}" destId="{D63D38D7-FDA9-4126-A317-648353F358E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032CF37-7B8B-4FBF-A196-1CE46BE56B93}" type="doc">
      <dgm:prSet loTypeId="urn:microsoft.com/office/officeart/2005/8/layout/hierarchy6" loCatId="hierarchy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de-DE"/>
        </a:p>
      </dgm:t>
    </dgm:pt>
    <dgm:pt modelId="{2D286EEA-9CCF-4B4E-8620-5E05C5048482}">
      <dgm:prSet phldrT="[Text]" custT="1"/>
      <dgm:spPr>
        <a:gradFill flip="none" rotWithShape="1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  <a:tileRect/>
        </a:gradFill>
        <a:ln>
          <a:solidFill>
            <a:schemeClr val="tx1">
              <a:lumMod val="65000"/>
              <a:lumOff val="3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800" b="1" dirty="0" err="1">
              <a:solidFill>
                <a:schemeClr val="tx1"/>
              </a:solidFill>
            </a:rPr>
            <a:t>Employee</a:t>
          </a:r>
          <a:r>
            <a:rPr lang="de-DE" sz="2800" b="1" dirty="0">
              <a:solidFill>
                <a:schemeClr val="tx1"/>
              </a:solidFill>
            </a:rPr>
            <a:t> Ownership</a:t>
          </a:r>
        </a:p>
      </dgm:t>
    </dgm:pt>
    <dgm:pt modelId="{016E6EA8-7E6E-4D82-B4CC-16C4BF0C7CEA}" type="parTrans" cxnId="{15E7DAF2-3191-4D93-B4BC-84852E77CEA4}">
      <dgm:prSet/>
      <dgm:spPr/>
      <dgm:t>
        <a:bodyPr/>
        <a:lstStyle/>
        <a:p>
          <a:endParaRPr lang="de-DE"/>
        </a:p>
      </dgm:t>
    </dgm:pt>
    <dgm:pt modelId="{577F0215-2621-42E3-B7B2-0039BEE7AC41}" type="sibTrans" cxnId="{15E7DAF2-3191-4D93-B4BC-84852E77CEA4}">
      <dgm:prSet/>
      <dgm:spPr/>
      <dgm:t>
        <a:bodyPr/>
        <a:lstStyle/>
        <a:p>
          <a:endParaRPr lang="de-DE"/>
        </a:p>
      </dgm:t>
    </dgm:pt>
    <dgm:pt modelId="{A30B14BE-56D4-49F6-8B3A-9914CBC9EAB9}">
      <dgm:prSet phldrT="[Text]" custT="1"/>
      <dgm:spPr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>
          <a:solidFill>
            <a:schemeClr val="tx1">
              <a:lumMod val="65000"/>
              <a:lumOff val="3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800" b="1" dirty="0">
              <a:solidFill>
                <a:schemeClr val="tx1"/>
              </a:solidFill>
            </a:rPr>
            <a:t>Material </a:t>
          </a:r>
          <a:r>
            <a:rPr lang="de-DE" sz="2800" b="1" dirty="0" err="1">
              <a:solidFill>
                <a:schemeClr val="tx1"/>
              </a:solidFill>
            </a:rPr>
            <a:t>Participation</a:t>
          </a:r>
          <a:endParaRPr lang="de-DE" sz="2800" b="1" dirty="0">
            <a:solidFill>
              <a:schemeClr val="tx1"/>
            </a:solidFill>
          </a:endParaRPr>
        </a:p>
      </dgm:t>
    </dgm:pt>
    <dgm:pt modelId="{2473F0D2-1799-41CD-A471-72CC3B75ADBB}" type="parTrans" cxnId="{F4536DB4-1F01-4354-A0C7-19EC15AF8583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345F2DC8-88ED-405F-B666-9D451535C86D}" type="sibTrans" cxnId="{F4536DB4-1F01-4354-A0C7-19EC15AF8583}">
      <dgm:prSet/>
      <dgm:spPr/>
      <dgm:t>
        <a:bodyPr/>
        <a:lstStyle/>
        <a:p>
          <a:endParaRPr lang="de-DE"/>
        </a:p>
      </dgm:t>
    </dgm:pt>
    <dgm:pt modelId="{350C218C-E00D-49DD-A87D-AEE4411CA69F}">
      <dgm:prSet phldrT="[Text]" custT="1"/>
      <dgm:spPr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>
          <a:solidFill>
            <a:schemeClr val="tx1">
              <a:lumMod val="50000"/>
              <a:lumOff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200" dirty="0" err="1">
              <a:solidFill>
                <a:schemeClr val="tx1"/>
              </a:solidFill>
            </a:rPr>
            <a:t>Participation</a:t>
          </a:r>
          <a:r>
            <a:rPr lang="de-DE" sz="2200" dirty="0">
              <a:solidFill>
                <a:schemeClr val="tx1"/>
              </a:solidFill>
            </a:rPr>
            <a:t> in </a:t>
          </a:r>
          <a:r>
            <a:rPr lang="de-DE" sz="2200" dirty="0" err="1">
              <a:solidFill>
                <a:schemeClr val="tx1"/>
              </a:solidFill>
            </a:rPr>
            <a:t>the</a:t>
          </a:r>
          <a:r>
            <a:rPr lang="de-DE" sz="2200" dirty="0">
              <a:solidFill>
                <a:schemeClr val="tx1"/>
              </a:solidFill>
            </a:rPr>
            <a:t> </a:t>
          </a:r>
          <a:r>
            <a:rPr lang="de-DE" sz="2200" dirty="0" err="1">
              <a:solidFill>
                <a:schemeClr val="tx1"/>
              </a:solidFill>
            </a:rPr>
            <a:t>Company‘s</a:t>
          </a:r>
          <a:r>
            <a:rPr lang="de-DE" sz="2200" dirty="0">
              <a:solidFill>
                <a:schemeClr val="tx1"/>
              </a:solidFill>
            </a:rPr>
            <a:t> </a:t>
          </a:r>
          <a:r>
            <a:rPr lang="de-DE" sz="2200" dirty="0" err="1">
              <a:solidFill>
                <a:schemeClr val="tx1"/>
              </a:solidFill>
            </a:rPr>
            <a:t>success</a:t>
          </a:r>
          <a:endParaRPr lang="de-DE" sz="2200" dirty="0">
            <a:solidFill>
              <a:schemeClr val="tx1"/>
            </a:solidFill>
          </a:endParaRPr>
        </a:p>
      </dgm:t>
    </dgm:pt>
    <dgm:pt modelId="{85BC800F-624F-4DAD-8C73-4E5011D7C7F1}" type="parTrans" cxnId="{FE114E4B-A41F-4DF8-B4DC-00B23EB70AF9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82950A5E-9222-457C-8B7A-AC1DAC881F2B}" type="sibTrans" cxnId="{FE114E4B-A41F-4DF8-B4DC-00B23EB70AF9}">
      <dgm:prSet/>
      <dgm:spPr/>
      <dgm:t>
        <a:bodyPr/>
        <a:lstStyle/>
        <a:p>
          <a:endParaRPr lang="de-DE"/>
        </a:p>
      </dgm:t>
    </dgm:pt>
    <dgm:pt modelId="{DF7380D2-FA32-4177-A6D3-DF4293AA74F2}">
      <dgm:prSet phldrT="[Text]"/>
      <dgm:spPr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>
          <a:solidFill>
            <a:schemeClr val="tx1">
              <a:lumMod val="65000"/>
              <a:lumOff val="3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Participation</a:t>
          </a:r>
          <a:r>
            <a:rPr lang="de-DE" dirty="0">
              <a:solidFill>
                <a:schemeClr val="tx1"/>
              </a:solidFill>
            </a:rPr>
            <a:t> in </a:t>
          </a:r>
          <a:r>
            <a:rPr lang="de-DE" dirty="0" err="1">
              <a:solidFill>
                <a:schemeClr val="tx1"/>
              </a:solidFill>
            </a:rPr>
            <a:t>the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Company‘s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capital</a:t>
          </a:r>
          <a:endParaRPr lang="de-DE" dirty="0">
            <a:solidFill>
              <a:schemeClr val="tx1"/>
            </a:solidFill>
          </a:endParaRPr>
        </a:p>
      </dgm:t>
    </dgm:pt>
    <dgm:pt modelId="{D0C1051C-7612-4CF2-A47C-3D91D60C53AB}" type="parTrans" cxnId="{164B0EE9-9FF3-4C3B-96CB-4D7811E2F10C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E6DC906A-7053-45AE-B250-6D34D5915DFC}" type="sibTrans" cxnId="{164B0EE9-9FF3-4C3B-96CB-4D7811E2F10C}">
      <dgm:prSet/>
      <dgm:spPr/>
      <dgm:t>
        <a:bodyPr/>
        <a:lstStyle/>
        <a:p>
          <a:endParaRPr lang="de-DE"/>
        </a:p>
      </dgm:t>
    </dgm:pt>
    <dgm:pt modelId="{C3104BA9-734F-4556-8655-A4DAC45BF4A2}">
      <dgm:prSet phldrT="[Text]" custT="1"/>
      <dgm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800" b="1" dirty="0">
              <a:solidFill>
                <a:schemeClr val="tx1"/>
              </a:solidFill>
            </a:rPr>
            <a:t>Immaterial </a:t>
          </a:r>
          <a:r>
            <a:rPr lang="de-DE" sz="2800" b="1" dirty="0" err="1">
              <a:solidFill>
                <a:schemeClr val="tx1"/>
              </a:solidFill>
            </a:rPr>
            <a:t>Participation</a:t>
          </a:r>
          <a:endParaRPr lang="de-DE" sz="2800" b="1" dirty="0">
            <a:solidFill>
              <a:schemeClr val="tx1"/>
            </a:solidFill>
          </a:endParaRPr>
        </a:p>
      </dgm:t>
    </dgm:pt>
    <dgm:pt modelId="{65A4FB50-406E-4DBC-8587-176518C47E65}" type="parTrans" cxnId="{1E1E1228-A776-4D64-98A2-2B4E153A61CA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C6DA4606-8035-448B-B7A3-F9E22DE76755}" type="sibTrans" cxnId="{1E1E1228-A776-4D64-98A2-2B4E153A61CA}">
      <dgm:prSet/>
      <dgm:spPr/>
      <dgm:t>
        <a:bodyPr/>
        <a:lstStyle/>
        <a:p>
          <a:endParaRPr lang="de-DE"/>
        </a:p>
      </dgm:t>
    </dgm:pt>
    <dgm:pt modelId="{27B95186-0CF8-4077-B226-F0BAEA039571}">
      <dgm:prSet phldrT="[Text]"/>
      <dgm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By Law</a:t>
          </a:r>
        </a:p>
      </dgm:t>
    </dgm:pt>
    <dgm:pt modelId="{39C4F047-CE58-4CFF-ACCF-EDCE32ED1789}" type="parTrans" cxnId="{D9D7DA8D-0015-4264-9551-00B8BC910E47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EB908CBE-942F-49C1-B922-2D564D8B3BCF}" type="sibTrans" cxnId="{D9D7DA8D-0015-4264-9551-00B8BC910E47}">
      <dgm:prSet/>
      <dgm:spPr/>
      <dgm:t>
        <a:bodyPr/>
        <a:lstStyle/>
        <a:p>
          <a:endParaRPr lang="de-DE"/>
        </a:p>
      </dgm:t>
    </dgm:pt>
    <dgm:pt modelId="{CA60337F-0A59-47AD-B8F5-269997CF45BA}">
      <dgm:prSet/>
      <dgm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By Management </a:t>
          </a:r>
          <a:r>
            <a:rPr lang="de-DE" dirty="0" err="1">
              <a:solidFill>
                <a:schemeClr val="tx1"/>
              </a:solidFill>
            </a:rPr>
            <a:t>Decision</a:t>
          </a:r>
          <a:endParaRPr lang="de-DE" dirty="0">
            <a:solidFill>
              <a:schemeClr val="tx1"/>
            </a:solidFill>
          </a:endParaRPr>
        </a:p>
      </dgm:t>
    </dgm:pt>
    <dgm:pt modelId="{FE993D00-B3C7-4341-82CB-92113FE0F789}" type="parTrans" cxnId="{59FD2DD7-414E-4277-BBAD-CA0A4A85B527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E18E504D-A7C6-42CF-ACC9-1AC05883333A}" type="sibTrans" cxnId="{59FD2DD7-414E-4277-BBAD-CA0A4A85B527}">
      <dgm:prSet/>
      <dgm:spPr/>
      <dgm:t>
        <a:bodyPr/>
        <a:lstStyle/>
        <a:p>
          <a:endParaRPr lang="de-DE"/>
        </a:p>
      </dgm:t>
    </dgm:pt>
    <dgm:pt modelId="{248B15AD-BC54-4FC4-AAA8-9C52A200760C}" type="pres">
      <dgm:prSet presAssocID="{3032CF37-7B8B-4FBF-A196-1CE46BE56B93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4E844FD-B60D-41CF-8C39-F19997364BB5}" type="pres">
      <dgm:prSet presAssocID="{3032CF37-7B8B-4FBF-A196-1CE46BE56B93}" presName="hierFlow" presStyleCnt="0"/>
      <dgm:spPr/>
    </dgm:pt>
    <dgm:pt modelId="{73F03F7E-AA1A-44E3-82F9-0ACF3F0CBACF}" type="pres">
      <dgm:prSet presAssocID="{3032CF37-7B8B-4FBF-A196-1CE46BE56B93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F6D1865-28FB-40FE-9EE0-3E97AB472DEB}" type="pres">
      <dgm:prSet presAssocID="{2D286EEA-9CCF-4B4E-8620-5E05C5048482}" presName="Name14" presStyleCnt="0"/>
      <dgm:spPr/>
    </dgm:pt>
    <dgm:pt modelId="{3632E88E-92CA-48A1-86D5-2D2E3EA1D26A}" type="pres">
      <dgm:prSet presAssocID="{2D286EEA-9CCF-4B4E-8620-5E05C5048482}" presName="level1Shape" presStyleLbl="node0" presStyleIdx="0" presStyleCnt="1" custScaleX="216340" custScaleY="45884">
        <dgm:presLayoutVars>
          <dgm:chPref val="3"/>
        </dgm:presLayoutVars>
      </dgm:prSet>
      <dgm:spPr>
        <a:prstGeom prst="flowChartAlternateProcess">
          <a:avLst/>
        </a:prstGeom>
      </dgm:spPr>
    </dgm:pt>
    <dgm:pt modelId="{34B417BB-9457-4F04-996B-5D5326C53E97}" type="pres">
      <dgm:prSet presAssocID="{2D286EEA-9CCF-4B4E-8620-5E05C5048482}" presName="hierChild2" presStyleCnt="0"/>
      <dgm:spPr/>
    </dgm:pt>
    <dgm:pt modelId="{5598F3D7-CA86-4747-9E08-CFFD7380B0BE}" type="pres">
      <dgm:prSet presAssocID="{2473F0D2-1799-41CD-A471-72CC3B75ADBB}" presName="Name19" presStyleLbl="parChTrans1D2" presStyleIdx="0" presStyleCnt="2"/>
      <dgm:spPr/>
    </dgm:pt>
    <dgm:pt modelId="{B16E4C3D-FD96-43A5-993D-C3C5862F268F}" type="pres">
      <dgm:prSet presAssocID="{A30B14BE-56D4-49F6-8B3A-9914CBC9EAB9}" presName="Name21" presStyleCnt="0"/>
      <dgm:spPr/>
    </dgm:pt>
    <dgm:pt modelId="{CBAF4E11-67B8-45F3-B617-CF262BFEDC2C}" type="pres">
      <dgm:prSet presAssocID="{A30B14BE-56D4-49F6-8B3A-9914CBC9EAB9}" presName="level2Shape" presStyleLbl="node2" presStyleIdx="0" presStyleCnt="2" custScaleX="216017" custScaleY="51077" custLinFactNeighborX="781" custLinFactNeighborY="6589"/>
      <dgm:spPr>
        <a:prstGeom prst="flowChartAlternateProcess">
          <a:avLst/>
        </a:prstGeom>
      </dgm:spPr>
    </dgm:pt>
    <dgm:pt modelId="{B70D54F4-578D-4F26-A121-2D034FE3CC32}" type="pres">
      <dgm:prSet presAssocID="{A30B14BE-56D4-49F6-8B3A-9914CBC9EAB9}" presName="hierChild3" presStyleCnt="0"/>
      <dgm:spPr/>
    </dgm:pt>
    <dgm:pt modelId="{B56C3B2D-0988-4A9F-A3E8-F4741C0D187B}" type="pres">
      <dgm:prSet presAssocID="{85BC800F-624F-4DAD-8C73-4E5011D7C7F1}" presName="Name19" presStyleLbl="parChTrans1D3" presStyleIdx="0" presStyleCnt="4"/>
      <dgm:spPr/>
    </dgm:pt>
    <dgm:pt modelId="{E4C8DD95-FFB4-4961-A51D-03B91AD3FB88}" type="pres">
      <dgm:prSet presAssocID="{350C218C-E00D-49DD-A87D-AEE4411CA69F}" presName="Name21" presStyleCnt="0"/>
      <dgm:spPr/>
    </dgm:pt>
    <dgm:pt modelId="{98E428C4-8634-45C8-8AE9-3BAC4267F4CD}" type="pres">
      <dgm:prSet presAssocID="{350C218C-E00D-49DD-A87D-AEE4411CA69F}" presName="level2Shape" presStyleLbl="node3" presStyleIdx="0" presStyleCnt="4" custScaleX="127710"/>
      <dgm:spPr/>
    </dgm:pt>
    <dgm:pt modelId="{C16BCED5-CA43-4504-9B21-17702F41D916}" type="pres">
      <dgm:prSet presAssocID="{350C218C-E00D-49DD-A87D-AEE4411CA69F}" presName="hierChild3" presStyleCnt="0"/>
      <dgm:spPr/>
    </dgm:pt>
    <dgm:pt modelId="{409E2789-75CE-4734-8803-8F6EABE5B288}" type="pres">
      <dgm:prSet presAssocID="{D0C1051C-7612-4CF2-A47C-3D91D60C53AB}" presName="Name19" presStyleLbl="parChTrans1D3" presStyleIdx="1" presStyleCnt="4"/>
      <dgm:spPr/>
    </dgm:pt>
    <dgm:pt modelId="{104EE044-92B8-4990-9767-57F66FBE709E}" type="pres">
      <dgm:prSet presAssocID="{DF7380D2-FA32-4177-A6D3-DF4293AA74F2}" presName="Name21" presStyleCnt="0"/>
      <dgm:spPr/>
    </dgm:pt>
    <dgm:pt modelId="{79B22129-8741-4CBB-9C5A-379ED7FFCFEC}" type="pres">
      <dgm:prSet presAssocID="{DF7380D2-FA32-4177-A6D3-DF4293AA74F2}" presName="level2Shape" presStyleLbl="node3" presStyleIdx="1" presStyleCnt="4" custScaleX="122524"/>
      <dgm:spPr/>
    </dgm:pt>
    <dgm:pt modelId="{4167628A-A425-414C-B64F-B6A4912F4D1C}" type="pres">
      <dgm:prSet presAssocID="{DF7380D2-FA32-4177-A6D3-DF4293AA74F2}" presName="hierChild3" presStyleCnt="0"/>
      <dgm:spPr/>
    </dgm:pt>
    <dgm:pt modelId="{942DCCE6-C1CF-40FA-8785-253272CD1ABB}" type="pres">
      <dgm:prSet presAssocID="{65A4FB50-406E-4DBC-8587-176518C47E65}" presName="Name19" presStyleLbl="parChTrans1D2" presStyleIdx="1" presStyleCnt="2"/>
      <dgm:spPr/>
    </dgm:pt>
    <dgm:pt modelId="{63F0EE3C-A570-418E-B41A-B7F86447ECA6}" type="pres">
      <dgm:prSet presAssocID="{C3104BA9-734F-4556-8655-A4DAC45BF4A2}" presName="Name21" presStyleCnt="0"/>
      <dgm:spPr/>
    </dgm:pt>
    <dgm:pt modelId="{D084777D-BBCE-42B2-927D-DAEA8D1860F7}" type="pres">
      <dgm:prSet presAssocID="{C3104BA9-734F-4556-8655-A4DAC45BF4A2}" presName="level2Shape" presStyleLbl="node2" presStyleIdx="1" presStyleCnt="2" custScaleX="205815" custScaleY="48120" custLinFactNeighborX="-25898" custLinFactNeighborY="6190"/>
      <dgm:spPr>
        <a:prstGeom prst="flowChartAlternateProcess">
          <a:avLst/>
        </a:prstGeom>
      </dgm:spPr>
    </dgm:pt>
    <dgm:pt modelId="{1F50258C-31C9-4643-86B1-D7D7EA1DBE90}" type="pres">
      <dgm:prSet presAssocID="{C3104BA9-734F-4556-8655-A4DAC45BF4A2}" presName="hierChild3" presStyleCnt="0"/>
      <dgm:spPr/>
    </dgm:pt>
    <dgm:pt modelId="{E9702D23-9AA0-470D-ACD1-0030EEEC35F1}" type="pres">
      <dgm:prSet presAssocID="{39C4F047-CE58-4CFF-ACCF-EDCE32ED1789}" presName="Name19" presStyleLbl="parChTrans1D3" presStyleIdx="2" presStyleCnt="4"/>
      <dgm:spPr/>
    </dgm:pt>
    <dgm:pt modelId="{CE8447A6-A61B-4C5B-8706-1311FB263CD8}" type="pres">
      <dgm:prSet presAssocID="{27B95186-0CF8-4077-B226-F0BAEA039571}" presName="Name21" presStyleCnt="0"/>
      <dgm:spPr/>
    </dgm:pt>
    <dgm:pt modelId="{45C30750-77F1-4B9F-AB31-60ABABCEA525}" type="pres">
      <dgm:prSet presAssocID="{27B95186-0CF8-4077-B226-F0BAEA039571}" presName="level2Shape" presStyleLbl="node3" presStyleIdx="2" presStyleCnt="4" custLinFactNeighborX="-17900" custLinFactNeighborY="4475"/>
      <dgm:spPr/>
    </dgm:pt>
    <dgm:pt modelId="{4ED74C82-7499-4A2E-A0A1-093E23BB125C}" type="pres">
      <dgm:prSet presAssocID="{27B95186-0CF8-4077-B226-F0BAEA039571}" presName="hierChild3" presStyleCnt="0"/>
      <dgm:spPr/>
    </dgm:pt>
    <dgm:pt modelId="{893AECC2-960E-431F-806E-819E0A2626D4}" type="pres">
      <dgm:prSet presAssocID="{FE993D00-B3C7-4341-82CB-92113FE0F789}" presName="Name19" presStyleLbl="parChTrans1D3" presStyleIdx="3" presStyleCnt="4"/>
      <dgm:spPr/>
    </dgm:pt>
    <dgm:pt modelId="{948F464A-B1D2-4E29-9AC4-244E5D3620F9}" type="pres">
      <dgm:prSet presAssocID="{CA60337F-0A59-47AD-B8F5-269997CF45BA}" presName="Name21" presStyleCnt="0"/>
      <dgm:spPr/>
    </dgm:pt>
    <dgm:pt modelId="{57FD943F-60BF-4B0C-AD8F-484A43D96522}" type="pres">
      <dgm:prSet presAssocID="{CA60337F-0A59-47AD-B8F5-269997CF45BA}" presName="level2Shape" presStyleLbl="node3" presStyleIdx="3" presStyleCnt="4" custLinFactNeighborX="-29088" custLinFactNeighborY="4476"/>
      <dgm:spPr/>
    </dgm:pt>
    <dgm:pt modelId="{FD647B13-1E60-49B1-9D3C-A9C9E4C4832E}" type="pres">
      <dgm:prSet presAssocID="{CA60337F-0A59-47AD-B8F5-269997CF45BA}" presName="hierChild3" presStyleCnt="0"/>
      <dgm:spPr/>
    </dgm:pt>
    <dgm:pt modelId="{AFA2AABD-BCAF-4F6F-8D98-569DE19EB876}" type="pres">
      <dgm:prSet presAssocID="{3032CF37-7B8B-4FBF-A196-1CE46BE56B93}" presName="bgShapesFlow" presStyleCnt="0"/>
      <dgm:spPr/>
    </dgm:pt>
  </dgm:ptLst>
  <dgm:cxnLst>
    <dgm:cxn modelId="{C2508311-307A-4FBB-8003-F58EF737D8AD}" type="presOf" srcId="{DF7380D2-FA32-4177-A6D3-DF4293AA74F2}" destId="{79B22129-8741-4CBB-9C5A-379ED7FFCFEC}" srcOrd="0" destOrd="0" presId="urn:microsoft.com/office/officeart/2005/8/layout/hierarchy6"/>
    <dgm:cxn modelId="{1E1E1228-A776-4D64-98A2-2B4E153A61CA}" srcId="{2D286EEA-9CCF-4B4E-8620-5E05C5048482}" destId="{C3104BA9-734F-4556-8655-A4DAC45BF4A2}" srcOrd="1" destOrd="0" parTransId="{65A4FB50-406E-4DBC-8587-176518C47E65}" sibTransId="{C6DA4606-8035-448B-B7A3-F9E22DE76755}"/>
    <dgm:cxn modelId="{948F0268-33E6-492C-B462-B8FC6A8A785F}" type="presOf" srcId="{39C4F047-CE58-4CFF-ACCF-EDCE32ED1789}" destId="{E9702D23-9AA0-470D-ACD1-0030EEEC35F1}" srcOrd="0" destOrd="0" presId="urn:microsoft.com/office/officeart/2005/8/layout/hierarchy6"/>
    <dgm:cxn modelId="{FE114E4B-A41F-4DF8-B4DC-00B23EB70AF9}" srcId="{A30B14BE-56D4-49F6-8B3A-9914CBC9EAB9}" destId="{350C218C-E00D-49DD-A87D-AEE4411CA69F}" srcOrd="0" destOrd="0" parTransId="{85BC800F-624F-4DAD-8C73-4E5011D7C7F1}" sibTransId="{82950A5E-9222-457C-8B7A-AC1DAC881F2B}"/>
    <dgm:cxn modelId="{D9D7DA8D-0015-4264-9551-00B8BC910E47}" srcId="{C3104BA9-734F-4556-8655-A4DAC45BF4A2}" destId="{27B95186-0CF8-4077-B226-F0BAEA039571}" srcOrd="0" destOrd="0" parTransId="{39C4F047-CE58-4CFF-ACCF-EDCE32ED1789}" sibTransId="{EB908CBE-942F-49C1-B922-2D564D8B3BCF}"/>
    <dgm:cxn modelId="{5D48D28F-5A05-4AC0-B6F6-867C19F4DA56}" type="presOf" srcId="{27B95186-0CF8-4077-B226-F0BAEA039571}" destId="{45C30750-77F1-4B9F-AB31-60ABABCEA525}" srcOrd="0" destOrd="0" presId="urn:microsoft.com/office/officeart/2005/8/layout/hierarchy6"/>
    <dgm:cxn modelId="{E1BBE79D-EED0-40CA-BE46-D083FE6AE5F5}" type="presOf" srcId="{65A4FB50-406E-4DBC-8587-176518C47E65}" destId="{942DCCE6-C1CF-40FA-8785-253272CD1ABB}" srcOrd="0" destOrd="0" presId="urn:microsoft.com/office/officeart/2005/8/layout/hierarchy6"/>
    <dgm:cxn modelId="{229592A3-3597-4160-AB4C-47E951107B0D}" type="presOf" srcId="{85BC800F-624F-4DAD-8C73-4E5011D7C7F1}" destId="{B56C3B2D-0988-4A9F-A3E8-F4741C0D187B}" srcOrd="0" destOrd="0" presId="urn:microsoft.com/office/officeart/2005/8/layout/hierarchy6"/>
    <dgm:cxn modelId="{8FB69EA8-7637-42C2-A04D-F730834F6ABA}" type="presOf" srcId="{2D286EEA-9CCF-4B4E-8620-5E05C5048482}" destId="{3632E88E-92CA-48A1-86D5-2D2E3EA1D26A}" srcOrd="0" destOrd="0" presId="urn:microsoft.com/office/officeart/2005/8/layout/hierarchy6"/>
    <dgm:cxn modelId="{0BE3D1A9-7AB6-4898-AA4C-6E8498DD8C2D}" type="presOf" srcId="{A30B14BE-56D4-49F6-8B3A-9914CBC9EAB9}" destId="{CBAF4E11-67B8-45F3-B617-CF262BFEDC2C}" srcOrd="0" destOrd="0" presId="urn:microsoft.com/office/officeart/2005/8/layout/hierarchy6"/>
    <dgm:cxn modelId="{1D2D29AA-5357-45E5-9C37-19AC4BCC492B}" type="presOf" srcId="{CA60337F-0A59-47AD-B8F5-269997CF45BA}" destId="{57FD943F-60BF-4B0C-AD8F-484A43D96522}" srcOrd="0" destOrd="0" presId="urn:microsoft.com/office/officeart/2005/8/layout/hierarchy6"/>
    <dgm:cxn modelId="{53BD9DAB-C0D3-4C4F-B797-0388B2F4F000}" type="presOf" srcId="{D0C1051C-7612-4CF2-A47C-3D91D60C53AB}" destId="{409E2789-75CE-4734-8803-8F6EABE5B288}" srcOrd="0" destOrd="0" presId="urn:microsoft.com/office/officeart/2005/8/layout/hierarchy6"/>
    <dgm:cxn modelId="{93770FB2-EAB4-411E-AEB8-6BBE08AEA84B}" type="presOf" srcId="{350C218C-E00D-49DD-A87D-AEE4411CA69F}" destId="{98E428C4-8634-45C8-8AE9-3BAC4267F4CD}" srcOrd="0" destOrd="0" presId="urn:microsoft.com/office/officeart/2005/8/layout/hierarchy6"/>
    <dgm:cxn modelId="{F4536DB4-1F01-4354-A0C7-19EC15AF8583}" srcId="{2D286EEA-9CCF-4B4E-8620-5E05C5048482}" destId="{A30B14BE-56D4-49F6-8B3A-9914CBC9EAB9}" srcOrd="0" destOrd="0" parTransId="{2473F0D2-1799-41CD-A471-72CC3B75ADBB}" sibTransId="{345F2DC8-88ED-405F-B666-9D451535C86D}"/>
    <dgm:cxn modelId="{72F717B7-4F7C-4A4A-A0C6-5711C6F9AA85}" type="presOf" srcId="{C3104BA9-734F-4556-8655-A4DAC45BF4A2}" destId="{D084777D-BBCE-42B2-927D-DAEA8D1860F7}" srcOrd="0" destOrd="0" presId="urn:microsoft.com/office/officeart/2005/8/layout/hierarchy6"/>
    <dgm:cxn modelId="{989F29C5-4ED5-459B-A47B-606CC13354B8}" type="presOf" srcId="{2473F0D2-1799-41CD-A471-72CC3B75ADBB}" destId="{5598F3D7-CA86-4747-9E08-CFFD7380B0BE}" srcOrd="0" destOrd="0" presId="urn:microsoft.com/office/officeart/2005/8/layout/hierarchy6"/>
    <dgm:cxn modelId="{8B5DB8CA-D895-42BB-8B44-07CAA4774848}" type="presOf" srcId="{3032CF37-7B8B-4FBF-A196-1CE46BE56B93}" destId="{248B15AD-BC54-4FC4-AAA8-9C52A200760C}" srcOrd="0" destOrd="0" presId="urn:microsoft.com/office/officeart/2005/8/layout/hierarchy6"/>
    <dgm:cxn modelId="{27856ED3-7831-42A3-90A2-ED5E55D46A4B}" type="presOf" srcId="{FE993D00-B3C7-4341-82CB-92113FE0F789}" destId="{893AECC2-960E-431F-806E-819E0A2626D4}" srcOrd="0" destOrd="0" presId="urn:microsoft.com/office/officeart/2005/8/layout/hierarchy6"/>
    <dgm:cxn modelId="{59FD2DD7-414E-4277-BBAD-CA0A4A85B527}" srcId="{C3104BA9-734F-4556-8655-A4DAC45BF4A2}" destId="{CA60337F-0A59-47AD-B8F5-269997CF45BA}" srcOrd="1" destOrd="0" parTransId="{FE993D00-B3C7-4341-82CB-92113FE0F789}" sibTransId="{E18E504D-A7C6-42CF-ACC9-1AC05883333A}"/>
    <dgm:cxn modelId="{164B0EE9-9FF3-4C3B-96CB-4D7811E2F10C}" srcId="{A30B14BE-56D4-49F6-8B3A-9914CBC9EAB9}" destId="{DF7380D2-FA32-4177-A6D3-DF4293AA74F2}" srcOrd="1" destOrd="0" parTransId="{D0C1051C-7612-4CF2-A47C-3D91D60C53AB}" sibTransId="{E6DC906A-7053-45AE-B250-6D34D5915DFC}"/>
    <dgm:cxn modelId="{15E7DAF2-3191-4D93-B4BC-84852E77CEA4}" srcId="{3032CF37-7B8B-4FBF-A196-1CE46BE56B93}" destId="{2D286EEA-9CCF-4B4E-8620-5E05C5048482}" srcOrd="0" destOrd="0" parTransId="{016E6EA8-7E6E-4D82-B4CC-16C4BF0C7CEA}" sibTransId="{577F0215-2621-42E3-B7B2-0039BEE7AC41}"/>
    <dgm:cxn modelId="{BB92A0EB-F180-499D-AB2D-1C68366D297B}" type="presParOf" srcId="{248B15AD-BC54-4FC4-AAA8-9C52A200760C}" destId="{F4E844FD-B60D-41CF-8C39-F19997364BB5}" srcOrd="0" destOrd="0" presId="urn:microsoft.com/office/officeart/2005/8/layout/hierarchy6"/>
    <dgm:cxn modelId="{C6C771DC-FDCE-4880-A52C-AB9241B5D676}" type="presParOf" srcId="{F4E844FD-B60D-41CF-8C39-F19997364BB5}" destId="{73F03F7E-AA1A-44E3-82F9-0ACF3F0CBACF}" srcOrd="0" destOrd="0" presId="urn:microsoft.com/office/officeart/2005/8/layout/hierarchy6"/>
    <dgm:cxn modelId="{9E86074E-D746-4967-9C79-6F26A3FC7BF0}" type="presParOf" srcId="{73F03F7E-AA1A-44E3-82F9-0ACF3F0CBACF}" destId="{EF6D1865-28FB-40FE-9EE0-3E97AB472DEB}" srcOrd="0" destOrd="0" presId="urn:microsoft.com/office/officeart/2005/8/layout/hierarchy6"/>
    <dgm:cxn modelId="{FA6B4C34-F226-499A-97E0-3C74A9EA6272}" type="presParOf" srcId="{EF6D1865-28FB-40FE-9EE0-3E97AB472DEB}" destId="{3632E88E-92CA-48A1-86D5-2D2E3EA1D26A}" srcOrd="0" destOrd="0" presId="urn:microsoft.com/office/officeart/2005/8/layout/hierarchy6"/>
    <dgm:cxn modelId="{9C1462AD-C7D9-4B48-983D-5B549B01FC4C}" type="presParOf" srcId="{EF6D1865-28FB-40FE-9EE0-3E97AB472DEB}" destId="{34B417BB-9457-4F04-996B-5D5326C53E97}" srcOrd="1" destOrd="0" presId="urn:microsoft.com/office/officeart/2005/8/layout/hierarchy6"/>
    <dgm:cxn modelId="{20BD7227-60FB-40F7-94CC-C9DC61A0C5BC}" type="presParOf" srcId="{34B417BB-9457-4F04-996B-5D5326C53E97}" destId="{5598F3D7-CA86-4747-9E08-CFFD7380B0BE}" srcOrd="0" destOrd="0" presId="urn:microsoft.com/office/officeart/2005/8/layout/hierarchy6"/>
    <dgm:cxn modelId="{810ACC88-89D0-4557-A6D0-E55A668505B8}" type="presParOf" srcId="{34B417BB-9457-4F04-996B-5D5326C53E97}" destId="{B16E4C3D-FD96-43A5-993D-C3C5862F268F}" srcOrd="1" destOrd="0" presId="urn:microsoft.com/office/officeart/2005/8/layout/hierarchy6"/>
    <dgm:cxn modelId="{A8D77F57-5282-4ED5-A69C-BBF24FE08C7A}" type="presParOf" srcId="{B16E4C3D-FD96-43A5-993D-C3C5862F268F}" destId="{CBAF4E11-67B8-45F3-B617-CF262BFEDC2C}" srcOrd="0" destOrd="0" presId="urn:microsoft.com/office/officeart/2005/8/layout/hierarchy6"/>
    <dgm:cxn modelId="{B263DB7C-0BDA-4D77-AC09-ECC14F0C035F}" type="presParOf" srcId="{B16E4C3D-FD96-43A5-993D-C3C5862F268F}" destId="{B70D54F4-578D-4F26-A121-2D034FE3CC32}" srcOrd="1" destOrd="0" presId="urn:microsoft.com/office/officeart/2005/8/layout/hierarchy6"/>
    <dgm:cxn modelId="{4F8EF186-8DAE-4031-8FDA-38BA06E9BA5C}" type="presParOf" srcId="{B70D54F4-578D-4F26-A121-2D034FE3CC32}" destId="{B56C3B2D-0988-4A9F-A3E8-F4741C0D187B}" srcOrd="0" destOrd="0" presId="urn:microsoft.com/office/officeart/2005/8/layout/hierarchy6"/>
    <dgm:cxn modelId="{0C27D8DE-B4E0-403A-A3A9-45EDBBD69763}" type="presParOf" srcId="{B70D54F4-578D-4F26-A121-2D034FE3CC32}" destId="{E4C8DD95-FFB4-4961-A51D-03B91AD3FB88}" srcOrd="1" destOrd="0" presId="urn:microsoft.com/office/officeart/2005/8/layout/hierarchy6"/>
    <dgm:cxn modelId="{5BD3BAEC-3E95-4625-8EE1-955FCDE487C7}" type="presParOf" srcId="{E4C8DD95-FFB4-4961-A51D-03B91AD3FB88}" destId="{98E428C4-8634-45C8-8AE9-3BAC4267F4CD}" srcOrd="0" destOrd="0" presId="urn:microsoft.com/office/officeart/2005/8/layout/hierarchy6"/>
    <dgm:cxn modelId="{EE99C667-BD39-4672-8858-CC2BFBD8862D}" type="presParOf" srcId="{E4C8DD95-FFB4-4961-A51D-03B91AD3FB88}" destId="{C16BCED5-CA43-4504-9B21-17702F41D916}" srcOrd="1" destOrd="0" presId="urn:microsoft.com/office/officeart/2005/8/layout/hierarchy6"/>
    <dgm:cxn modelId="{B0B75ACB-8720-4DAA-9B5F-8CBC04064F5C}" type="presParOf" srcId="{B70D54F4-578D-4F26-A121-2D034FE3CC32}" destId="{409E2789-75CE-4734-8803-8F6EABE5B288}" srcOrd="2" destOrd="0" presId="urn:microsoft.com/office/officeart/2005/8/layout/hierarchy6"/>
    <dgm:cxn modelId="{62DE16E7-8A9C-4128-81B0-EDAAA14C5C9E}" type="presParOf" srcId="{B70D54F4-578D-4F26-A121-2D034FE3CC32}" destId="{104EE044-92B8-4990-9767-57F66FBE709E}" srcOrd="3" destOrd="0" presId="urn:microsoft.com/office/officeart/2005/8/layout/hierarchy6"/>
    <dgm:cxn modelId="{5AFBB449-4EC6-4E12-BCD2-A284C318F73B}" type="presParOf" srcId="{104EE044-92B8-4990-9767-57F66FBE709E}" destId="{79B22129-8741-4CBB-9C5A-379ED7FFCFEC}" srcOrd="0" destOrd="0" presId="urn:microsoft.com/office/officeart/2005/8/layout/hierarchy6"/>
    <dgm:cxn modelId="{36916514-2053-43D7-A65C-0E6291D86C4D}" type="presParOf" srcId="{104EE044-92B8-4990-9767-57F66FBE709E}" destId="{4167628A-A425-414C-B64F-B6A4912F4D1C}" srcOrd="1" destOrd="0" presId="urn:microsoft.com/office/officeart/2005/8/layout/hierarchy6"/>
    <dgm:cxn modelId="{2DBE22F1-F51B-4A17-B91A-4D562AB63C86}" type="presParOf" srcId="{34B417BB-9457-4F04-996B-5D5326C53E97}" destId="{942DCCE6-C1CF-40FA-8785-253272CD1ABB}" srcOrd="2" destOrd="0" presId="urn:microsoft.com/office/officeart/2005/8/layout/hierarchy6"/>
    <dgm:cxn modelId="{55E9FDEC-0F43-4784-8BFE-31AF96F1A99C}" type="presParOf" srcId="{34B417BB-9457-4F04-996B-5D5326C53E97}" destId="{63F0EE3C-A570-418E-B41A-B7F86447ECA6}" srcOrd="3" destOrd="0" presId="urn:microsoft.com/office/officeart/2005/8/layout/hierarchy6"/>
    <dgm:cxn modelId="{D29FD9C2-0351-4009-9CBB-9A70695BCB7C}" type="presParOf" srcId="{63F0EE3C-A570-418E-B41A-B7F86447ECA6}" destId="{D084777D-BBCE-42B2-927D-DAEA8D1860F7}" srcOrd="0" destOrd="0" presId="urn:microsoft.com/office/officeart/2005/8/layout/hierarchy6"/>
    <dgm:cxn modelId="{F85302A0-2694-4454-9422-4FABD7EA4134}" type="presParOf" srcId="{63F0EE3C-A570-418E-B41A-B7F86447ECA6}" destId="{1F50258C-31C9-4643-86B1-D7D7EA1DBE90}" srcOrd="1" destOrd="0" presId="urn:microsoft.com/office/officeart/2005/8/layout/hierarchy6"/>
    <dgm:cxn modelId="{9DB60404-8146-4ADE-8BEC-B3015F686262}" type="presParOf" srcId="{1F50258C-31C9-4643-86B1-D7D7EA1DBE90}" destId="{E9702D23-9AA0-470D-ACD1-0030EEEC35F1}" srcOrd="0" destOrd="0" presId="urn:microsoft.com/office/officeart/2005/8/layout/hierarchy6"/>
    <dgm:cxn modelId="{D90F1278-7969-43D2-A6FC-7E8D3222413D}" type="presParOf" srcId="{1F50258C-31C9-4643-86B1-D7D7EA1DBE90}" destId="{CE8447A6-A61B-4C5B-8706-1311FB263CD8}" srcOrd="1" destOrd="0" presId="urn:microsoft.com/office/officeart/2005/8/layout/hierarchy6"/>
    <dgm:cxn modelId="{DF372EF1-C862-4654-885A-61E187AD6293}" type="presParOf" srcId="{CE8447A6-A61B-4C5B-8706-1311FB263CD8}" destId="{45C30750-77F1-4B9F-AB31-60ABABCEA525}" srcOrd="0" destOrd="0" presId="urn:microsoft.com/office/officeart/2005/8/layout/hierarchy6"/>
    <dgm:cxn modelId="{03873ED0-D467-4BFA-AA4C-79347C817847}" type="presParOf" srcId="{CE8447A6-A61B-4C5B-8706-1311FB263CD8}" destId="{4ED74C82-7499-4A2E-A0A1-093E23BB125C}" srcOrd="1" destOrd="0" presId="urn:microsoft.com/office/officeart/2005/8/layout/hierarchy6"/>
    <dgm:cxn modelId="{7A5E9311-80DC-4E3A-ABD8-1906D7907C53}" type="presParOf" srcId="{1F50258C-31C9-4643-86B1-D7D7EA1DBE90}" destId="{893AECC2-960E-431F-806E-819E0A2626D4}" srcOrd="2" destOrd="0" presId="urn:microsoft.com/office/officeart/2005/8/layout/hierarchy6"/>
    <dgm:cxn modelId="{B3295AC7-E070-4240-9986-781005D8F3C8}" type="presParOf" srcId="{1F50258C-31C9-4643-86B1-D7D7EA1DBE90}" destId="{948F464A-B1D2-4E29-9AC4-244E5D3620F9}" srcOrd="3" destOrd="0" presId="urn:microsoft.com/office/officeart/2005/8/layout/hierarchy6"/>
    <dgm:cxn modelId="{B977A372-2E4A-4AE9-A080-6E98881A0055}" type="presParOf" srcId="{948F464A-B1D2-4E29-9AC4-244E5D3620F9}" destId="{57FD943F-60BF-4B0C-AD8F-484A43D96522}" srcOrd="0" destOrd="0" presId="urn:microsoft.com/office/officeart/2005/8/layout/hierarchy6"/>
    <dgm:cxn modelId="{1AF1E289-91AC-406C-87F2-E0C7D8760F78}" type="presParOf" srcId="{948F464A-B1D2-4E29-9AC4-244E5D3620F9}" destId="{FD647B13-1E60-49B1-9D3C-A9C9E4C4832E}" srcOrd="1" destOrd="0" presId="urn:microsoft.com/office/officeart/2005/8/layout/hierarchy6"/>
    <dgm:cxn modelId="{3D4B26CA-189C-49A3-AB5B-FB71E9A76FA0}" type="presParOf" srcId="{248B15AD-BC54-4FC4-AAA8-9C52A200760C}" destId="{AFA2AABD-BCAF-4F6F-8D98-569DE19EB87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D5521A1-F3CC-4B77-BBF6-1832327C9910}" type="doc">
      <dgm:prSet loTypeId="urn:microsoft.com/office/officeart/2008/layout/AlternatingHexagons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F69407FC-DB10-4842-9746-36D079EEB699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de-DE" sz="2000" dirty="0"/>
            <a:t>Im-</a:t>
          </a:r>
          <a:r>
            <a:rPr lang="de-DE" sz="2000" dirty="0" err="1"/>
            <a:t>proving</a:t>
          </a:r>
          <a:r>
            <a:rPr lang="de-DE" sz="2000" dirty="0"/>
            <a:t> </a:t>
          </a:r>
          <a:r>
            <a:rPr lang="de-DE" sz="2000" dirty="0" err="1"/>
            <a:t>of</a:t>
          </a:r>
          <a:r>
            <a:rPr lang="de-DE" sz="2000" dirty="0"/>
            <a:t> </a:t>
          </a:r>
          <a:r>
            <a:rPr lang="de-DE" sz="2000" dirty="0" err="1"/>
            <a:t>commu-nication</a:t>
          </a:r>
          <a:endParaRPr lang="de-DE" sz="2000" dirty="0"/>
        </a:p>
      </dgm:t>
    </dgm:pt>
    <dgm:pt modelId="{7F8B7C62-579F-4F60-AA9A-7735C2AC54D1}" type="parTrans" cxnId="{0E9EE3B9-007E-4449-A414-85DA837D71E8}">
      <dgm:prSet/>
      <dgm:spPr/>
      <dgm:t>
        <a:bodyPr/>
        <a:lstStyle/>
        <a:p>
          <a:endParaRPr lang="de-DE"/>
        </a:p>
      </dgm:t>
    </dgm:pt>
    <dgm:pt modelId="{5C4A3219-4AF9-4A5E-AB30-F3361971056C}" type="sibTrans" cxnId="{0E9EE3B9-007E-4449-A414-85DA837D71E8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de-DE" sz="2000" dirty="0"/>
            <a:t>enabling </a:t>
          </a:r>
          <a:r>
            <a:rPr lang="de-DE" sz="2000" dirty="0" err="1"/>
            <a:t>access</a:t>
          </a:r>
          <a:r>
            <a:rPr lang="de-DE" sz="2000" dirty="0"/>
            <a:t> </a:t>
          </a:r>
          <a:r>
            <a:rPr lang="de-DE" sz="2000" dirty="0" err="1"/>
            <a:t>to</a:t>
          </a:r>
          <a:r>
            <a:rPr lang="de-DE" sz="2000" dirty="0"/>
            <a:t> </a:t>
          </a:r>
          <a:r>
            <a:rPr lang="de-DE" sz="2000" dirty="0" err="1"/>
            <a:t>intranet</a:t>
          </a:r>
          <a:r>
            <a:rPr lang="de-DE" sz="2000" dirty="0"/>
            <a:t> (</a:t>
          </a:r>
          <a:r>
            <a:rPr lang="de-DE" sz="2000" dirty="0" err="1"/>
            <a:t>esp</a:t>
          </a:r>
          <a:r>
            <a:rPr lang="de-DE" sz="2000" dirty="0"/>
            <a:t>. </a:t>
          </a:r>
          <a:r>
            <a:rPr lang="de-DE" sz="2000" dirty="0" err="1"/>
            <a:t>worksations</a:t>
          </a:r>
          <a:r>
            <a:rPr lang="de-DE" sz="2000" dirty="0"/>
            <a:t> </a:t>
          </a:r>
          <a:r>
            <a:rPr lang="de-DE" sz="2000" dirty="0" err="1"/>
            <a:t>without</a:t>
          </a:r>
          <a:r>
            <a:rPr lang="de-DE" sz="2000" dirty="0"/>
            <a:t> </a:t>
          </a:r>
          <a:r>
            <a:rPr lang="de-DE" sz="2000" dirty="0" err="1"/>
            <a:t>pc</a:t>
          </a:r>
          <a:r>
            <a:rPr lang="de-DE" sz="2000" dirty="0"/>
            <a:t>)</a:t>
          </a:r>
        </a:p>
      </dgm:t>
    </dgm:pt>
    <dgm:pt modelId="{39D8294A-D6FA-49B5-88D1-C155D0FA06C7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de-DE" sz="2000" dirty="0"/>
            <a:t>Inter-actions (</a:t>
          </a:r>
          <a:r>
            <a:rPr lang="de-DE" sz="2000" dirty="0" err="1"/>
            <a:t>feed-back</a:t>
          </a:r>
          <a:r>
            <a:rPr lang="de-DE" sz="2000" dirty="0"/>
            <a:t>,</a:t>
          </a:r>
        </a:p>
        <a:p>
          <a:pPr>
            <a:spcAft>
              <a:spcPts val="0"/>
            </a:spcAft>
          </a:pPr>
          <a:r>
            <a:rPr lang="de-DE" sz="2000" dirty="0" err="1"/>
            <a:t>comment</a:t>
          </a:r>
          <a:r>
            <a:rPr lang="de-DE" sz="2000" dirty="0"/>
            <a:t>, </a:t>
          </a:r>
          <a:r>
            <a:rPr lang="de-DE" sz="2000" dirty="0" err="1"/>
            <a:t>analysis</a:t>
          </a:r>
          <a:r>
            <a:rPr lang="de-DE" sz="2000" dirty="0"/>
            <a:t>)</a:t>
          </a:r>
        </a:p>
      </dgm:t>
    </dgm:pt>
    <dgm:pt modelId="{80214A2E-BCBC-4A9B-88E9-1580E7F989A0}" type="parTrans" cxnId="{44C96B93-BB4E-4952-A56C-367A65AE2007}">
      <dgm:prSet/>
      <dgm:spPr/>
      <dgm:t>
        <a:bodyPr/>
        <a:lstStyle/>
        <a:p>
          <a:endParaRPr lang="de-DE"/>
        </a:p>
      </dgm:t>
    </dgm:pt>
    <dgm:pt modelId="{B964EB42-32DE-4BF7-A103-7E877E47AE36}" type="sibTrans" cxnId="{44C96B93-BB4E-4952-A56C-367A65AE2007}">
      <dgm:prSet/>
      <dgm:spPr/>
      <dgm:t>
        <a:bodyPr/>
        <a:lstStyle/>
        <a:p>
          <a:endParaRPr lang="de-DE"/>
        </a:p>
      </dgm:t>
    </dgm:pt>
    <dgm:pt modelId="{2C8D050B-6077-4A5C-B2E8-781AD1F5A854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de-DE" sz="2000" dirty="0"/>
            <a:t>actual, </a:t>
          </a:r>
          <a:r>
            <a:rPr lang="de-DE" sz="2000" dirty="0" err="1"/>
            <a:t>em-ployee-specific</a:t>
          </a:r>
          <a:r>
            <a:rPr lang="de-DE" sz="2000" dirty="0"/>
            <a:t> </a:t>
          </a:r>
          <a:r>
            <a:rPr lang="de-DE" sz="2000" dirty="0" err="1"/>
            <a:t>infor-mation</a:t>
          </a:r>
          <a:endParaRPr lang="de-DE" sz="2000" dirty="0"/>
        </a:p>
      </dgm:t>
    </dgm:pt>
    <dgm:pt modelId="{84B67016-17CB-4F84-B8C1-D73B7F876A84}" type="parTrans" cxnId="{6EEB2DEE-FF41-4A53-B319-57E99126EC27}">
      <dgm:prSet/>
      <dgm:spPr/>
      <dgm:t>
        <a:bodyPr/>
        <a:lstStyle/>
        <a:p>
          <a:endParaRPr lang="de-DE"/>
        </a:p>
      </dgm:t>
    </dgm:pt>
    <dgm:pt modelId="{9A4A3B58-B985-4DA8-ADF4-C0BA7A7C6C52}" type="sibTrans" cxnId="{6EEB2DEE-FF41-4A53-B319-57E99126EC27}">
      <dgm:prSet/>
      <dgm:spPr/>
      <dgm:t>
        <a:bodyPr/>
        <a:lstStyle/>
        <a:p>
          <a:endParaRPr lang="de-DE"/>
        </a:p>
      </dgm:t>
    </dgm:pt>
    <dgm:pt modelId="{B2745891-1528-4BA8-ACAE-259D441AF6AC}" type="pres">
      <dgm:prSet presAssocID="{5D5521A1-F3CC-4B77-BBF6-1832327C9910}" presName="Name0" presStyleCnt="0">
        <dgm:presLayoutVars>
          <dgm:chMax/>
          <dgm:chPref/>
          <dgm:dir/>
          <dgm:animLvl val="lvl"/>
        </dgm:presLayoutVars>
      </dgm:prSet>
      <dgm:spPr/>
    </dgm:pt>
    <dgm:pt modelId="{89A3D67C-73C9-401C-AA9E-BA0649F9AF8F}" type="pres">
      <dgm:prSet presAssocID="{F69407FC-DB10-4842-9746-36D079EEB699}" presName="composite" presStyleCnt="0"/>
      <dgm:spPr/>
    </dgm:pt>
    <dgm:pt modelId="{504E2324-0180-4005-939A-4D9A0D060870}" type="pres">
      <dgm:prSet presAssocID="{F69407FC-DB10-4842-9746-36D079EEB699}" presName="Parent1" presStyleLbl="node1" presStyleIdx="0" presStyleCnt="6" custLinFactX="19151" custLinFactY="79266" custLinFactNeighborX="100000" custLinFactNeighborY="100000">
        <dgm:presLayoutVars>
          <dgm:chMax val="1"/>
          <dgm:chPref val="1"/>
          <dgm:bulletEnabled val="1"/>
        </dgm:presLayoutVars>
      </dgm:prSet>
      <dgm:spPr/>
    </dgm:pt>
    <dgm:pt modelId="{0E66DC7B-613A-45BF-827D-B1D6857B33FB}" type="pres">
      <dgm:prSet presAssocID="{F69407FC-DB10-4842-9746-36D079EEB699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36C7F64D-FA6E-4FEB-BC74-F2C530E5B66D}" type="pres">
      <dgm:prSet presAssocID="{F69407FC-DB10-4842-9746-36D079EEB699}" presName="BalanceSpacing" presStyleCnt="0"/>
      <dgm:spPr/>
    </dgm:pt>
    <dgm:pt modelId="{9210024F-57C4-4CB3-AEE2-84AAA5F040CF}" type="pres">
      <dgm:prSet presAssocID="{F69407FC-DB10-4842-9746-36D079EEB699}" presName="BalanceSpacing1" presStyleCnt="0"/>
      <dgm:spPr/>
    </dgm:pt>
    <dgm:pt modelId="{91BC13C1-6E20-4DCE-A11A-3F12B7BE6E0D}" type="pres">
      <dgm:prSet presAssocID="{5C4A3219-4AF9-4A5E-AB30-F3361971056C}" presName="Accent1Text" presStyleLbl="node1" presStyleIdx="1" presStyleCnt="6" custScaleX="112405" custScaleY="114429" custLinFactNeighborX="-68868" custLinFactNeighborY="50923"/>
      <dgm:spPr/>
    </dgm:pt>
    <dgm:pt modelId="{38144B82-48BE-40D7-86AA-206EC6C0233B}" type="pres">
      <dgm:prSet presAssocID="{5C4A3219-4AF9-4A5E-AB30-F3361971056C}" presName="spaceBetweenRectangles" presStyleCnt="0"/>
      <dgm:spPr/>
    </dgm:pt>
    <dgm:pt modelId="{87687D94-AAA6-4DA6-B6FA-3ED516995B6B}" type="pres">
      <dgm:prSet presAssocID="{39D8294A-D6FA-49B5-88D1-C155D0FA06C7}" presName="composite" presStyleCnt="0"/>
      <dgm:spPr/>
    </dgm:pt>
    <dgm:pt modelId="{B3355053-0B84-4E34-949E-DF0B77B4FCA8}" type="pres">
      <dgm:prSet presAssocID="{39D8294A-D6FA-49B5-88D1-C155D0FA06C7}" presName="Parent1" presStyleLbl="node1" presStyleIdx="2" presStyleCnt="6" custScaleX="107806" custScaleY="113101" custLinFactNeighborX="825">
        <dgm:presLayoutVars>
          <dgm:chMax val="1"/>
          <dgm:chPref val="1"/>
          <dgm:bulletEnabled val="1"/>
        </dgm:presLayoutVars>
      </dgm:prSet>
      <dgm:spPr/>
    </dgm:pt>
    <dgm:pt modelId="{45483058-E259-4841-989A-7E9DC183E0F8}" type="pres">
      <dgm:prSet presAssocID="{39D8294A-D6FA-49B5-88D1-C155D0FA06C7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03C17B27-79A2-4DFE-AACE-A8765726358D}" type="pres">
      <dgm:prSet presAssocID="{39D8294A-D6FA-49B5-88D1-C155D0FA06C7}" presName="BalanceSpacing" presStyleCnt="0"/>
      <dgm:spPr/>
    </dgm:pt>
    <dgm:pt modelId="{A8583223-F031-4DA8-B837-35C58C828831}" type="pres">
      <dgm:prSet presAssocID="{39D8294A-D6FA-49B5-88D1-C155D0FA06C7}" presName="BalanceSpacing1" presStyleCnt="0"/>
      <dgm:spPr/>
    </dgm:pt>
    <dgm:pt modelId="{E4D9E799-20AB-4BC3-9315-79B20C8ADA08}" type="pres">
      <dgm:prSet presAssocID="{B964EB42-32DE-4BF7-A103-7E877E47AE36}" presName="Accent1Text" presStyleLbl="node1" presStyleIdx="3" presStyleCnt="6" custLinFactNeighborX="7553" custLinFactNeighborY="-5036"/>
      <dgm:spPr/>
    </dgm:pt>
    <dgm:pt modelId="{77814D1B-7077-4508-8931-9B9A672604B9}" type="pres">
      <dgm:prSet presAssocID="{B964EB42-32DE-4BF7-A103-7E877E47AE36}" presName="spaceBetweenRectangles" presStyleCnt="0"/>
      <dgm:spPr/>
    </dgm:pt>
    <dgm:pt modelId="{E50E3780-6510-48E5-90A7-096681BC0EF1}" type="pres">
      <dgm:prSet presAssocID="{2C8D050B-6077-4A5C-B2E8-781AD1F5A854}" presName="composite" presStyleCnt="0"/>
      <dgm:spPr/>
    </dgm:pt>
    <dgm:pt modelId="{93C44B3B-E28C-4844-8337-445296FC799F}" type="pres">
      <dgm:prSet presAssocID="{2C8D050B-6077-4A5C-B2E8-781AD1F5A854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A58D443D-D7CE-4708-AC78-B36FB3BD9CD1}" type="pres">
      <dgm:prSet presAssocID="{2C8D050B-6077-4A5C-B2E8-781AD1F5A854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16196F58-A7C5-4A53-9313-E74931CA7047}" type="pres">
      <dgm:prSet presAssocID="{2C8D050B-6077-4A5C-B2E8-781AD1F5A854}" presName="BalanceSpacing" presStyleCnt="0"/>
      <dgm:spPr/>
    </dgm:pt>
    <dgm:pt modelId="{6EB4B0D8-7624-45B7-BFC2-7B618759F6E2}" type="pres">
      <dgm:prSet presAssocID="{2C8D050B-6077-4A5C-B2E8-781AD1F5A854}" presName="BalanceSpacing1" presStyleCnt="0"/>
      <dgm:spPr/>
    </dgm:pt>
    <dgm:pt modelId="{3178717C-69B2-4DFE-A85D-EF776295BD1F}" type="pres">
      <dgm:prSet presAssocID="{9A4A3B58-B985-4DA8-ADF4-C0BA7A7C6C52}" presName="Accent1Text" presStyleLbl="node1" presStyleIdx="5" presStyleCnt="6"/>
      <dgm:spPr/>
    </dgm:pt>
  </dgm:ptLst>
  <dgm:cxnLst>
    <dgm:cxn modelId="{6FA4051E-5A5D-46A9-82AB-5F644CA3B97E}" type="presOf" srcId="{B964EB42-32DE-4BF7-A103-7E877E47AE36}" destId="{E4D9E799-20AB-4BC3-9315-79B20C8ADA08}" srcOrd="0" destOrd="0" presId="urn:microsoft.com/office/officeart/2008/layout/AlternatingHexagons"/>
    <dgm:cxn modelId="{DFE2B431-DABB-4C9D-A1C0-8A7EB6BDAB8E}" type="presOf" srcId="{5D5521A1-F3CC-4B77-BBF6-1832327C9910}" destId="{B2745891-1528-4BA8-ACAE-259D441AF6AC}" srcOrd="0" destOrd="0" presId="urn:microsoft.com/office/officeart/2008/layout/AlternatingHexagons"/>
    <dgm:cxn modelId="{6C53A334-AE3F-4F75-8C2D-0E15ACF2F209}" type="presOf" srcId="{2C8D050B-6077-4A5C-B2E8-781AD1F5A854}" destId="{93C44B3B-E28C-4844-8337-445296FC799F}" srcOrd="0" destOrd="0" presId="urn:microsoft.com/office/officeart/2008/layout/AlternatingHexagons"/>
    <dgm:cxn modelId="{4F681048-991B-48E5-96C3-E01489E35FCC}" type="presOf" srcId="{F69407FC-DB10-4842-9746-36D079EEB699}" destId="{504E2324-0180-4005-939A-4D9A0D060870}" srcOrd="0" destOrd="0" presId="urn:microsoft.com/office/officeart/2008/layout/AlternatingHexagons"/>
    <dgm:cxn modelId="{66ABB276-DF2D-4A64-A04F-2D7B50A2302E}" type="presOf" srcId="{39D8294A-D6FA-49B5-88D1-C155D0FA06C7}" destId="{B3355053-0B84-4E34-949E-DF0B77B4FCA8}" srcOrd="0" destOrd="0" presId="urn:microsoft.com/office/officeart/2008/layout/AlternatingHexagons"/>
    <dgm:cxn modelId="{4865895A-4CD9-487C-A234-4539B629B807}" type="presOf" srcId="{5C4A3219-4AF9-4A5E-AB30-F3361971056C}" destId="{91BC13C1-6E20-4DCE-A11A-3F12B7BE6E0D}" srcOrd="0" destOrd="0" presId="urn:microsoft.com/office/officeart/2008/layout/AlternatingHexagons"/>
    <dgm:cxn modelId="{2671F57C-D15B-4A7C-BB64-6B7A70B22AD3}" type="presOf" srcId="{9A4A3B58-B985-4DA8-ADF4-C0BA7A7C6C52}" destId="{3178717C-69B2-4DFE-A85D-EF776295BD1F}" srcOrd="0" destOrd="0" presId="urn:microsoft.com/office/officeart/2008/layout/AlternatingHexagons"/>
    <dgm:cxn modelId="{44C96B93-BB4E-4952-A56C-367A65AE2007}" srcId="{5D5521A1-F3CC-4B77-BBF6-1832327C9910}" destId="{39D8294A-D6FA-49B5-88D1-C155D0FA06C7}" srcOrd="1" destOrd="0" parTransId="{80214A2E-BCBC-4A9B-88E9-1580E7F989A0}" sibTransId="{B964EB42-32DE-4BF7-A103-7E877E47AE36}"/>
    <dgm:cxn modelId="{0E9EE3B9-007E-4449-A414-85DA837D71E8}" srcId="{5D5521A1-F3CC-4B77-BBF6-1832327C9910}" destId="{F69407FC-DB10-4842-9746-36D079EEB699}" srcOrd="0" destOrd="0" parTransId="{7F8B7C62-579F-4F60-AA9A-7735C2AC54D1}" sibTransId="{5C4A3219-4AF9-4A5E-AB30-F3361971056C}"/>
    <dgm:cxn modelId="{6EEB2DEE-FF41-4A53-B319-57E99126EC27}" srcId="{5D5521A1-F3CC-4B77-BBF6-1832327C9910}" destId="{2C8D050B-6077-4A5C-B2E8-781AD1F5A854}" srcOrd="2" destOrd="0" parTransId="{84B67016-17CB-4F84-B8C1-D73B7F876A84}" sibTransId="{9A4A3B58-B985-4DA8-ADF4-C0BA7A7C6C52}"/>
    <dgm:cxn modelId="{1CC001F9-81CE-4AD4-A132-2A9AC81FEE07}" type="presParOf" srcId="{B2745891-1528-4BA8-ACAE-259D441AF6AC}" destId="{89A3D67C-73C9-401C-AA9E-BA0649F9AF8F}" srcOrd="0" destOrd="0" presId="urn:microsoft.com/office/officeart/2008/layout/AlternatingHexagons"/>
    <dgm:cxn modelId="{07CC3AAA-5209-4BB5-B827-C128C6E17893}" type="presParOf" srcId="{89A3D67C-73C9-401C-AA9E-BA0649F9AF8F}" destId="{504E2324-0180-4005-939A-4D9A0D060870}" srcOrd="0" destOrd="0" presId="urn:microsoft.com/office/officeart/2008/layout/AlternatingHexagons"/>
    <dgm:cxn modelId="{8122EE5A-B116-461C-8A91-393824C6E370}" type="presParOf" srcId="{89A3D67C-73C9-401C-AA9E-BA0649F9AF8F}" destId="{0E66DC7B-613A-45BF-827D-B1D6857B33FB}" srcOrd="1" destOrd="0" presId="urn:microsoft.com/office/officeart/2008/layout/AlternatingHexagons"/>
    <dgm:cxn modelId="{C77754D0-BA24-4EE9-96B1-2CD74D56A813}" type="presParOf" srcId="{89A3D67C-73C9-401C-AA9E-BA0649F9AF8F}" destId="{36C7F64D-FA6E-4FEB-BC74-F2C530E5B66D}" srcOrd="2" destOrd="0" presId="urn:microsoft.com/office/officeart/2008/layout/AlternatingHexagons"/>
    <dgm:cxn modelId="{734CF7B7-CC16-4CFA-9839-21AB312AFFA8}" type="presParOf" srcId="{89A3D67C-73C9-401C-AA9E-BA0649F9AF8F}" destId="{9210024F-57C4-4CB3-AEE2-84AAA5F040CF}" srcOrd="3" destOrd="0" presId="urn:microsoft.com/office/officeart/2008/layout/AlternatingHexagons"/>
    <dgm:cxn modelId="{0937D474-EA04-4030-AF2A-7FA5EB402250}" type="presParOf" srcId="{89A3D67C-73C9-401C-AA9E-BA0649F9AF8F}" destId="{91BC13C1-6E20-4DCE-A11A-3F12B7BE6E0D}" srcOrd="4" destOrd="0" presId="urn:microsoft.com/office/officeart/2008/layout/AlternatingHexagons"/>
    <dgm:cxn modelId="{288FEBCD-DC16-4828-8F61-85780D1B0B50}" type="presParOf" srcId="{B2745891-1528-4BA8-ACAE-259D441AF6AC}" destId="{38144B82-48BE-40D7-86AA-206EC6C0233B}" srcOrd="1" destOrd="0" presId="urn:microsoft.com/office/officeart/2008/layout/AlternatingHexagons"/>
    <dgm:cxn modelId="{5CDC74D1-24F6-4033-BC16-32F1F04C2216}" type="presParOf" srcId="{B2745891-1528-4BA8-ACAE-259D441AF6AC}" destId="{87687D94-AAA6-4DA6-B6FA-3ED516995B6B}" srcOrd="2" destOrd="0" presId="urn:microsoft.com/office/officeart/2008/layout/AlternatingHexagons"/>
    <dgm:cxn modelId="{7AAF5201-1813-4BF6-AD29-08E9F6C508D8}" type="presParOf" srcId="{87687D94-AAA6-4DA6-B6FA-3ED516995B6B}" destId="{B3355053-0B84-4E34-949E-DF0B77B4FCA8}" srcOrd="0" destOrd="0" presId="urn:microsoft.com/office/officeart/2008/layout/AlternatingHexagons"/>
    <dgm:cxn modelId="{BBA2CCDA-12C0-4752-BA45-270D6031A964}" type="presParOf" srcId="{87687D94-AAA6-4DA6-B6FA-3ED516995B6B}" destId="{45483058-E259-4841-989A-7E9DC183E0F8}" srcOrd="1" destOrd="0" presId="urn:microsoft.com/office/officeart/2008/layout/AlternatingHexagons"/>
    <dgm:cxn modelId="{2C2BA8C0-E634-4871-80DB-37D3B2EEB163}" type="presParOf" srcId="{87687D94-AAA6-4DA6-B6FA-3ED516995B6B}" destId="{03C17B27-79A2-4DFE-AACE-A8765726358D}" srcOrd="2" destOrd="0" presId="urn:microsoft.com/office/officeart/2008/layout/AlternatingHexagons"/>
    <dgm:cxn modelId="{6FACCBFD-5EAF-4A29-A368-96668814A80C}" type="presParOf" srcId="{87687D94-AAA6-4DA6-B6FA-3ED516995B6B}" destId="{A8583223-F031-4DA8-B837-35C58C828831}" srcOrd="3" destOrd="0" presId="urn:microsoft.com/office/officeart/2008/layout/AlternatingHexagons"/>
    <dgm:cxn modelId="{152CE3FE-70BB-4443-A0EB-6D6C4780B7C9}" type="presParOf" srcId="{87687D94-AAA6-4DA6-B6FA-3ED516995B6B}" destId="{E4D9E799-20AB-4BC3-9315-79B20C8ADA08}" srcOrd="4" destOrd="0" presId="urn:microsoft.com/office/officeart/2008/layout/AlternatingHexagons"/>
    <dgm:cxn modelId="{2BA99653-7F57-462A-ACC8-D9719DD7D8A1}" type="presParOf" srcId="{B2745891-1528-4BA8-ACAE-259D441AF6AC}" destId="{77814D1B-7077-4508-8931-9B9A672604B9}" srcOrd="3" destOrd="0" presId="urn:microsoft.com/office/officeart/2008/layout/AlternatingHexagons"/>
    <dgm:cxn modelId="{14C1EA32-26B3-468D-A55F-CFF11DEDE0AA}" type="presParOf" srcId="{B2745891-1528-4BA8-ACAE-259D441AF6AC}" destId="{E50E3780-6510-48E5-90A7-096681BC0EF1}" srcOrd="4" destOrd="0" presId="urn:microsoft.com/office/officeart/2008/layout/AlternatingHexagons"/>
    <dgm:cxn modelId="{D909F029-68C7-4175-8D3F-B7308A4A7F6C}" type="presParOf" srcId="{E50E3780-6510-48E5-90A7-096681BC0EF1}" destId="{93C44B3B-E28C-4844-8337-445296FC799F}" srcOrd="0" destOrd="0" presId="urn:microsoft.com/office/officeart/2008/layout/AlternatingHexagons"/>
    <dgm:cxn modelId="{B68AAE4B-F8CC-4FF9-AE60-B4C9E29D754F}" type="presParOf" srcId="{E50E3780-6510-48E5-90A7-096681BC0EF1}" destId="{A58D443D-D7CE-4708-AC78-B36FB3BD9CD1}" srcOrd="1" destOrd="0" presId="urn:microsoft.com/office/officeart/2008/layout/AlternatingHexagons"/>
    <dgm:cxn modelId="{CE4B02A4-6072-47CD-B215-D000099FCAEF}" type="presParOf" srcId="{E50E3780-6510-48E5-90A7-096681BC0EF1}" destId="{16196F58-A7C5-4A53-9313-E74931CA7047}" srcOrd="2" destOrd="0" presId="urn:microsoft.com/office/officeart/2008/layout/AlternatingHexagons"/>
    <dgm:cxn modelId="{8E2CC3CD-72FF-478E-A1B7-1EFA9F8164EE}" type="presParOf" srcId="{E50E3780-6510-48E5-90A7-096681BC0EF1}" destId="{6EB4B0D8-7624-45B7-BFC2-7B618759F6E2}" srcOrd="3" destOrd="0" presId="urn:microsoft.com/office/officeart/2008/layout/AlternatingHexagons"/>
    <dgm:cxn modelId="{4107B643-A175-4E27-93E4-4AB4C4A732CC}" type="presParOf" srcId="{E50E3780-6510-48E5-90A7-096681BC0EF1}" destId="{3178717C-69B2-4DFE-A85D-EF776295BD1F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603E463-01B6-443C-97E6-9DBF9AFBE5DD}" type="doc">
      <dgm:prSet loTypeId="urn:microsoft.com/office/officeart/2005/8/layout/chart3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11B33C98-AEF9-440C-B3F8-38DE44684680}">
      <dgm:prSet phldrT="[Text]" custT="1"/>
      <dgm:spPr/>
      <dgm:t>
        <a:bodyPr/>
        <a:lstStyle/>
        <a:p>
          <a:r>
            <a:rPr lang="de-DE" sz="2400" dirty="0" err="1"/>
            <a:t>day</a:t>
          </a:r>
          <a:r>
            <a:rPr lang="de-DE" sz="2400" dirty="0"/>
            <a:t> </a:t>
          </a:r>
          <a:r>
            <a:rPr lang="de-DE" sz="2400" dirty="0" err="1"/>
            <a:t>trips</a:t>
          </a:r>
          <a:r>
            <a:rPr lang="de-DE" sz="2400" dirty="0"/>
            <a:t> </a:t>
          </a:r>
          <a:r>
            <a:rPr lang="de-DE" sz="2400" dirty="0" err="1"/>
            <a:t>for</a:t>
          </a:r>
          <a:r>
            <a:rPr lang="de-DE" sz="2400" dirty="0"/>
            <a:t> </a:t>
          </a:r>
          <a:r>
            <a:rPr lang="de-DE" sz="2400" dirty="0" err="1"/>
            <a:t>anni-versary</a:t>
          </a:r>
          <a:r>
            <a:rPr lang="de-DE" sz="2400" dirty="0"/>
            <a:t> </a:t>
          </a:r>
        </a:p>
      </dgm:t>
    </dgm:pt>
    <dgm:pt modelId="{6E60DD88-C46E-4E25-97C0-D2D106280BB2}" type="parTrans" cxnId="{A3996BDD-1F1C-4B56-A83F-B85B9C06F2FD}">
      <dgm:prSet/>
      <dgm:spPr/>
      <dgm:t>
        <a:bodyPr/>
        <a:lstStyle/>
        <a:p>
          <a:endParaRPr lang="de-DE"/>
        </a:p>
      </dgm:t>
    </dgm:pt>
    <dgm:pt modelId="{684DE0F8-CACF-4C80-B28E-A5467AD42DCA}" type="sibTrans" cxnId="{A3996BDD-1F1C-4B56-A83F-B85B9C06F2FD}">
      <dgm:prSet/>
      <dgm:spPr/>
      <dgm:t>
        <a:bodyPr/>
        <a:lstStyle/>
        <a:p>
          <a:endParaRPr lang="de-DE"/>
        </a:p>
      </dgm:t>
    </dgm:pt>
    <dgm:pt modelId="{D0F50F8B-9706-4C76-A269-35557D48DBA6}">
      <dgm:prSet phldrT="[Text]" custT="1"/>
      <dgm:spPr/>
      <dgm:t>
        <a:bodyPr/>
        <a:lstStyle/>
        <a:p>
          <a:r>
            <a:rPr lang="de-DE" sz="2400" dirty="0" err="1"/>
            <a:t>grants</a:t>
          </a:r>
          <a:r>
            <a:rPr lang="de-DE" sz="2400" dirty="0"/>
            <a:t> </a:t>
          </a:r>
          <a:r>
            <a:rPr lang="de-DE" sz="2400" dirty="0" err="1"/>
            <a:t>to</a:t>
          </a:r>
          <a:r>
            <a:rPr lang="de-DE" sz="2400" dirty="0"/>
            <a:t> </a:t>
          </a:r>
          <a:r>
            <a:rPr lang="de-DE" sz="2400" dirty="0" err="1"/>
            <a:t>holidays</a:t>
          </a:r>
          <a:r>
            <a:rPr lang="de-DE" sz="2400" dirty="0"/>
            <a:t> (</a:t>
          </a:r>
          <a:r>
            <a:rPr lang="de-DE" sz="2400" dirty="0" err="1"/>
            <a:t>housing</a:t>
          </a:r>
          <a:r>
            <a:rPr lang="de-DE" sz="2400" dirty="0"/>
            <a:t>, </a:t>
          </a:r>
          <a:r>
            <a:rPr lang="de-DE" sz="2400" dirty="0" err="1"/>
            <a:t>flight</a:t>
          </a:r>
          <a:r>
            <a:rPr lang="de-DE" sz="2400" dirty="0"/>
            <a:t>..)  </a:t>
          </a:r>
        </a:p>
      </dgm:t>
    </dgm:pt>
    <dgm:pt modelId="{ED091CA2-6C04-419E-863F-D1C6146483F6}" type="parTrans" cxnId="{37476C3D-3548-423D-BAE7-3F4DFE4A0662}">
      <dgm:prSet/>
      <dgm:spPr/>
      <dgm:t>
        <a:bodyPr/>
        <a:lstStyle/>
        <a:p>
          <a:endParaRPr lang="de-DE"/>
        </a:p>
      </dgm:t>
    </dgm:pt>
    <dgm:pt modelId="{0DDA2FC5-C4B3-45DC-85CB-9C4C3046FED2}" type="sibTrans" cxnId="{37476C3D-3548-423D-BAE7-3F4DFE4A0662}">
      <dgm:prSet/>
      <dgm:spPr/>
      <dgm:t>
        <a:bodyPr/>
        <a:lstStyle/>
        <a:p>
          <a:endParaRPr lang="de-DE"/>
        </a:p>
      </dgm:t>
    </dgm:pt>
    <dgm:pt modelId="{EE5E90B7-A695-46F1-B5E4-B5959621FC29}">
      <dgm:prSet phldrT="[Text]" custT="1"/>
      <dgm:spPr/>
      <dgm:t>
        <a:bodyPr/>
        <a:lstStyle/>
        <a:p>
          <a:r>
            <a:rPr lang="de-DE" sz="2400" dirty="0"/>
            <a:t>Voucher </a:t>
          </a:r>
          <a:r>
            <a:rPr lang="de-DE" sz="2400" dirty="0" err="1"/>
            <a:t>cultural</a:t>
          </a:r>
          <a:r>
            <a:rPr lang="de-DE" sz="2400" dirty="0"/>
            <a:t> </a:t>
          </a:r>
          <a:r>
            <a:rPr lang="de-DE" sz="2400" dirty="0" err="1"/>
            <a:t>trips</a:t>
          </a:r>
          <a:endParaRPr lang="de-DE" sz="2400" dirty="0"/>
        </a:p>
      </dgm:t>
    </dgm:pt>
    <dgm:pt modelId="{A8C8EED7-C820-431F-A9C3-8C752FCEB9B3}" type="parTrans" cxnId="{D875EFC9-13E3-4AA6-9362-BDF3D3C743F6}">
      <dgm:prSet/>
      <dgm:spPr/>
      <dgm:t>
        <a:bodyPr/>
        <a:lstStyle/>
        <a:p>
          <a:endParaRPr lang="de-DE"/>
        </a:p>
      </dgm:t>
    </dgm:pt>
    <dgm:pt modelId="{F9D74362-8F1C-4789-8A53-565B908BA2B8}" type="sibTrans" cxnId="{D875EFC9-13E3-4AA6-9362-BDF3D3C743F6}">
      <dgm:prSet/>
      <dgm:spPr/>
      <dgm:t>
        <a:bodyPr/>
        <a:lstStyle/>
        <a:p>
          <a:endParaRPr lang="de-DE"/>
        </a:p>
      </dgm:t>
    </dgm:pt>
    <dgm:pt modelId="{F6E93033-27BE-4425-AC8D-6A4387EEF7C0}" type="pres">
      <dgm:prSet presAssocID="{8603E463-01B6-443C-97E6-9DBF9AFBE5DD}" presName="compositeShape" presStyleCnt="0">
        <dgm:presLayoutVars>
          <dgm:chMax val="7"/>
          <dgm:dir/>
          <dgm:resizeHandles val="exact"/>
        </dgm:presLayoutVars>
      </dgm:prSet>
      <dgm:spPr/>
    </dgm:pt>
    <dgm:pt modelId="{4BB080B8-B369-405C-916F-CCC6F813BCD6}" type="pres">
      <dgm:prSet presAssocID="{8603E463-01B6-443C-97E6-9DBF9AFBE5DD}" presName="wedge1" presStyleLbl="node1" presStyleIdx="0" presStyleCnt="3" custLinFactNeighborX="329"/>
      <dgm:spPr/>
    </dgm:pt>
    <dgm:pt modelId="{7CF74D8C-16DE-481E-BB88-9C229301610F}" type="pres">
      <dgm:prSet presAssocID="{8603E463-01B6-443C-97E6-9DBF9AFBE5DD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2E170B3D-436A-4E64-8175-657348FC0D0E}" type="pres">
      <dgm:prSet presAssocID="{8603E463-01B6-443C-97E6-9DBF9AFBE5DD}" presName="wedge2" presStyleLbl="node1" presStyleIdx="1" presStyleCnt="3"/>
      <dgm:spPr/>
    </dgm:pt>
    <dgm:pt modelId="{E564581A-725C-4120-AF36-A466BBE946A7}" type="pres">
      <dgm:prSet presAssocID="{8603E463-01B6-443C-97E6-9DBF9AFBE5DD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61268138-2807-4F52-846E-F41D3071589C}" type="pres">
      <dgm:prSet presAssocID="{8603E463-01B6-443C-97E6-9DBF9AFBE5DD}" presName="wedge3" presStyleLbl="node1" presStyleIdx="2" presStyleCnt="3"/>
      <dgm:spPr/>
    </dgm:pt>
    <dgm:pt modelId="{4466760E-5BB1-4465-B8C7-E812EEB03129}" type="pres">
      <dgm:prSet presAssocID="{8603E463-01B6-443C-97E6-9DBF9AFBE5DD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E14FFE24-08B8-4FA6-8461-8B1386877C35}" type="presOf" srcId="{8603E463-01B6-443C-97E6-9DBF9AFBE5DD}" destId="{F6E93033-27BE-4425-AC8D-6A4387EEF7C0}" srcOrd="0" destOrd="0" presId="urn:microsoft.com/office/officeart/2005/8/layout/chart3"/>
    <dgm:cxn modelId="{F51F512D-3EAC-41E1-BBEA-89E4EC523BE0}" type="presOf" srcId="{11B33C98-AEF9-440C-B3F8-38DE44684680}" destId="{4BB080B8-B369-405C-916F-CCC6F813BCD6}" srcOrd="0" destOrd="0" presId="urn:microsoft.com/office/officeart/2005/8/layout/chart3"/>
    <dgm:cxn modelId="{37476C3D-3548-423D-BAE7-3F4DFE4A0662}" srcId="{8603E463-01B6-443C-97E6-9DBF9AFBE5DD}" destId="{D0F50F8B-9706-4C76-A269-35557D48DBA6}" srcOrd="1" destOrd="0" parTransId="{ED091CA2-6C04-419E-863F-D1C6146483F6}" sibTransId="{0DDA2FC5-C4B3-45DC-85CB-9C4C3046FED2}"/>
    <dgm:cxn modelId="{03FDD592-2A57-4C92-8DDC-4AB2C3BDF5A7}" type="presOf" srcId="{D0F50F8B-9706-4C76-A269-35557D48DBA6}" destId="{E564581A-725C-4120-AF36-A466BBE946A7}" srcOrd="1" destOrd="0" presId="urn:microsoft.com/office/officeart/2005/8/layout/chart3"/>
    <dgm:cxn modelId="{C94F629B-0193-4579-9CB8-F594D0511C9F}" type="presOf" srcId="{EE5E90B7-A695-46F1-B5E4-B5959621FC29}" destId="{61268138-2807-4F52-846E-F41D3071589C}" srcOrd="0" destOrd="0" presId="urn:microsoft.com/office/officeart/2005/8/layout/chart3"/>
    <dgm:cxn modelId="{8323F9B5-33E2-4E31-8C0E-C0B2448AAF0A}" type="presOf" srcId="{D0F50F8B-9706-4C76-A269-35557D48DBA6}" destId="{2E170B3D-436A-4E64-8175-657348FC0D0E}" srcOrd="0" destOrd="0" presId="urn:microsoft.com/office/officeart/2005/8/layout/chart3"/>
    <dgm:cxn modelId="{79B122C7-F383-4FCA-B2B0-3EF3A97484D6}" type="presOf" srcId="{11B33C98-AEF9-440C-B3F8-38DE44684680}" destId="{7CF74D8C-16DE-481E-BB88-9C229301610F}" srcOrd="1" destOrd="0" presId="urn:microsoft.com/office/officeart/2005/8/layout/chart3"/>
    <dgm:cxn modelId="{D875EFC9-13E3-4AA6-9362-BDF3D3C743F6}" srcId="{8603E463-01B6-443C-97E6-9DBF9AFBE5DD}" destId="{EE5E90B7-A695-46F1-B5E4-B5959621FC29}" srcOrd="2" destOrd="0" parTransId="{A8C8EED7-C820-431F-A9C3-8C752FCEB9B3}" sibTransId="{F9D74362-8F1C-4789-8A53-565B908BA2B8}"/>
    <dgm:cxn modelId="{A3996BDD-1F1C-4B56-A83F-B85B9C06F2FD}" srcId="{8603E463-01B6-443C-97E6-9DBF9AFBE5DD}" destId="{11B33C98-AEF9-440C-B3F8-38DE44684680}" srcOrd="0" destOrd="0" parTransId="{6E60DD88-C46E-4E25-97C0-D2D106280BB2}" sibTransId="{684DE0F8-CACF-4C80-B28E-A5467AD42DCA}"/>
    <dgm:cxn modelId="{4A5ABBEE-6AEC-489B-8DB7-6B4B42664A85}" type="presOf" srcId="{EE5E90B7-A695-46F1-B5E4-B5959621FC29}" destId="{4466760E-5BB1-4465-B8C7-E812EEB03129}" srcOrd="1" destOrd="0" presId="urn:microsoft.com/office/officeart/2005/8/layout/chart3"/>
    <dgm:cxn modelId="{EAC7EB2F-7453-4D1D-8942-82D8540DDD4D}" type="presParOf" srcId="{F6E93033-27BE-4425-AC8D-6A4387EEF7C0}" destId="{4BB080B8-B369-405C-916F-CCC6F813BCD6}" srcOrd="0" destOrd="0" presId="urn:microsoft.com/office/officeart/2005/8/layout/chart3"/>
    <dgm:cxn modelId="{C7C0E29F-42C2-4852-8488-37E1CD3F19AB}" type="presParOf" srcId="{F6E93033-27BE-4425-AC8D-6A4387EEF7C0}" destId="{7CF74D8C-16DE-481E-BB88-9C229301610F}" srcOrd="1" destOrd="0" presId="urn:microsoft.com/office/officeart/2005/8/layout/chart3"/>
    <dgm:cxn modelId="{E83557B9-CA6B-41BD-800E-304D0B01F493}" type="presParOf" srcId="{F6E93033-27BE-4425-AC8D-6A4387EEF7C0}" destId="{2E170B3D-436A-4E64-8175-657348FC0D0E}" srcOrd="2" destOrd="0" presId="urn:microsoft.com/office/officeart/2005/8/layout/chart3"/>
    <dgm:cxn modelId="{001AFB12-8BAE-4D46-A35B-540BCBC7199C}" type="presParOf" srcId="{F6E93033-27BE-4425-AC8D-6A4387EEF7C0}" destId="{E564581A-725C-4120-AF36-A466BBE946A7}" srcOrd="3" destOrd="0" presId="urn:microsoft.com/office/officeart/2005/8/layout/chart3"/>
    <dgm:cxn modelId="{50546484-E9EC-4B5E-83E9-121AC2DF2285}" type="presParOf" srcId="{F6E93033-27BE-4425-AC8D-6A4387EEF7C0}" destId="{61268138-2807-4F52-846E-F41D3071589C}" srcOrd="4" destOrd="0" presId="urn:microsoft.com/office/officeart/2005/8/layout/chart3"/>
    <dgm:cxn modelId="{E0275726-E82A-4CFF-8C23-3D7301EC39CA}" type="presParOf" srcId="{F6E93033-27BE-4425-AC8D-6A4387EEF7C0}" destId="{4466760E-5BB1-4465-B8C7-E812EEB03129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E89BE3-F176-4E53-B647-42F450A2B24F}">
      <dsp:nvSpPr>
        <dsp:cNvPr id="0" name=""/>
        <dsp:cNvSpPr/>
      </dsp:nvSpPr>
      <dsp:spPr>
        <a:xfrm>
          <a:off x="2706" y="643816"/>
          <a:ext cx="3297921" cy="1319168"/>
        </a:xfrm>
        <a:prstGeom prst="chevron">
          <a:avLst/>
        </a:prstGeom>
        <a:solidFill>
          <a:schemeClr val="bg2">
            <a:lumMod val="75000"/>
          </a:schemeClr>
        </a:solidFill>
        <a:ln w="571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worse feedback of long term employees</a:t>
          </a:r>
        </a:p>
      </dsp:txBody>
      <dsp:txXfrm>
        <a:off x="662290" y="643816"/>
        <a:ext cx="1978753" cy="1319168"/>
      </dsp:txXfrm>
    </dsp:sp>
    <dsp:sp modelId="{593D7276-4E60-4B2A-A544-DF5DAABBFCD4}">
      <dsp:nvSpPr>
        <dsp:cNvPr id="0" name=""/>
        <dsp:cNvSpPr/>
      </dsp:nvSpPr>
      <dsp:spPr>
        <a:xfrm>
          <a:off x="2970836" y="643816"/>
          <a:ext cx="3297921" cy="131916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 dirty="0" err="1"/>
            <a:t>no</a:t>
          </a:r>
          <a:r>
            <a:rPr lang="de-DE" sz="2200" kern="1200" dirty="0"/>
            <a:t> </a:t>
          </a:r>
          <a:r>
            <a:rPr lang="de-DE" sz="2200" kern="1200" dirty="0" err="1"/>
            <a:t>advantages</a:t>
          </a:r>
          <a:r>
            <a:rPr lang="de-DE" sz="2200" kern="1200" dirty="0"/>
            <a:t> </a:t>
          </a:r>
          <a:r>
            <a:rPr lang="de-DE" sz="2200" kern="1200" dirty="0" err="1"/>
            <a:t>for</a:t>
          </a:r>
          <a:r>
            <a:rPr lang="de-DE" sz="2200" kern="1200" dirty="0"/>
            <a:t> </a:t>
          </a:r>
          <a:r>
            <a:rPr lang="de-DE" sz="2200" kern="1200" dirty="0" err="1"/>
            <a:t>long</a:t>
          </a:r>
          <a:r>
            <a:rPr lang="de-DE" sz="2200" kern="1200" dirty="0"/>
            <a:t> </a:t>
          </a:r>
          <a:r>
            <a:rPr lang="de-DE" sz="2200" kern="1200" dirty="0" err="1"/>
            <a:t>term</a:t>
          </a:r>
          <a:r>
            <a:rPr lang="de-DE" sz="2200" kern="1200" dirty="0"/>
            <a:t> </a:t>
          </a:r>
          <a:r>
            <a:rPr lang="de-DE" sz="2200" kern="1200" dirty="0" err="1"/>
            <a:t>employees</a:t>
          </a:r>
          <a:r>
            <a:rPr lang="de-DE" sz="2200" kern="1200" dirty="0"/>
            <a:t> </a:t>
          </a:r>
        </a:p>
      </dsp:txBody>
      <dsp:txXfrm>
        <a:off x="3630420" y="643816"/>
        <a:ext cx="1978753" cy="1319168"/>
      </dsp:txXfrm>
    </dsp:sp>
    <dsp:sp modelId="{FA639917-5A61-407C-ACFB-03F616EA956F}">
      <dsp:nvSpPr>
        <dsp:cNvPr id="0" name=""/>
        <dsp:cNvSpPr/>
      </dsp:nvSpPr>
      <dsp:spPr>
        <a:xfrm>
          <a:off x="5938965" y="643816"/>
          <a:ext cx="3297921" cy="131916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 dirty="0"/>
            <a:t>Missing </a:t>
          </a:r>
          <a:r>
            <a:rPr lang="de-DE" sz="2200" kern="1200" dirty="0" err="1"/>
            <a:t>overview</a:t>
          </a:r>
          <a:r>
            <a:rPr lang="de-DE" sz="2200" kern="1200" dirty="0"/>
            <a:t> (</a:t>
          </a:r>
          <a:r>
            <a:rPr lang="de-DE" sz="2200" kern="1200" dirty="0" err="1"/>
            <a:t>diversity</a:t>
          </a:r>
          <a:r>
            <a:rPr lang="de-DE" sz="2200" kern="1200" dirty="0"/>
            <a:t> </a:t>
          </a:r>
          <a:r>
            <a:rPr lang="de-DE" sz="2200" kern="1200" dirty="0" err="1"/>
            <a:t>of</a:t>
          </a:r>
          <a:r>
            <a:rPr lang="de-DE" sz="2200" kern="1200" dirty="0"/>
            <a:t> </a:t>
          </a:r>
          <a:r>
            <a:rPr lang="de-DE" sz="2200" kern="1200" dirty="0" err="1"/>
            <a:t>incentives</a:t>
          </a:r>
          <a:r>
            <a:rPr lang="de-DE" sz="2200" kern="1200" dirty="0"/>
            <a:t>)</a:t>
          </a:r>
        </a:p>
      </dsp:txBody>
      <dsp:txXfrm>
        <a:off x="6598549" y="643816"/>
        <a:ext cx="1978753" cy="13191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7803EC-2606-456A-971E-0DD23E170535}">
      <dsp:nvSpPr>
        <dsp:cNvPr id="0" name=""/>
        <dsp:cNvSpPr/>
      </dsp:nvSpPr>
      <dsp:spPr>
        <a:xfrm>
          <a:off x="2725" y="529645"/>
          <a:ext cx="3320265" cy="13281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 dirty="0"/>
            <a:t>communication </a:t>
          </a:r>
          <a:r>
            <a:rPr lang="de-DE" sz="2200" kern="1200" dirty="0" err="1"/>
            <a:t>of</a:t>
          </a:r>
          <a:r>
            <a:rPr lang="de-DE" sz="2200" kern="1200" dirty="0"/>
            <a:t> </a:t>
          </a:r>
          <a:r>
            <a:rPr lang="de-DE" sz="2200" kern="1200" dirty="0" err="1"/>
            <a:t>oppurtunities</a:t>
          </a:r>
          <a:endParaRPr lang="de-DE" sz="2200" kern="1200" dirty="0"/>
        </a:p>
      </dsp:txBody>
      <dsp:txXfrm>
        <a:off x="666778" y="529645"/>
        <a:ext cx="1992159" cy="1328106"/>
      </dsp:txXfrm>
    </dsp:sp>
    <dsp:sp modelId="{FDA4C98C-E4B2-48E1-8F79-318BD29F9B89}">
      <dsp:nvSpPr>
        <dsp:cNvPr id="0" name=""/>
        <dsp:cNvSpPr/>
      </dsp:nvSpPr>
      <dsp:spPr>
        <a:xfrm>
          <a:off x="2990964" y="529645"/>
          <a:ext cx="3320265" cy="13281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 dirty="0"/>
            <a:t>participating </a:t>
          </a:r>
          <a:r>
            <a:rPr lang="de-DE" sz="2200" kern="1200" dirty="0" err="1"/>
            <a:t>of</a:t>
          </a:r>
          <a:r>
            <a:rPr lang="de-DE" sz="2200" kern="1200" dirty="0"/>
            <a:t> </a:t>
          </a:r>
          <a:r>
            <a:rPr lang="de-DE" sz="2200" kern="1200" dirty="0" err="1"/>
            <a:t>employees</a:t>
          </a:r>
          <a:r>
            <a:rPr lang="de-DE" sz="2200" kern="1200" dirty="0"/>
            <a:t> </a:t>
          </a:r>
          <a:r>
            <a:rPr lang="de-DE" sz="2200" kern="1200" dirty="0" err="1"/>
            <a:t>creating</a:t>
          </a:r>
          <a:r>
            <a:rPr lang="de-DE" sz="2200" kern="1200" dirty="0"/>
            <a:t> </a:t>
          </a:r>
          <a:r>
            <a:rPr lang="de-DE" sz="2200" kern="1200" dirty="0" err="1"/>
            <a:t>incentives</a:t>
          </a:r>
          <a:r>
            <a:rPr lang="de-DE" sz="2200" kern="1200" dirty="0"/>
            <a:t> </a:t>
          </a:r>
        </a:p>
      </dsp:txBody>
      <dsp:txXfrm>
        <a:off x="3655017" y="529645"/>
        <a:ext cx="1992159" cy="1328106"/>
      </dsp:txXfrm>
    </dsp:sp>
    <dsp:sp modelId="{A4E51A8E-E099-4FCA-ACB5-81FB5557A2DE}">
      <dsp:nvSpPr>
        <dsp:cNvPr id="0" name=""/>
        <dsp:cNvSpPr/>
      </dsp:nvSpPr>
      <dsp:spPr>
        <a:xfrm>
          <a:off x="5979203" y="529645"/>
          <a:ext cx="3320265" cy="13281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 dirty="0"/>
            <a:t>rating </a:t>
          </a:r>
          <a:r>
            <a:rPr lang="de-DE" sz="2200" kern="1200" dirty="0" err="1"/>
            <a:t>of</a:t>
          </a:r>
          <a:r>
            <a:rPr lang="de-DE" sz="2200" kern="1200" dirty="0"/>
            <a:t> </a:t>
          </a:r>
          <a:r>
            <a:rPr lang="de-DE" sz="2200" kern="1200" dirty="0" err="1"/>
            <a:t>incentives</a:t>
          </a:r>
          <a:endParaRPr lang="de-DE" sz="2200" kern="1200" dirty="0"/>
        </a:p>
      </dsp:txBody>
      <dsp:txXfrm>
        <a:off x="6643256" y="529645"/>
        <a:ext cx="1992159" cy="13281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2DC605-89C1-41C9-92AD-5E0507A901E2}">
      <dsp:nvSpPr>
        <dsp:cNvPr id="0" name=""/>
        <dsp:cNvSpPr/>
      </dsp:nvSpPr>
      <dsp:spPr>
        <a:xfrm>
          <a:off x="740" y="0"/>
          <a:ext cx="3187036" cy="1514306"/>
        </a:xfrm>
        <a:prstGeom prst="roundRect">
          <a:avLst>
            <a:gd name="adj" fmla="val 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3444" rIns="160020" bIns="0" numCol="1" spcCol="1270" anchor="t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600" kern="1200" dirty="0"/>
        </a:p>
      </dsp:txBody>
      <dsp:txXfrm rot="16200000">
        <a:off x="-301421" y="302161"/>
        <a:ext cx="1241730" cy="637407"/>
      </dsp:txXfrm>
    </dsp:sp>
    <dsp:sp modelId="{1977916F-06A3-4CA1-AE57-0B8DA9CDDB99}">
      <dsp:nvSpPr>
        <dsp:cNvPr id="0" name=""/>
        <dsp:cNvSpPr/>
      </dsp:nvSpPr>
      <dsp:spPr>
        <a:xfrm>
          <a:off x="638147" y="0"/>
          <a:ext cx="2374342" cy="15143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5725" rIns="0" bIns="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500" kern="1200" dirty="0"/>
            <a:t>Capture </a:t>
          </a:r>
          <a:r>
            <a:rPr lang="de-DE" sz="2500" kern="1200" dirty="0" err="1"/>
            <a:t>key</a:t>
          </a:r>
          <a:r>
            <a:rPr lang="de-DE" sz="2500" kern="1200" dirty="0"/>
            <a:t> </a:t>
          </a:r>
          <a:r>
            <a:rPr lang="de-DE" sz="2500" kern="1200" dirty="0" err="1"/>
            <a:t>figures</a:t>
          </a:r>
          <a:endParaRPr lang="de-DE" sz="2500" kern="1200" dirty="0"/>
        </a:p>
      </dsp:txBody>
      <dsp:txXfrm>
        <a:off x="638147" y="0"/>
        <a:ext cx="2374342" cy="1514306"/>
      </dsp:txXfrm>
    </dsp:sp>
    <dsp:sp modelId="{C56AE939-66F1-4232-9572-338D5B5D25D4}">
      <dsp:nvSpPr>
        <dsp:cNvPr id="0" name=""/>
        <dsp:cNvSpPr/>
      </dsp:nvSpPr>
      <dsp:spPr>
        <a:xfrm>
          <a:off x="3299323" y="0"/>
          <a:ext cx="3187036" cy="1514306"/>
        </a:xfrm>
        <a:prstGeom prst="roundRect">
          <a:avLst>
            <a:gd name="adj" fmla="val 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3444" rIns="160020" bIns="0" numCol="1" spcCol="1270" anchor="t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600" kern="1200" dirty="0"/>
        </a:p>
      </dsp:txBody>
      <dsp:txXfrm rot="16200000">
        <a:off x="2997161" y="302161"/>
        <a:ext cx="1241730" cy="637407"/>
      </dsp:txXfrm>
    </dsp:sp>
    <dsp:sp modelId="{4F85E475-DADA-4194-8078-AEC324AFBEF1}">
      <dsp:nvSpPr>
        <dsp:cNvPr id="0" name=""/>
        <dsp:cNvSpPr/>
      </dsp:nvSpPr>
      <dsp:spPr>
        <a:xfrm rot="5400000">
          <a:off x="3203987" y="1059140"/>
          <a:ext cx="222543" cy="478055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4328FD-63E5-478A-8BE3-1AEACF8646E5}">
      <dsp:nvSpPr>
        <dsp:cNvPr id="0" name=""/>
        <dsp:cNvSpPr/>
      </dsp:nvSpPr>
      <dsp:spPr>
        <a:xfrm>
          <a:off x="3936730" y="0"/>
          <a:ext cx="2374342" cy="15143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5725" rIns="0" bIns="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500" kern="1200" dirty="0" err="1"/>
            <a:t>Collect</a:t>
          </a:r>
          <a:r>
            <a:rPr lang="de-DE" sz="2500" kern="1200" dirty="0"/>
            <a:t> &amp;  save </a:t>
          </a:r>
          <a:r>
            <a:rPr lang="de-DE" sz="2500" kern="1200" dirty="0" err="1"/>
            <a:t>the</a:t>
          </a:r>
          <a:r>
            <a:rPr lang="de-DE" sz="2500" kern="1200" dirty="0"/>
            <a:t> </a:t>
          </a:r>
          <a:r>
            <a:rPr lang="de-DE" sz="2500" kern="1200" dirty="0" err="1"/>
            <a:t>data</a:t>
          </a:r>
          <a:r>
            <a:rPr lang="de-DE" sz="2500" kern="1200" dirty="0"/>
            <a:t> (</a:t>
          </a:r>
          <a:r>
            <a:rPr lang="de-DE" sz="2500" kern="1200" dirty="0" err="1"/>
            <a:t>data</a:t>
          </a:r>
          <a:r>
            <a:rPr lang="de-DE" sz="2500" kern="1200" dirty="0"/>
            <a:t> </a:t>
          </a:r>
          <a:r>
            <a:rPr lang="de-DE" sz="2500" kern="1200" dirty="0" err="1"/>
            <a:t>base</a:t>
          </a:r>
          <a:r>
            <a:rPr lang="de-DE" sz="2500" kern="1200" dirty="0"/>
            <a:t>)</a:t>
          </a:r>
        </a:p>
      </dsp:txBody>
      <dsp:txXfrm>
        <a:off x="3936730" y="0"/>
        <a:ext cx="2374342" cy="1514306"/>
      </dsp:txXfrm>
    </dsp:sp>
    <dsp:sp modelId="{9405BA74-78D8-44B5-8E38-4A9392F07713}">
      <dsp:nvSpPr>
        <dsp:cNvPr id="0" name=""/>
        <dsp:cNvSpPr/>
      </dsp:nvSpPr>
      <dsp:spPr>
        <a:xfrm>
          <a:off x="6598639" y="0"/>
          <a:ext cx="3187036" cy="1514306"/>
        </a:xfrm>
        <a:prstGeom prst="roundRect">
          <a:avLst>
            <a:gd name="adj" fmla="val 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3444" rIns="160020" bIns="0" numCol="1" spcCol="1270" anchor="t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600" kern="1200" dirty="0"/>
        </a:p>
      </dsp:txBody>
      <dsp:txXfrm rot="16200000">
        <a:off x="6296477" y="302161"/>
        <a:ext cx="1241730" cy="637407"/>
      </dsp:txXfrm>
    </dsp:sp>
    <dsp:sp modelId="{3B5DCEF4-6412-4F99-921D-81B81CA7A720}">
      <dsp:nvSpPr>
        <dsp:cNvPr id="0" name=""/>
        <dsp:cNvSpPr/>
      </dsp:nvSpPr>
      <dsp:spPr>
        <a:xfrm rot="5400000">
          <a:off x="6502570" y="1059140"/>
          <a:ext cx="222543" cy="478055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6E0E6C-06CD-4848-AC8C-C7711A1FB6BD}">
      <dsp:nvSpPr>
        <dsp:cNvPr id="0" name=""/>
        <dsp:cNvSpPr/>
      </dsp:nvSpPr>
      <dsp:spPr>
        <a:xfrm>
          <a:off x="7236047" y="0"/>
          <a:ext cx="2374342" cy="15143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5725" rIns="0" bIns="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500" kern="1200" dirty="0" err="1"/>
            <a:t>Starting</a:t>
          </a:r>
          <a:r>
            <a:rPr lang="de-DE" sz="2500" kern="1200" dirty="0"/>
            <a:t> </a:t>
          </a:r>
          <a:r>
            <a:rPr lang="de-DE" sz="2500" kern="1200" dirty="0" err="1"/>
            <a:t>point</a:t>
          </a:r>
          <a:r>
            <a:rPr lang="de-DE" sz="2500" kern="1200" dirty="0"/>
            <a:t> (</a:t>
          </a:r>
          <a:r>
            <a:rPr lang="de-DE" sz="2500" kern="1200" dirty="0" err="1"/>
            <a:t>suitable</a:t>
          </a:r>
          <a:r>
            <a:rPr lang="de-DE" sz="2500" kern="1200" dirty="0"/>
            <a:t> &amp; </a:t>
          </a:r>
          <a:r>
            <a:rPr lang="de-DE" sz="2500" kern="1200" dirty="0" err="1"/>
            <a:t>effectiv</a:t>
          </a:r>
          <a:r>
            <a:rPr lang="de-DE" sz="2500" kern="1200" dirty="0"/>
            <a:t> </a:t>
          </a:r>
          <a:r>
            <a:rPr lang="de-DE" sz="2500" kern="1200" dirty="0" err="1"/>
            <a:t>incentives</a:t>
          </a:r>
          <a:r>
            <a:rPr lang="de-DE" sz="2500" kern="1200" dirty="0"/>
            <a:t> </a:t>
          </a:r>
        </a:p>
      </dsp:txBody>
      <dsp:txXfrm>
        <a:off x="7236047" y="0"/>
        <a:ext cx="2374342" cy="15143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C2EEAE-8868-4518-9B6F-C4D61BA03C4C}">
      <dsp:nvSpPr>
        <dsp:cNvPr id="0" name=""/>
        <dsp:cNvSpPr/>
      </dsp:nvSpPr>
      <dsp:spPr>
        <a:xfrm rot="16200000">
          <a:off x="1554684" y="-1554684"/>
          <a:ext cx="1823579" cy="493294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 err="1"/>
            <a:t>intranet</a:t>
          </a:r>
          <a:endParaRPr lang="de-DE" sz="2800" kern="1200" dirty="0"/>
        </a:p>
      </dsp:txBody>
      <dsp:txXfrm rot="5400000">
        <a:off x="0" y="0"/>
        <a:ext cx="4932947" cy="1367684"/>
      </dsp:txXfrm>
    </dsp:sp>
    <dsp:sp modelId="{86CD7D70-7510-4D82-ACCA-3F3CA6F912A5}">
      <dsp:nvSpPr>
        <dsp:cNvPr id="0" name=""/>
        <dsp:cNvSpPr/>
      </dsp:nvSpPr>
      <dsp:spPr>
        <a:xfrm>
          <a:off x="4932947" y="0"/>
          <a:ext cx="4932947" cy="1823579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 err="1"/>
            <a:t>employee</a:t>
          </a:r>
          <a:r>
            <a:rPr lang="de-DE" sz="2800" kern="1200" dirty="0"/>
            <a:t> </a:t>
          </a:r>
          <a:r>
            <a:rPr lang="de-DE" sz="2800" kern="1200" dirty="0" err="1"/>
            <a:t>ownership</a:t>
          </a:r>
          <a:endParaRPr lang="de-DE" sz="2800" kern="1200" dirty="0"/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/>
            <a:t>(</a:t>
          </a:r>
          <a:r>
            <a:rPr lang="de-DE" sz="2800" kern="1200" dirty="0" err="1"/>
            <a:t>participation</a:t>
          </a:r>
          <a:r>
            <a:rPr lang="de-DE" sz="2800" kern="1200" dirty="0"/>
            <a:t>)</a:t>
          </a:r>
        </a:p>
      </dsp:txBody>
      <dsp:txXfrm>
        <a:off x="4932947" y="0"/>
        <a:ext cx="4932947" cy="1367684"/>
      </dsp:txXfrm>
    </dsp:sp>
    <dsp:sp modelId="{0774EB3A-DC4B-4C96-86F9-88C6B508827D}">
      <dsp:nvSpPr>
        <dsp:cNvPr id="0" name=""/>
        <dsp:cNvSpPr/>
      </dsp:nvSpPr>
      <dsp:spPr>
        <a:xfrm rot="10800000">
          <a:off x="0" y="1823579"/>
          <a:ext cx="4932947" cy="1823579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 err="1"/>
            <a:t>travel</a:t>
          </a:r>
          <a:r>
            <a:rPr lang="de-DE" sz="2800" kern="1200" dirty="0"/>
            <a:t> </a:t>
          </a:r>
          <a:r>
            <a:rPr lang="de-DE" sz="2800" kern="1200" dirty="0" err="1"/>
            <a:t>bonuses</a:t>
          </a:r>
          <a:endParaRPr lang="de-DE" sz="2800" kern="1200" dirty="0"/>
        </a:p>
      </dsp:txBody>
      <dsp:txXfrm rot="10800000">
        <a:off x="0" y="2279474"/>
        <a:ext cx="4932947" cy="1367684"/>
      </dsp:txXfrm>
    </dsp:sp>
    <dsp:sp modelId="{0F5AF9C9-604C-4C38-A13D-6A460390A548}">
      <dsp:nvSpPr>
        <dsp:cNvPr id="0" name=""/>
        <dsp:cNvSpPr/>
      </dsp:nvSpPr>
      <dsp:spPr>
        <a:xfrm rot="5400000">
          <a:off x="6487631" y="268895"/>
          <a:ext cx="1823579" cy="493294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 err="1"/>
            <a:t>Implementing</a:t>
          </a:r>
          <a:r>
            <a:rPr lang="de-DE" sz="2800" kern="1200" dirty="0"/>
            <a:t> a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 err="1"/>
            <a:t>corporate</a:t>
          </a:r>
          <a:r>
            <a:rPr lang="de-DE" sz="2800" kern="1200" dirty="0"/>
            <a:t> App</a:t>
          </a:r>
        </a:p>
      </dsp:txBody>
      <dsp:txXfrm rot="-5400000">
        <a:off x="4932947" y="2279473"/>
        <a:ext cx="4932947" cy="1367684"/>
      </dsp:txXfrm>
    </dsp:sp>
    <dsp:sp modelId="{D63D38D7-FDA9-4126-A317-648353F358E4}">
      <dsp:nvSpPr>
        <dsp:cNvPr id="0" name=""/>
        <dsp:cNvSpPr/>
      </dsp:nvSpPr>
      <dsp:spPr>
        <a:xfrm>
          <a:off x="3453063" y="1367684"/>
          <a:ext cx="2959768" cy="911789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 err="1"/>
            <a:t>solution</a:t>
          </a:r>
          <a:endParaRPr lang="de-DE" sz="2800" kern="1200" dirty="0"/>
        </a:p>
      </dsp:txBody>
      <dsp:txXfrm>
        <a:off x="3497573" y="1412194"/>
        <a:ext cx="2870748" cy="82276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32E88E-92CA-48A1-86D5-2D2E3EA1D26A}">
      <dsp:nvSpPr>
        <dsp:cNvPr id="0" name=""/>
        <dsp:cNvSpPr/>
      </dsp:nvSpPr>
      <dsp:spPr>
        <a:xfrm>
          <a:off x="3347565" y="379113"/>
          <a:ext cx="4209981" cy="595269"/>
        </a:xfrm>
        <a:prstGeom prst="flowChartAlternateProcess">
          <a:avLst/>
        </a:prstGeom>
        <a:gradFill flip="none" rotWithShape="1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  <a:tileRect/>
        </a:gradFill>
        <a:ln w="12700" cap="flat" cmpd="sng" algn="ctr">
          <a:solidFill>
            <a:schemeClr val="tx1">
              <a:lumMod val="65000"/>
              <a:lumOff val="35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b="1" kern="1200" dirty="0" err="1">
              <a:solidFill>
                <a:schemeClr val="tx1"/>
              </a:solidFill>
            </a:rPr>
            <a:t>Employee</a:t>
          </a:r>
          <a:r>
            <a:rPr lang="de-DE" sz="2800" b="1" kern="1200" dirty="0">
              <a:solidFill>
                <a:schemeClr val="tx1"/>
              </a:solidFill>
            </a:rPr>
            <a:t> Ownership</a:t>
          </a:r>
        </a:p>
      </dsp:txBody>
      <dsp:txXfrm>
        <a:off x="3376623" y="408171"/>
        <a:ext cx="4151865" cy="537153"/>
      </dsp:txXfrm>
    </dsp:sp>
    <dsp:sp modelId="{5598F3D7-CA86-4747-9E08-CFFD7380B0BE}">
      <dsp:nvSpPr>
        <dsp:cNvPr id="0" name=""/>
        <dsp:cNvSpPr/>
      </dsp:nvSpPr>
      <dsp:spPr>
        <a:xfrm>
          <a:off x="2743195" y="974382"/>
          <a:ext cx="2709360" cy="604415"/>
        </a:xfrm>
        <a:custGeom>
          <a:avLst/>
          <a:gdLst/>
          <a:ahLst/>
          <a:cxnLst/>
          <a:rect l="0" t="0" r="0" b="0"/>
          <a:pathLst>
            <a:path>
              <a:moveTo>
                <a:pt x="2709360" y="0"/>
              </a:moveTo>
              <a:lnTo>
                <a:pt x="2709360" y="302207"/>
              </a:lnTo>
              <a:lnTo>
                <a:pt x="0" y="302207"/>
              </a:lnTo>
              <a:lnTo>
                <a:pt x="0" y="604415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AF4E11-67B8-45F3-B617-CF262BFEDC2C}">
      <dsp:nvSpPr>
        <dsp:cNvPr id="0" name=""/>
        <dsp:cNvSpPr/>
      </dsp:nvSpPr>
      <dsp:spPr>
        <a:xfrm>
          <a:off x="641347" y="1578797"/>
          <a:ext cx="4203695" cy="662639"/>
        </a:xfrm>
        <a:prstGeom prst="flowChartAlternateProcess">
          <a:avLst/>
        </a:prstGeom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 w="12700" cap="flat" cmpd="sng" algn="ctr">
          <a:solidFill>
            <a:schemeClr val="tx1">
              <a:lumMod val="65000"/>
              <a:lumOff val="35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b="1" kern="1200" dirty="0">
              <a:solidFill>
                <a:schemeClr val="tx1"/>
              </a:solidFill>
            </a:rPr>
            <a:t>Material </a:t>
          </a:r>
          <a:r>
            <a:rPr lang="de-DE" sz="2800" b="1" kern="1200" dirty="0" err="1">
              <a:solidFill>
                <a:schemeClr val="tx1"/>
              </a:solidFill>
            </a:rPr>
            <a:t>Participation</a:t>
          </a:r>
          <a:endParaRPr lang="de-DE" sz="2800" b="1" kern="1200" dirty="0">
            <a:solidFill>
              <a:schemeClr val="tx1"/>
            </a:solidFill>
          </a:endParaRPr>
        </a:p>
      </dsp:txBody>
      <dsp:txXfrm>
        <a:off x="673694" y="1611144"/>
        <a:ext cx="4139001" cy="597945"/>
      </dsp:txXfrm>
    </dsp:sp>
    <dsp:sp modelId="{B56C3B2D-0988-4A9F-A3E8-F4741C0D187B}">
      <dsp:nvSpPr>
        <dsp:cNvPr id="0" name=""/>
        <dsp:cNvSpPr/>
      </dsp:nvSpPr>
      <dsp:spPr>
        <a:xfrm>
          <a:off x="1243937" y="2241437"/>
          <a:ext cx="1499258" cy="433452"/>
        </a:xfrm>
        <a:custGeom>
          <a:avLst/>
          <a:gdLst/>
          <a:ahLst/>
          <a:cxnLst/>
          <a:rect l="0" t="0" r="0" b="0"/>
          <a:pathLst>
            <a:path>
              <a:moveTo>
                <a:pt x="1499258" y="0"/>
              </a:moveTo>
              <a:lnTo>
                <a:pt x="1499258" y="216726"/>
              </a:lnTo>
              <a:lnTo>
                <a:pt x="0" y="216726"/>
              </a:lnTo>
              <a:lnTo>
                <a:pt x="0" y="433452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E428C4-8634-45C8-8AE9-3BAC4267F4CD}">
      <dsp:nvSpPr>
        <dsp:cNvPr id="0" name=""/>
        <dsp:cNvSpPr/>
      </dsp:nvSpPr>
      <dsp:spPr>
        <a:xfrm>
          <a:off x="1317" y="2674889"/>
          <a:ext cx="2485239" cy="12973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 dirty="0" err="1">
              <a:solidFill>
                <a:schemeClr val="tx1"/>
              </a:solidFill>
            </a:rPr>
            <a:t>Participation</a:t>
          </a:r>
          <a:r>
            <a:rPr lang="de-DE" sz="2200" kern="1200" dirty="0">
              <a:solidFill>
                <a:schemeClr val="tx1"/>
              </a:solidFill>
            </a:rPr>
            <a:t> in </a:t>
          </a:r>
          <a:r>
            <a:rPr lang="de-DE" sz="2200" kern="1200" dirty="0" err="1">
              <a:solidFill>
                <a:schemeClr val="tx1"/>
              </a:solidFill>
            </a:rPr>
            <a:t>the</a:t>
          </a:r>
          <a:r>
            <a:rPr lang="de-DE" sz="2200" kern="1200" dirty="0">
              <a:solidFill>
                <a:schemeClr val="tx1"/>
              </a:solidFill>
            </a:rPr>
            <a:t> </a:t>
          </a:r>
          <a:r>
            <a:rPr lang="de-DE" sz="2200" kern="1200" dirty="0" err="1">
              <a:solidFill>
                <a:schemeClr val="tx1"/>
              </a:solidFill>
            </a:rPr>
            <a:t>Company‘s</a:t>
          </a:r>
          <a:r>
            <a:rPr lang="de-DE" sz="2200" kern="1200" dirty="0">
              <a:solidFill>
                <a:schemeClr val="tx1"/>
              </a:solidFill>
            </a:rPr>
            <a:t> </a:t>
          </a:r>
          <a:r>
            <a:rPr lang="de-DE" sz="2200" kern="1200" dirty="0" err="1">
              <a:solidFill>
                <a:schemeClr val="tx1"/>
              </a:solidFill>
            </a:rPr>
            <a:t>success</a:t>
          </a:r>
          <a:endParaRPr lang="de-DE" sz="2200" kern="1200" dirty="0">
            <a:solidFill>
              <a:schemeClr val="tx1"/>
            </a:solidFill>
          </a:endParaRPr>
        </a:p>
      </dsp:txBody>
      <dsp:txXfrm>
        <a:off x="39315" y="2712887"/>
        <a:ext cx="2409243" cy="1221338"/>
      </dsp:txXfrm>
    </dsp:sp>
    <dsp:sp modelId="{409E2789-75CE-4734-8803-8F6EABE5B288}">
      <dsp:nvSpPr>
        <dsp:cNvPr id="0" name=""/>
        <dsp:cNvSpPr/>
      </dsp:nvSpPr>
      <dsp:spPr>
        <a:xfrm>
          <a:off x="2743195" y="2241437"/>
          <a:ext cx="1519321" cy="43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726"/>
              </a:lnTo>
              <a:lnTo>
                <a:pt x="1519321" y="216726"/>
              </a:lnTo>
              <a:lnTo>
                <a:pt x="1519321" y="433452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B22129-8741-4CBB-9C5A-379ED7FFCFEC}">
      <dsp:nvSpPr>
        <dsp:cNvPr id="0" name=""/>
        <dsp:cNvSpPr/>
      </dsp:nvSpPr>
      <dsp:spPr>
        <a:xfrm>
          <a:off x="3070357" y="2674889"/>
          <a:ext cx="2384319" cy="12973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 w="12700" cap="flat" cmpd="sng" algn="ctr">
          <a:solidFill>
            <a:schemeClr val="tx1">
              <a:lumMod val="65000"/>
              <a:lumOff val="35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 err="1">
              <a:solidFill>
                <a:schemeClr val="tx1"/>
              </a:solidFill>
            </a:rPr>
            <a:t>Participation</a:t>
          </a:r>
          <a:r>
            <a:rPr lang="de-DE" sz="2400" kern="1200" dirty="0">
              <a:solidFill>
                <a:schemeClr val="tx1"/>
              </a:solidFill>
            </a:rPr>
            <a:t> in </a:t>
          </a:r>
          <a:r>
            <a:rPr lang="de-DE" sz="2400" kern="1200" dirty="0" err="1">
              <a:solidFill>
                <a:schemeClr val="tx1"/>
              </a:solidFill>
            </a:rPr>
            <a:t>the</a:t>
          </a:r>
          <a:r>
            <a:rPr lang="de-DE" sz="2400" kern="1200" dirty="0">
              <a:solidFill>
                <a:schemeClr val="tx1"/>
              </a:solidFill>
            </a:rPr>
            <a:t> </a:t>
          </a:r>
          <a:r>
            <a:rPr lang="de-DE" sz="2400" kern="1200" dirty="0" err="1">
              <a:solidFill>
                <a:schemeClr val="tx1"/>
              </a:solidFill>
            </a:rPr>
            <a:t>Company‘s</a:t>
          </a:r>
          <a:r>
            <a:rPr lang="de-DE" sz="2400" kern="1200" dirty="0">
              <a:solidFill>
                <a:schemeClr val="tx1"/>
              </a:solidFill>
            </a:rPr>
            <a:t> </a:t>
          </a:r>
          <a:r>
            <a:rPr lang="de-DE" sz="2400" kern="1200" dirty="0" err="1">
              <a:solidFill>
                <a:schemeClr val="tx1"/>
              </a:solidFill>
            </a:rPr>
            <a:t>capital</a:t>
          </a:r>
          <a:endParaRPr lang="de-DE" sz="2400" kern="1200" dirty="0">
            <a:solidFill>
              <a:schemeClr val="tx1"/>
            </a:solidFill>
          </a:endParaRPr>
        </a:p>
      </dsp:txBody>
      <dsp:txXfrm>
        <a:off x="3108355" y="2712887"/>
        <a:ext cx="2308323" cy="1221338"/>
      </dsp:txXfrm>
    </dsp:sp>
    <dsp:sp modelId="{942DCCE6-C1CF-40FA-8785-253272CD1ABB}">
      <dsp:nvSpPr>
        <dsp:cNvPr id="0" name=""/>
        <dsp:cNvSpPr/>
      </dsp:nvSpPr>
      <dsp:spPr>
        <a:xfrm>
          <a:off x="5452555" y="974382"/>
          <a:ext cx="2319848" cy="5992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619"/>
              </a:lnTo>
              <a:lnTo>
                <a:pt x="2319848" y="299619"/>
              </a:lnTo>
              <a:lnTo>
                <a:pt x="2319848" y="599238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84777D-BBCE-42B2-927D-DAEA8D1860F7}">
      <dsp:nvSpPr>
        <dsp:cNvPr id="0" name=""/>
        <dsp:cNvSpPr/>
      </dsp:nvSpPr>
      <dsp:spPr>
        <a:xfrm>
          <a:off x="5769822" y="1573621"/>
          <a:ext cx="4005164" cy="624277"/>
        </a:xfrm>
        <a:prstGeom prst="flowChartAlternateProcess">
          <a:avLst/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b="1" kern="1200" dirty="0">
              <a:solidFill>
                <a:schemeClr val="tx1"/>
              </a:solidFill>
            </a:rPr>
            <a:t>Immaterial </a:t>
          </a:r>
          <a:r>
            <a:rPr lang="de-DE" sz="2800" b="1" kern="1200" dirty="0" err="1">
              <a:solidFill>
                <a:schemeClr val="tx1"/>
              </a:solidFill>
            </a:rPr>
            <a:t>Participation</a:t>
          </a:r>
          <a:endParaRPr lang="de-DE" sz="2800" b="1" kern="1200" dirty="0">
            <a:solidFill>
              <a:schemeClr val="tx1"/>
            </a:solidFill>
          </a:endParaRPr>
        </a:p>
      </dsp:txBody>
      <dsp:txXfrm>
        <a:off x="5800296" y="1604095"/>
        <a:ext cx="3944216" cy="563329"/>
      </dsp:txXfrm>
    </dsp:sp>
    <dsp:sp modelId="{E9702D23-9AA0-470D-ACD1-0030EEEC35F1}">
      <dsp:nvSpPr>
        <dsp:cNvPr id="0" name=""/>
        <dsp:cNvSpPr/>
      </dsp:nvSpPr>
      <dsp:spPr>
        <a:xfrm>
          <a:off x="6663144" y="2197898"/>
          <a:ext cx="1109260" cy="496684"/>
        </a:xfrm>
        <a:custGeom>
          <a:avLst/>
          <a:gdLst/>
          <a:ahLst/>
          <a:cxnLst/>
          <a:rect l="0" t="0" r="0" b="0"/>
          <a:pathLst>
            <a:path>
              <a:moveTo>
                <a:pt x="1109260" y="0"/>
              </a:moveTo>
              <a:lnTo>
                <a:pt x="1109260" y="248342"/>
              </a:lnTo>
              <a:lnTo>
                <a:pt x="0" y="248342"/>
              </a:lnTo>
              <a:lnTo>
                <a:pt x="0" y="49668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C30750-77F1-4B9F-AB31-60ABABCEA525}">
      <dsp:nvSpPr>
        <dsp:cNvPr id="0" name=""/>
        <dsp:cNvSpPr/>
      </dsp:nvSpPr>
      <dsp:spPr>
        <a:xfrm>
          <a:off x="5690143" y="2694583"/>
          <a:ext cx="1946002" cy="129733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solidFill>
                <a:schemeClr val="tx1"/>
              </a:solidFill>
            </a:rPr>
            <a:t>By Law</a:t>
          </a:r>
        </a:p>
      </dsp:txBody>
      <dsp:txXfrm>
        <a:off x="5728141" y="2732581"/>
        <a:ext cx="1870006" cy="1221338"/>
      </dsp:txXfrm>
    </dsp:sp>
    <dsp:sp modelId="{893AECC2-960E-431F-806E-819E0A2626D4}">
      <dsp:nvSpPr>
        <dsp:cNvPr id="0" name=""/>
        <dsp:cNvSpPr/>
      </dsp:nvSpPr>
      <dsp:spPr>
        <a:xfrm>
          <a:off x="7772404" y="2197898"/>
          <a:ext cx="1202823" cy="496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348"/>
              </a:lnTo>
              <a:lnTo>
                <a:pt x="1202823" y="248348"/>
              </a:lnTo>
              <a:lnTo>
                <a:pt x="1202823" y="496697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FD943F-60BF-4B0C-AD8F-484A43D96522}">
      <dsp:nvSpPr>
        <dsp:cNvPr id="0" name=""/>
        <dsp:cNvSpPr/>
      </dsp:nvSpPr>
      <dsp:spPr>
        <a:xfrm>
          <a:off x="8002227" y="2694596"/>
          <a:ext cx="1946002" cy="129733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solidFill>
                <a:schemeClr val="tx1"/>
              </a:solidFill>
            </a:rPr>
            <a:t>By Management </a:t>
          </a:r>
          <a:r>
            <a:rPr lang="de-DE" sz="2400" kern="1200" dirty="0" err="1">
              <a:solidFill>
                <a:schemeClr val="tx1"/>
              </a:solidFill>
            </a:rPr>
            <a:t>Decision</a:t>
          </a:r>
          <a:endParaRPr lang="de-DE" sz="2400" kern="1200" dirty="0">
            <a:solidFill>
              <a:schemeClr val="tx1"/>
            </a:solidFill>
          </a:endParaRPr>
        </a:p>
      </dsp:txBody>
      <dsp:txXfrm>
        <a:off x="8040225" y="2732594"/>
        <a:ext cx="1870006" cy="12213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4E2324-0180-4005-939A-4D9A0D060870}">
      <dsp:nvSpPr>
        <dsp:cNvPr id="0" name=""/>
        <dsp:cNvSpPr/>
      </dsp:nvSpPr>
      <dsp:spPr>
        <a:xfrm rot="5400000">
          <a:off x="6066718" y="3568571"/>
          <a:ext cx="1847274" cy="1607128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9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Im-</a:t>
          </a:r>
          <a:r>
            <a:rPr lang="de-DE" sz="2000" kern="1200" dirty="0" err="1"/>
            <a:t>proving</a:t>
          </a:r>
          <a:r>
            <a:rPr lang="de-DE" sz="2000" kern="1200" dirty="0"/>
            <a:t> </a:t>
          </a:r>
          <a:r>
            <a:rPr lang="de-DE" sz="2000" kern="1200" dirty="0" err="1"/>
            <a:t>of</a:t>
          </a:r>
          <a:r>
            <a:rPr lang="de-DE" sz="2000" kern="1200" dirty="0"/>
            <a:t> </a:t>
          </a:r>
          <a:r>
            <a:rPr lang="de-DE" sz="2000" kern="1200" dirty="0" err="1"/>
            <a:t>commu-nication</a:t>
          </a:r>
          <a:endParaRPr lang="de-DE" sz="2000" kern="1200" dirty="0"/>
        </a:p>
      </dsp:txBody>
      <dsp:txXfrm rot="-5400000">
        <a:off x="6437235" y="3736365"/>
        <a:ext cx="1106240" cy="1271540"/>
      </dsp:txXfrm>
    </dsp:sp>
    <dsp:sp modelId="{0E66DC7B-613A-45BF-827D-B1D6857B33FB}">
      <dsp:nvSpPr>
        <dsp:cNvPr id="0" name=""/>
        <dsp:cNvSpPr/>
      </dsp:nvSpPr>
      <dsp:spPr>
        <a:xfrm>
          <a:off x="5927777" y="506418"/>
          <a:ext cx="2061558" cy="11083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BC13C1-6E20-4DCE-A11A-3F12B7BE6E0D}">
      <dsp:nvSpPr>
        <dsp:cNvPr id="0" name=""/>
        <dsp:cNvSpPr/>
      </dsp:nvSpPr>
      <dsp:spPr>
        <a:xfrm rot="5400000">
          <a:off x="1176039" y="1098041"/>
          <a:ext cx="2113817" cy="1806493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9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enabling </a:t>
          </a:r>
          <a:r>
            <a:rPr lang="de-DE" sz="2000" kern="1200" dirty="0" err="1"/>
            <a:t>access</a:t>
          </a:r>
          <a:r>
            <a:rPr lang="de-DE" sz="2000" kern="1200" dirty="0"/>
            <a:t> </a:t>
          </a:r>
          <a:r>
            <a:rPr lang="de-DE" sz="2000" kern="1200" dirty="0" err="1"/>
            <a:t>to</a:t>
          </a:r>
          <a:r>
            <a:rPr lang="de-DE" sz="2000" kern="1200" dirty="0"/>
            <a:t> </a:t>
          </a:r>
          <a:r>
            <a:rPr lang="de-DE" sz="2000" kern="1200" dirty="0" err="1"/>
            <a:t>intranet</a:t>
          </a:r>
          <a:r>
            <a:rPr lang="de-DE" sz="2000" kern="1200" dirty="0"/>
            <a:t> (</a:t>
          </a:r>
          <a:r>
            <a:rPr lang="de-DE" sz="2000" kern="1200" dirty="0" err="1"/>
            <a:t>esp</a:t>
          </a:r>
          <a:r>
            <a:rPr lang="de-DE" sz="2000" kern="1200" dirty="0"/>
            <a:t>. </a:t>
          </a:r>
          <a:r>
            <a:rPr lang="de-DE" sz="2000" kern="1200" dirty="0" err="1"/>
            <a:t>worksations</a:t>
          </a:r>
          <a:r>
            <a:rPr lang="de-DE" sz="2000" kern="1200" dirty="0"/>
            <a:t> </a:t>
          </a:r>
          <a:r>
            <a:rPr lang="de-DE" sz="2000" kern="1200" dirty="0" err="1"/>
            <a:t>without</a:t>
          </a:r>
          <a:r>
            <a:rPr lang="de-DE" sz="2000" kern="1200" dirty="0"/>
            <a:t> </a:t>
          </a:r>
          <a:r>
            <a:rPr lang="de-DE" sz="2000" kern="1200" dirty="0" err="1"/>
            <a:t>pc</a:t>
          </a:r>
          <a:r>
            <a:rPr lang="de-DE" sz="2000" kern="1200" dirty="0"/>
            <a:t>)</a:t>
          </a:r>
        </a:p>
      </dsp:txBody>
      <dsp:txXfrm rot="-5400000">
        <a:off x="1608896" y="1271073"/>
        <a:ext cx="1248103" cy="1460432"/>
      </dsp:txXfrm>
    </dsp:sp>
    <dsp:sp modelId="{B3355053-0B84-4E34-949E-DF0B77B4FCA8}">
      <dsp:nvSpPr>
        <dsp:cNvPr id="0" name=""/>
        <dsp:cNvSpPr/>
      </dsp:nvSpPr>
      <dsp:spPr>
        <a:xfrm rot="5400000">
          <a:off x="3172886" y="2016553"/>
          <a:ext cx="2089286" cy="1732581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9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de-DE" sz="2000" kern="1200" dirty="0"/>
            <a:t>Inter-actions (</a:t>
          </a:r>
          <a:r>
            <a:rPr lang="de-DE" sz="2000" kern="1200" dirty="0" err="1"/>
            <a:t>feed-back</a:t>
          </a:r>
          <a:r>
            <a:rPr lang="de-DE" sz="2000" kern="1200" dirty="0"/>
            <a:t>,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de-DE" sz="2000" kern="1200" dirty="0" err="1"/>
            <a:t>comment</a:t>
          </a:r>
          <a:r>
            <a:rPr lang="de-DE" sz="2000" kern="1200" dirty="0"/>
            <a:t>, </a:t>
          </a:r>
          <a:r>
            <a:rPr lang="de-DE" sz="2000" kern="1200" dirty="0" err="1"/>
            <a:t>analysis</a:t>
          </a:r>
          <a:r>
            <a:rPr lang="de-DE" sz="2000" kern="1200" dirty="0"/>
            <a:t>)</a:t>
          </a:r>
        </a:p>
      </dsp:txBody>
      <dsp:txXfrm rot="-5400000">
        <a:off x="3615351" y="2156690"/>
        <a:ext cx="1204355" cy="1452308"/>
      </dsp:txXfrm>
    </dsp:sp>
    <dsp:sp modelId="{45483058-E259-4841-989A-7E9DC183E0F8}">
      <dsp:nvSpPr>
        <dsp:cNvPr id="0" name=""/>
        <dsp:cNvSpPr/>
      </dsp:nvSpPr>
      <dsp:spPr>
        <a:xfrm>
          <a:off x="1339147" y="2328662"/>
          <a:ext cx="1995056" cy="11083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D9E799-20AB-4BC3-9315-79B20C8ADA08}">
      <dsp:nvSpPr>
        <dsp:cNvPr id="0" name=""/>
        <dsp:cNvSpPr/>
      </dsp:nvSpPr>
      <dsp:spPr>
        <a:xfrm rot="5400000">
          <a:off x="5137719" y="1986251"/>
          <a:ext cx="1847274" cy="160712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600" kern="1200"/>
        </a:p>
      </dsp:txBody>
      <dsp:txXfrm rot="-5400000">
        <a:off x="5508236" y="2154045"/>
        <a:ext cx="1106240" cy="1271540"/>
      </dsp:txXfrm>
    </dsp:sp>
    <dsp:sp modelId="{93C44B3B-E28C-4844-8337-445296FC799F}">
      <dsp:nvSpPr>
        <dsp:cNvPr id="0" name=""/>
        <dsp:cNvSpPr/>
      </dsp:nvSpPr>
      <dsp:spPr>
        <a:xfrm rot="5400000">
          <a:off x="4151808" y="3768252"/>
          <a:ext cx="1847274" cy="1607128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9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actual, </a:t>
          </a:r>
          <a:r>
            <a:rPr lang="de-DE" sz="2000" kern="1200" dirty="0" err="1"/>
            <a:t>em-ployee-specific</a:t>
          </a:r>
          <a:r>
            <a:rPr lang="de-DE" sz="2000" kern="1200" dirty="0"/>
            <a:t> </a:t>
          </a:r>
          <a:r>
            <a:rPr lang="de-DE" sz="2000" kern="1200" dirty="0" err="1"/>
            <a:t>infor-mation</a:t>
          </a:r>
          <a:endParaRPr lang="de-DE" sz="2000" kern="1200" dirty="0"/>
        </a:p>
      </dsp:txBody>
      <dsp:txXfrm rot="-5400000">
        <a:off x="4522325" y="3936046"/>
        <a:ext cx="1106240" cy="1271540"/>
      </dsp:txXfrm>
    </dsp:sp>
    <dsp:sp modelId="{A58D443D-D7CE-4708-AC78-B36FB3BD9CD1}">
      <dsp:nvSpPr>
        <dsp:cNvPr id="0" name=""/>
        <dsp:cNvSpPr/>
      </dsp:nvSpPr>
      <dsp:spPr>
        <a:xfrm>
          <a:off x="5927777" y="4017634"/>
          <a:ext cx="2061558" cy="11083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78717C-69B2-4DFE-A85D-EF776295BD1F}">
      <dsp:nvSpPr>
        <dsp:cNvPr id="0" name=""/>
        <dsp:cNvSpPr/>
      </dsp:nvSpPr>
      <dsp:spPr>
        <a:xfrm rot="5400000">
          <a:off x="2416108" y="3768252"/>
          <a:ext cx="1847274" cy="160712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3600" kern="1200"/>
        </a:p>
      </dsp:txBody>
      <dsp:txXfrm rot="-5400000">
        <a:off x="2786625" y="3936046"/>
        <a:ext cx="1106240" cy="127154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B080B8-B369-405C-916F-CCC6F813BCD6}">
      <dsp:nvSpPr>
        <dsp:cNvPr id="0" name=""/>
        <dsp:cNvSpPr/>
      </dsp:nvSpPr>
      <dsp:spPr>
        <a:xfrm>
          <a:off x="3690220" y="319489"/>
          <a:ext cx="3975866" cy="3975866"/>
        </a:xfrm>
        <a:prstGeom prst="pie">
          <a:avLst>
            <a:gd name="adj1" fmla="val 16200000"/>
            <a:gd name="adj2" fmla="val 18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 err="1"/>
            <a:t>day</a:t>
          </a:r>
          <a:r>
            <a:rPr lang="de-DE" sz="2400" kern="1200" dirty="0"/>
            <a:t> </a:t>
          </a:r>
          <a:r>
            <a:rPr lang="de-DE" sz="2400" kern="1200" dirty="0" err="1"/>
            <a:t>trips</a:t>
          </a:r>
          <a:r>
            <a:rPr lang="de-DE" sz="2400" kern="1200" dirty="0"/>
            <a:t> </a:t>
          </a:r>
          <a:r>
            <a:rPr lang="de-DE" sz="2400" kern="1200" dirty="0" err="1"/>
            <a:t>for</a:t>
          </a:r>
          <a:r>
            <a:rPr lang="de-DE" sz="2400" kern="1200" dirty="0"/>
            <a:t> </a:t>
          </a:r>
          <a:r>
            <a:rPr lang="de-DE" sz="2400" kern="1200" dirty="0" err="1"/>
            <a:t>anni-versary</a:t>
          </a:r>
          <a:r>
            <a:rPr lang="de-DE" sz="2400" kern="1200" dirty="0"/>
            <a:t> </a:t>
          </a:r>
        </a:p>
      </dsp:txBody>
      <dsp:txXfrm>
        <a:off x="5851861" y="1053131"/>
        <a:ext cx="1348954" cy="1325288"/>
      </dsp:txXfrm>
    </dsp:sp>
    <dsp:sp modelId="{2E170B3D-436A-4E64-8175-657348FC0D0E}">
      <dsp:nvSpPr>
        <dsp:cNvPr id="0" name=""/>
        <dsp:cNvSpPr/>
      </dsp:nvSpPr>
      <dsp:spPr>
        <a:xfrm>
          <a:off x="3472193" y="437818"/>
          <a:ext cx="3975866" cy="3975866"/>
        </a:xfrm>
        <a:prstGeom prst="pie">
          <a:avLst>
            <a:gd name="adj1" fmla="val 1800000"/>
            <a:gd name="adj2" fmla="val 90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 err="1"/>
            <a:t>grants</a:t>
          </a:r>
          <a:r>
            <a:rPr lang="de-DE" sz="2400" kern="1200" dirty="0"/>
            <a:t> </a:t>
          </a:r>
          <a:r>
            <a:rPr lang="de-DE" sz="2400" kern="1200" dirty="0" err="1"/>
            <a:t>to</a:t>
          </a:r>
          <a:r>
            <a:rPr lang="de-DE" sz="2400" kern="1200" dirty="0"/>
            <a:t> </a:t>
          </a:r>
          <a:r>
            <a:rPr lang="de-DE" sz="2400" kern="1200" dirty="0" err="1"/>
            <a:t>holidays</a:t>
          </a:r>
          <a:r>
            <a:rPr lang="de-DE" sz="2400" kern="1200" dirty="0"/>
            <a:t> (</a:t>
          </a:r>
          <a:r>
            <a:rPr lang="de-DE" sz="2400" kern="1200" dirty="0" err="1"/>
            <a:t>housing</a:t>
          </a:r>
          <a:r>
            <a:rPr lang="de-DE" sz="2400" kern="1200" dirty="0"/>
            <a:t>, </a:t>
          </a:r>
          <a:r>
            <a:rPr lang="de-DE" sz="2400" kern="1200" dirty="0" err="1"/>
            <a:t>flight</a:t>
          </a:r>
          <a:r>
            <a:rPr lang="de-DE" sz="2400" kern="1200" dirty="0"/>
            <a:t>..)  </a:t>
          </a:r>
        </a:p>
      </dsp:txBody>
      <dsp:txXfrm>
        <a:off x="4560823" y="2946400"/>
        <a:ext cx="1798606" cy="1230625"/>
      </dsp:txXfrm>
    </dsp:sp>
    <dsp:sp modelId="{61268138-2807-4F52-846E-F41D3071589C}">
      <dsp:nvSpPr>
        <dsp:cNvPr id="0" name=""/>
        <dsp:cNvSpPr/>
      </dsp:nvSpPr>
      <dsp:spPr>
        <a:xfrm>
          <a:off x="3472193" y="437818"/>
          <a:ext cx="3975866" cy="3975866"/>
        </a:xfrm>
        <a:prstGeom prst="pie">
          <a:avLst>
            <a:gd name="adj1" fmla="val 90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/>
            <a:t>Voucher </a:t>
          </a:r>
          <a:r>
            <a:rPr lang="de-DE" sz="2400" kern="1200" dirty="0" err="1"/>
            <a:t>cultural</a:t>
          </a:r>
          <a:r>
            <a:rPr lang="de-DE" sz="2400" kern="1200" dirty="0"/>
            <a:t> </a:t>
          </a:r>
          <a:r>
            <a:rPr lang="de-DE" sz="2400" kern="1200" dirty="0" err="1"/>
            <a:t>trips</a:t>
          </a:r>
          <a:endParaRPr lang="de-DE" sz="2400" kern="1200" dirty="0"/>
        </a:p>
      </dsp:txBody>
      <dsp:txXfrm>
        <a:off x="3898179" y="1218792"/>
        <a:ext cx="1348954" cy="13252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0.51354</cdr:x>
      <cdr:y>0.17021</cdr:y>
    </cdr:from>
    <cdr:to>
      <cdr:x>0.60941</cdr:x>
      <cdr:y>0.2927</cdr:y>
    </cdr:to>
    <cdr:sp macro="" textlink="">
      <cdr:nvSpPr>
        <cdr:cNvPr id="2" name="Textfeld 1">
          <a:extLst xmlns:a="http://schemas.openxmlformats.org/drawingml/2006/main">
            <a:ext uri="{FF2B5EF4-FFF2-40B4-BE49-F238E27FC236}">
              <a16:creationId xmlns:a16="http://schemas.microsoft.com/office/drawing/2014/main" id="{EB3F50F0-AF89-4BAD-AFD3-A952D48A4BAD}"/>
            </a:ext>
          </a:extLst>
        </cdr:cNvPr>
        <cdr:cNvSpPr txBox="1"/>
      </cdr:nvSpPr>
      <cdr:spPr>
        <a:xfrm xmlns:a="http://schemas.openxmlformats.org/drawingml/2006/main">
          <a:off x="5529596" y="828718"/>
          <a:ext cx="1032350" cy="5963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de-DE" sz="2400" dirty="0"/>
            <a:t>14,3 %</a:t>
          </a:r>
        </a:p>
      </cdr:txBody>
    </cdr:sp>
  </cdr:relSizeAnchor>
  <cdr:relSizeAnchor xmlns:cdr="http://schemas.openxmlformats.org/drawingml/2006/chartDrawing">
    <cdr:from>
      <cdr:x>0.48031</cdr:x>
      <cdr:y>0.57781</cdr:y>
    </cdr:from>
    <cdr:to>
      <cdr:x>0.63415</cdr:x>
      <cdr:y>0.67016</cdr:y>
    </cdr:to>
    <cdr:sp macro="" textlink="">
      <cdr:nvSpPr>
        <cdr:cNvPr id="3" name="Textfeld 2">
          <a:extLst xmlns:a="http://schemas.openxmlformats.org/drawingml/2006/main">
            <a:ext uri="{FF2B5EF4-FFF2-40B4-BE49-F238E27FC236}">
              <a16:creationId xmlns:a16="http://schemas.microsoft.com/office/drawing/2014/main" id="{2F9483E2-85B0-4C3A-B929-3557A94A1DF5}"/>
            </a:ext>
          </a:extLst>
        </cdr:cNvPr>
        <cdr:cNvSpPr txBox="1"/>
      </cdr:nvSpPr>
      <cdr:spPr>
        <a:xfrm xmlns:a="http://schemas.openxmlformats.org/drawingml/2006/main">
          <a:off x="5171788" y="2813182"/>
          <a:ext cx="1656560" cy="4495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de-DE" sz="2800" dirty="0"/>
            <a:t>57,7 %</a:t>
          </a:r>
        </a:p>
      </cdr:txBody>
    </cdr:sp>
  </cdr:relSizeAnchor>
  <cdr:relSizeAnchor xmlns:cdr="http://schemas.openxmlformats.org/drawingml/2006/chartDrawing">
    <cdr:from>
      <cdr:x>0.03134</cdr:x>
      <cdr:y>0.90288</cdr:y>
    </cdr:from>
    <cdr:to>
      <cdr:x>0.73767</cdr:x>
      <cdr:y>0.98635</cdr:y>
    </cdr:to>
    <cdr:sp macro="" textlink="">
      <cdr:nvSpPr>
        <cdr:cNvPr id="5" name="Textfeld 4"/>
        <cdr:cNvSpPr txBox="1"/>
      </cdr:nvSpPr>
      <cdr:spPr>
        <a:xfrm xmlns:a="http://schemas.openxmlformats.org/drawingml/2006/main">
          <a:off x="337457" y="4395820"/>
          <a:ext cx="7605486" cy="406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de-DE" sz="1100" dirty="0"/>
            <a:t>Source: cf. Landkreis Zwickau-Zahlen, Daten, Fakten-Statistik; http://www.landkreis-zwickau.de/statistik; last </a:t>
          </a:r>
          <a:r>
            <a:rPr lang="de-DE" sz="1100" dirty="0" err="1"/>
            <a:t>access</a:t>
          </a:r>
          <a:r>
            <a:rPr lang="de-DE" sz="1100" dirty="0"/>
            <a:t>: 13.06.2018.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69B91D99-D6A2-4E24-908A-A64F1FBCF17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11798D3-8CFD-40B7-9030-21F4D42A19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997DE0-26C9-4758-A814-934A7C7DFED1}" type="datetimeFigureOut">
              <a:rPr lang="de-DE" smtClean="0"/>
              <a:pPr/>
              <a:t>05.07.2018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2D28821-F579-431E-89A4-76B09F7E10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4D2B386-1A93-4CCE-87E1-A8D7741538F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E1D11-C6E9-4728-83DD-6BF8D417CE8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77954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A2861-3E01-471D-AE97-4477C8CC7C95}" type="datetimeFigureOut">
              <a:rPr lang="de-DE" smtClean="0"/>
              <a:pPr/>
              <a:t>05.07.2018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CDF56A-E2F6-4441-99B2-56C787A75C0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340148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6194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847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231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639135"/>
            <a:ext cx="10014284" cy="828718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94DA068-F537-431F-A80E-6B03F16DC3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7050" y="6176963"/>
            <a:ext cx="1737511" cy="48162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7C5D3BE-3994-4504-A256-712A6D3689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14598" y="6214079"/>
            <a:ext cx="1170533" cy="40237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D427E85-57BC-42C6-BFAB-B542701D4A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93912" y="6254663"/>
            <a:ext cx="2328874" cy="292633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4661B17-57AA-4113-935B-D254BDA2A0C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04332" y="6262851"/>
            <a:ext cx="1932599" cy="35359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67243DB-E25D-406E-A660-651BE4ADFEF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603927" y="6255886"/>
            <a:ext cx="749873" cy="4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398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95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3611" y="681038"/>
            <a:ext cx="10740189" cy="726658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13611" y="1587083"/>
            <a:ext cx="5181601" cy="458988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096000" y="1587083"/>
            <a:ext cx="5257800" cy="458988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9690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053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549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750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67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381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542591"/>
            <a:ext cx="10515600" cy="1148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GB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51112-B7A3-46E5-A1B5-87A49205971D}" type="slidenum">
              <a:rPr lang="en-GB" smtClean="0"/>
              <a:pPr/>
              <a:t>‹Nr.›</a:t>
            </a:fld>
            <a:endParaRPr lang="en-GB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B254351-F7FC-4E4D-84BE-ACB13A0FD7F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2633700" cy="54259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C279E33-21C4-46B4-B4C5-DC6CF1BF59D5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503262" y="0"/>
            <a:ext cx="1688738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76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31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8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8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31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31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31.jpeg"/><Relationship Id="rId7" Type="http://schemas.openxmlformats.org/officeDocument/2006/relationships/diagramColors" Target="../diagrams/colors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7397" y="520284"/>
            <a:ext cx="6720539" cy="1813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6269" y="32661"/>
            <a:ext cx="1685731" cy="606526"/>
          </a:xfrm>
          <a:prstGeom prst="rect">
            <a:avLst/>
          </a:prstGeom>
        </p:spPr>
      </p:pic>
      <p:pic>
        <p:nvPicPr>
          <p:cNvPr id="5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6"/>
            <a:ext cx="2631233" cy="54018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1576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3987" y="6353275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1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1326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HUDDERSFIELD LOGO correc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9669" y="6329463"/>
            <a:ext cx="1168347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F2810884-6678-427D-9E81-01305A66DF17}"/>
              </a:ext>
            </a:extLst>
          </p:cNvPr>
          <p:cNvSpPr/>
          <p:nvPr/>
        </p:nvSpPr>
        <p:spPr>
          <a:xfrm>
            <a:off x="0" y="2491409"/>
            <a:ext cx="12192000" cy="436659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86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C8D415-A0F6-4D3B-A070-9A2A068FD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443" y="466857"/>
            <a:ext cx="10014284" cy="828718"/>
          </a:xfrm>
        </p:spPr>
        <p:txBody>
          <a:bodyPr/>
          <a:lstStyle/>
          <a:p>
            <a:r>
              <a:rPr lang="de-DE" dirty="0"/>
              <a:t>Age </a:t>
            </a:r>
            <a:r>
              <a:rPr lang="de-DE" dirty="0" err="1"/>
              <a:t>Structure</a:t>
            </a:r>
            <a:r>
              <a:rPr lang="de-DE" dirty="0"/>
              <a:t> </a:t>
            </a:r>
            <a:r>
              <a:rPr lang="de-DE" dirty="0" err="1"/>
              <a:t>developement</a:t>
            </a:r>
            <a:r>
              <a:rPr lang="de-DE" dirty="0"/>
              <a:t> </a:t>
            </a:r>
            <a:r>
              <a:rPr lang="de-DE" dirty="0" err="1"/>
              <a:t>forecast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AE0D6C3-86CA-4790-9038-6D703DE23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1473" y="1313522"/>
            <a:ext cx="3311254" cy="4246064"/>
          </a:xfrm>
          <a:prstGeom prst="rect">
            <a:avLst/>
          </a:prstGeom>
        </p:spPr>
      </p:pic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8DC23059-DC1E-4ECB-A9F5-BC76A408B2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8443" y="1313522"/>
            <a:ext cx="3340237" cy="4246064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CFBDDFC-4ACC-4AFA-8AF1-94FE6B3818D9}"/>
              </a:ext>
            </a:extLst>
          </p:cNvPr>
          <p:cNvSpPr txBox="1"/>
          <p:nvPr/>
        </p:nvSpPr>
        <p:spPr>
          <a:xfrm>
            <a:off x="1987826" y="1417983"/>
            <a:ext cx="1046922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100" dirty="0"/>
              <a:t>Age in Years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E469CF6-A99E-4A7C-B8AF-B833D73542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2798" y="1516718"/>
            <a:ext cx="1048603" cy="304826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15313FA5-15B6-41D0-91EC-50D4C0C5DF73}"/>
              </a:ext>
            </a:extLst>
          </p:cNvPr>
          <p:cNvSpPr txBox="1"/>
          <p:nvPr/>
        </p:nvSpPr>
        <p:spPr>
          <a:xfrm>
            <a:off x="675861" y="5457988"/>
            <a:ext cx="7034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male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6C3CC0F-2998-4A9C-BC86-63FECF642232}"/>
              </a:ext>
            </a:extLst>
          </p:cNvPr>
          <p:cNvSpPr txBox="1"/>
          <p:nvPr/>
        </p:nvSpPr>
        <p:spPr>
          <a:xfrm>
            <a:off x="3737113" y="5457988"/>
            <a:ext cx="9534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err="1"/>
              <a:t>female</a:t>
            </a:r>
            <a:endParaRPr lang="de-DE" sz="1050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A49FD53-6514-4CF2-95F3-576CF8FC8A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3585" y="5457988"/>
            <a:ext cx="701101" cy="28653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435C7313-4D9F-4223-814E-D584C36ED7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5086" y="5457988"/>
            <a:ext cx="951058" cy="286537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E5C70D2-1996-44D0-98EC-4FB5DBED4EC5}"/>
              </a:ext>
            </a:extLst>
          </p:cNvPr>
          <p:cNvSpPr txBox="1"/>
          <p:nvPr/>
        </p:nvSpPr>
        <p:spPr>
          <a:xfrm>
            <a:off x="212035" y="1295575"/>
            <a:ext cx="1046922" cy="384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1990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A871B89-9B3A-4D74-A868-40010F8BC431}"/>
              </a:ext>
            </a:extLst>
          </p:cNvPr>
          <p:cNvSpPr txBox="1"/>
          <p:nvPr/>
        </p:nvSpPr>
        <p:spPr>
          <a:xfrm>
            <a:off x="10777359" y="1295575"/>
            <a:ext cx="674410" cy="384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2030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AB6DAE7E-E671-4F29-A29F-82B03DC866F8}"/>
              </a:ext>
            </a:extLst>
          </p:cNvPr>
          <p:cNvSpPr/>
          <p:nvPr/>
        </p:nvSpPr>
        <p:spPr>
          <a:xfrm>
            <a:off x="4536988" y="1417982"/>
            <a:ext cx="2566177" cy="109032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2"/>
                </a:solidFill>
              </a:rPr>
              <a:t>Under 20 </a:t>
            </a:r>
            <a:r>
              <a:rPr lang="de-DE" sz="2400" dirty="0" err="1">
                <a:solidFill>
                  <a:schemeClr val="tx2"/>
                </a:solidFill>
              </a:rPr>
              <a:t>year</a:t>
            </a:r>
            <a:r>
              <a:rPr lang="de-DE" sz="2400" dirty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de-DE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  <a:r>
              <a:rPr lang="de-DE" sz="2400" dirty="0">
                <a:solidFill>
                  <a:schemeClr val="tx2"/>
                </a:solidFill>
              </a:rPr>
              <a:t> </a:t>
            </a:r>
            <a:r>
              <a:rPr lang="de-DE" sz="2400" dirty="0" err="1">
                <a:solidFill>
                  <a:schemeClr val="tx2"/>
                </a:solidFill>
              </a:rPr>
              <a:t>dramatically</a:t>
            </a:r>
            <a:r>
              <a:rPr lang="de-DE" sz="2400" dirty="0">
                <a:solidFill>
                  <a:schemeClr val="tx2"/>
                </a:solidFill>
              </a:rPr>
              <a:t> </a:t>
            </a:r>
            <a:r>
              <a:rPr lang="de-DE" sz="2400" dirty="0" err="1">
                <a:solidFill>
                  <a:schemeClr val="tx2"/>
                </a:solidFill>
              </a:rPr>
              <a:t>decreasing</a:t>
            </a:r>
            <a:r>
              <a:rPr lang="de-DE" sz="2400" dirty="0">
                <a:solidFill>
                  <a:schemeClr val="tx2"/>
                </a:solidFill>
              </a:rPr>
              <a:t> rate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AB60E94C-37AD-42EF-9354-20278E9A3D31}"/>
              </a:ext>
            </a:extLst>
          </p:cNvPr>
          <p:cNvSpPr/>
          <p:nvPr/>
        </p:nvSpPr>
        <p:spPr>
          <a:xfrm>
            <a:off x="4536989" y="2769704"/>
            <a:ext cx="2566176" cy="128769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>
                <a:solidFill>
                  <a:schemeClr val="tx2"/>
                </a:solidFill>
              </a:rPr>
              <a:t>high </a:t>
            </a:r>
            <a:r>
              <a:rPr lang="de-DE" sz="2200" dirty="0" err="1">
                <a:solidFill>
                  <a:schemeClr val="tx2"/>
                </a:solidFill>
              </a:rPr>
              <a:t>increasing</a:t>
            </a:r>
            <a:r>
              <a:rPr lang="de-DE" sz="2200" dirty="0">
                <a:solidFill>
                  <a:schemeClr val="tx2"/>
                </a:solidFill>
              </a:rPr>
              <a:t> rate of </a:t>
            </a:r>
            <a:r>
              <a:rPr lang="de-DE" sz="2200" dirty="0" err="1">
                <a:solidFill>
                  <a:schemeClr val="tx2"/>
                </a:solidFill>
              </a:rPr>
              <a:t>seniors</a:t>
            </a:r>
            <a:r>
              <a:rPr lang="de-DE" sz="2200" dirty="0">
                <a:solidFill>
                  <a:schemeClr val="tx2"/>
                </a:solidFill>
              </a:rPr>
              <a:t> (65+) </a:t>
            </a:r>
          </a:p>
          <a:p>
            <a:pPr algn="ctr"/>
            <a:r>
              <a:rPr lang="de-DE" sz="2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de-DE" sz="22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</a:t>
            </a:r>
            <a:r>
              <a:rPr lang="de-DE" sz="2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2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31%</a:t>
            </a:r>
            <a:endParaRPr lang="de-DE" sz="2200" dirty="0">
              <a:solidFill>
                <a:schemeClr val="tx2"/>
              </a:solidFill>
            </a:endParaRP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A6CED590-3AB1-460E-BC17-B40F5569FB6C}"/>
              </a:ext>
            </a:extLst>
          </p:cNvPr>
          <p:cNvSpPr/>
          <p:nvPr/>
        </p:nvSpPr>
        <p:spPr>
          <a:xfrm>
            <a:off x="4536989" y="4253948"/>
            <a:ext cx="2566176" cy="128769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2"/>
                </a:solidFill>
              </a:rPr>
              <a:t>Every 10th </a:t>
            </a:r>
            <a:r>
              <a:rPr lang="de-DE" sz="2400" dirty="0" err="1">
                <a:solidFill>
                  <a:schemeClr val="tx2"/>
                </a:solidFill>
              </a:rPr>
              <a:t>inhabitant</a:t>
            </a:r>
            <a:r>
              <a:rPr lang="de-DE" sz="2400" dirty="0">
                <a:solidFill>
                  <a:schemeClr val="tx2"/>
                </a:solidFill>
              </a:rPr>
              <a:t> </a:t>
            </a:r>
            <a:r>
              <a:rPr lang="de-DE" sz="2400" dirty="0" err="1">
                <a:solidFill>
                  <a:schemeClr val="tx2"/>
                </a:solidFill>
              </a:rPr>
              <a:t>over</a:t>
            </a:r>
            <a:r>
              <a:rPr lang="de-DE" sz="2400" dirty="0">
                <a:solidFill>
                  <a:schemeClr val="tx2"/>
                </a:solidFill>
              </a:rPr>
              <a:t> 80 </a:t>
            </a:r>
            <a:r>
              <a:rPr lang="de-DE" sz="2400" dirty="0" err="1">
                <a:solidFill>
                  <a:schemeClr val="tx2"/>
                </a:solidFill>
              </a:rPr>
              <a:t>years</a:t>
            </a:r>
            <a:r>
              <a:rPr lang="de-DE" sz="2400" dirty="0">
                <a:solidFill>
                  <a:schemeClr val="tx2"/>
                </a:solidFill>
              </a:rPr>
              <a:t> </a:t>
            </a:r>
            <a:r>
              <a:rPr lang="de-DE" sz="2400" dirty="0" err="1">
                <a:solidFill>
                  <a:schemeClr val="tx2"/>
                </a:solidFill>
              </a:rPr>
              <a:t>old</a:t>
            </a:r>
            <a:endParaRPr lang="de-DE" sz="2400" dirty="0">
              <a:solidFill>
                <a:schemeClr val="tx2"/>
              </a:solidFill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508000" y="5747659"/>
            <a:ext cx="110453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</a:t>
            </a:r>
            <a:r>
              <a:rPr lang="de-DE" sz="1100" dirty="0" err="1"/>
              <a:t>cf.Datenblatt</a:t>
            </a:r>
            <a:r>
              <a:rPr lang="de-DE" sz="1100" dirty="0"/>
              <a:t>-stat. Landesamt Sachsen; Bevölkerung im Freistaat Sachsen nach Alter und Geschlecht; https://www.statistik-sachsen.de/download/080_RegBevPrognose_RegEinheiten-PDF/PROG_L_Sachsen_14.pdf; last </a:t>
            </a:r>
            <a:r>
              <a:rPr lang="de-DE" sz="1100" dirty="0" err="1"/>
              <a:t>access</a:t>
            </a:r>
            <a:r>
              <a:rPr lang="de-DE" sz="1100" dirty="0"/>
              <a:t>: 20.06.2018.</a:t>
            </a:r>
          </a:p>
        </p:txBody>
      </p:sp>
    </p:spTree>
    <p:extLst>
      <p:ext uri="{BB962C8B-B14F-4D97-AF65-F5344CB8AC3E}">
        <p14:creationId xmlns:p14="http://schemas.microsoft.com/office/powerpoint/2010/main" val="164371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5418A4-93C9-466E-A598-CE6067C49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Facts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saxon</a:t>
            </a:r>
            <a:r>
              <a:rPr lang="de-DE" dirty="0"/>
              <a:t> </a:t>
            </a:r>
            <a:r>
              <a:rPr lang="de-DE" dirty="0" err="1"/>
              <a:t>labour</a:t>
            </a:r>
            <a:r>
              <a:rPr lang="de-DE" dirty="0"/>
              <a:t> </a:t>
            </a:r>
            <a:r>
              <a:rPr lang="de-DE" dirty="0" err="1"/>
              <a:t>force</a:t>
            </a: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0015A588-7F7C-4EF8-BE46-44018C08C4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9303" y="1683027"/>
            <a:ext cx="5594244" cy="3989557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929A3E7-11E0-49C7-9E26-C4FDACCA3CE6}"/>
              </a:ext>
            </a:extLst>
          </p:cNvPr>
          <p:cNvSpPr txBox="1"/>
          <p:nvPr/>
        </p:nvSpPr>
        <p:spPr>
          <a:xfrm>
            <a:off x="341243" y="2006192"/>
            <a:ext cx="31043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/>
              <a:t>Saxony‘s</a:t>
            </a:r>
            <a:r>
              <a:rPr lang="de-DE" sz="2800" dirty="0"/>
              <a:t> </a:t>
            </a:r>
            <a:r>
              <a:rPr lang="de-DE" sz="2800" dirty="0" err="1"/>
              <a:t>economy</a:t>
            </a:r>
            <a:r>
              <a:rPr lang="de-DE" sz="2800" dirty="0"/>
              <a:t> </a:t>
            </a:r>
            <a:r>
              <a:rPr lang="de-DE" sz="2800" dirty="0" err="1"/>
              <a:t>has</a:t>
            </a:r>
            <a:r>
              <a:rPr lang="de-DE" sz="2800" dirty="0"/>
              <a:t> </a:t>
            </a:r>
            <a:r>
              <a:rPr lang="de-DE" sz="2800" dirty="0" err="1"/>
              <a:t>grown</a:t>
            </a:r>
            <a:r>
              <a:rPr lang="de-DE" sz="2800" dirty="0"/>
              <a:t> </a:t>
            </a:r>
            <a:r>
              <a:rPr lang="de-DE" sz="2800" dirty="0" err="1"/>
              <a:t>by</a:t>
            </a:r>
            <a:r>
              <a:rPr lang="de-DE" sz="2800" dirty="0"/>
              <a:t> 28.8% </a:t>
            </a:r>
            <a:r>
              <a:rPr lang="de-DE" sz="2800" dirty="0" err="1"/>
              <a:t>from</a:t>
            </a:r>
            <a:r>
              <a:rPr lang="de-DE" sz="2800" dirty="0"/>
              <a:t> 2015 </a:t>
            </a:r>
            <a:r>
              <a:rPr lang="de-DE" sz="2800" dirty="0" err="1"/>
              <a:t>to</a:t>
            </a:r>
            <a:r>
              <a:rPr lang="de-DE" sz="2800" dirty="0"/>
              <a:t> 2016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F735485-FCE2-4A17-8B93-77FC208BF18E}"/>
              </a:ext>
            </a:extLst>
          </p:cNvPr>
          <p:cNvSpPr txBox="1"/>
          <p:nvPr/>
        </p:nvSpPr>
        <p:spPr>
          <a:xfrm>
            <a:off x="8862756" y="3391187"/>
            <a:ext cx="30214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Second </a:t>
            </a:r>
            <a:r>
              <a:rPr lang="de-DE" sz="2800" dirty="0" err="1"/>
              <a:t>strongest</a:t>
            </a:r>
            <a:r>
              <a:rPr lang="de-DE" sz="2800" dirty="0"/>
              <a:t> </a:t>
            </a:r>
            <a:r>
              <a:rPr lang="de-DE" sz="2800" dirty="0" err="1"/>
              <a:t>economy</a:t>
            </a:r>
            <a:r>
              <a:rPr lang="de-DE" sz="2800" dirty="0"/>
              <a:t> Growth </a:t>
            </a:r>
            <a:r>
              <a:rPr lang="de-DE" sz="2800" dirty="0" err="1"/>
              <a:t>of</a:t>
            </a:r>
            <a:r>
              <a:rPr lang="de-DE" sz="2800" dirty="0"/>
              <a:t> all Federal States </a:t>
            </a:r>
            <a:r>
              <a:rPr lang="de-DE" sz="2800" dirty="0" err="1"/>
              <a:t>of</a:t>
            </a:r>
            <a:r>
              <a:rPr lang="de-DE" sz="2800" dirty="0"/>
              <a:t> Germany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ECBE8AE-A494-4875-AF88-92C4FCD84625}"/>
              </a:ext>
            </a:extLst>
          </p:cNvPr>
          <p:cNvSpPr txBox="1"/>
          <p:nvPr/>
        </p:nvSpPr>
        <p:spPr>
          <a:xfrm>
            <a:off x="406225" y="3789978"/>
            <a:ext cx="298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Investment rate </a:t>
            </a:r>
            <a:r>
              <a:rPr lang="de-DE" sz="2800" dirty="0" err="1"/>
              <a:t>of</a:t>
            </a:r>
            <a:r>
              <a:rPr lang="de-DE" sz="2800" dirty="0"/>
              <a:t> 14.7% - </a:t>
            </a:r>
            <a:r>
              <a:rPr lang="de-DE" sz="2800" dirty="0" err="1"/>
              <a:t>highest</a:t>
            </a:r>
            <a:r>
              <a:rPr lang="de-DE" sz="2800" dirty="0"/>
              <a:t> in </a:t>
            </a:r>
            <a:r>
              <a:rPr lang="de-DE" sz="2800" dirty="0" err="1"/>
              <a:t>germany</a:t>
            </a:r>
            <a:endParaRPr lang="de-DE" sz="28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5182B20-D8E9-4088-8A41-A4E99CC572CD}"/>
              </a:ext>
            </a:extLst>
          </p:cNvPr>
          <p:cNvSpPr txBox="1"/>
          <p:nvPr/>
        </p:nvSpPr>
        <p:spPr>
          <a:xfrm>
            <a:off x="8862756" y="1683027"/>
            <a:ext cx="32073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/>
              <a:t>Highest</a:t>
            </a:r>
            <a:r>
              <a:rPr lang="de-DE" sz="2800" dirty="0"/>
              <a:t> </a:t>
            </a:r>
            <a:r>
              <a:rPr lang="de-DE" sz="2800" dirty="0" err="1"/>
              <a:t>employment</a:t>
            </a:r>
            <a:r>
              <a:rPr lang="de-DE" sz="2800" dirty="0"/>
              <a:t> </a:t>
            </a:r>
            <a:r>
              <a:rPr lang="de-DE" sz="2800" dirty="0" err="1"/>
              <a:t>density</a:t>
            </a:r>
            <a:r>
              <a:rPr lang="de-DE" sz="2800" dirty="0"/>
              <a:t> in </a:t>
            </a:r>
            <a:r>
              <a:rPr lang="de-DE" sz="2800" dirty="0" err="1"/>
              <a:t>east</a:t>
            </a:r>
            <a:r>
              <a:rPr lang="de-DE" sz="2800" dirty="0"/>
              <a:t> Germany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3E22D99-8F0F-4222-928C-8344ECBE4903}"/>
              </a:ext>
            </a:extLst>
          </p:cNvPr>
          <p:cNvSpPr txBox="1"/>
          <p:nvPr/>
        </p:nvSpPr>
        <p:spPr>
          <a:xfrm>
            <a:off x="702365" y="5804452"/>
            <a:ext cx="97334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Berlin und Sachsen wachsen am meisten; https://de.statista.com/infografik/8749/bip-wachstum-bundeslaender/, last </a:t>
            </a:r>
            <a:r>
              <a:rPr lang="de-DE" sz="1100" dirty="0" err="1"/>
              <a:t>access</a:t>
            </a:r>
            <a:r>
              <a:rPr lang="de-DE" sz="1100" dirty="0"/>
              <a:t>: 21.06.2018.</a:t>
            </a:r>
          </a:p>
        </p:txBody>
      </p:sp>
    </p:spTree>
    <p:extLst>
      <p:ext uri="{BB962C8B-B14F-4D97-AF65-F5344CB8AC3E}">
        <p14:creationId xmlns:p14="http://schemas.microsoft.com/office/powerpoint/2010/main" val="3619698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F7039736-4744-40EE-9A2C-12B6574714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1998" y="1499897"/>
            <a:ext cx="3535655" cy="385820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2C5F190-3A4D-493D-AED7-0FABB3CEE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81" y="1318647"/>
            <a:ext cx="3743364" cy="422070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6B9CDDD2-E484-4CD6-8706-7913BFC57975}"/>
              </a:ext>
            </a:extLst>
          </p:cNvPr>
          <p:cNvSpPr/>
          <p:nvPr/>
        </p:nvSpPr>
        <p:spPr>
          <a:xfrm>
            <a:off x="8746435" y="739879"/>
            <a:ext cx="1391478" cy="466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41441EA-7451-41C4-9526-77BEF36DB3F0}"/>
              </a:ext>
            </a:extLst>
          </p:cNvPr>
          <p:cNvSpPr txBox="1"/>
          <p:nvPr/>
        </p:nvSpPr>
        <p:spPr>
          <a:xfrm>
            <a:off x="1166192" y="555213"/>
            <a:ext cx="80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err="1">
                <a:latin typeface="+mj-lt"/>
              </a:rPr>
              <a:t>Decreasing</a:t>
            </a:r>
            <a:r>
              <a:rPr lang="de-DE" sz="4400" dirty="0">
                <a:latin typeface="+mj-lt"/>
              </a:rPr>
              <a:t> potential </a:t>
            </a:r>
            <a:r>
              <a:rPr lang="de-DE" sz="4400" dirty="0" err="1">
                <a:latin typeface="+mj-lt"/>
              </a:rPr>
              <a:t>labour</a:t>
            </a:r>
            <a:r>
              <a:rPr lang="de-DE" sz="4400" dirty="0">
                <a:latin typeface="+mj-lt"/>
              </a:rPr>
              <a:t> </a:t>
            </a:r>
            <a:r>
              <a:rPr lang="de-DE" sz="4400" dirty="0" err="1">
                <a:latin typeface="+mj-lt"/>
              </a:rPr>
              <a:t>force</a:t>
            </a:r>
            <a:endParaRPr lang="de-DE" sz="4400" dirty="0">
              <a:latin typeface="+mj-lt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339BB73-73B3-4F8F-B60D-D63C65BE645B}"/>
              </a:ext>
            </a:extLst>
          </p:cNvPr>
          <p:cNvSpPr txBox="1"/>
          <p:nvPr/>
        </p:nvSpPr>
        <p:spPr>
          <a:xfrm>
            <a:off x="586232" y="5797580"/>
            <a:ext cx="10502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cf. Freistaat Sachsen- sächsische Staatskanzlei; Das Erwerbspersonenpotenzial nimmt ab!, http://www.demografie.sachsen.de/Altersstruktur.pdf ; last access: 15.06.2018.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77A5D51-1EBE-4CB8-9AE7-A9609A1513B4}"/>
              </a:ext>
            </a:extLst>
          </p:cNvPr>
          <p:cNvSpPr/>
          <p:nvPr/>
        </p:nvSpPr>
        <p:spPr>
          <a:xfrm>
            <a:off x="8261508" y="1407530"/>
            <a:ext cx="1924011" cy="534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85301DD-0A6A-4091-95A3-151F7A59D2BB}"/>
              </a:ext>
            </a:extLst>
          </p:cNvPr>
          <p:cNvSpPr txBox="1"/>
          <p:nvPr/>
        </p:nvSpPr>
        <p:spPr>
          <a:xfrm>
            <a:off x="1427462" y="2736486"/>
            <a:ext cx="1322363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&lt; 20 Years</a:t>
            </a:r>
          </a:p>
          <a:p>
            <a:r>
              <a:rPr lang="de-DE" dirty="0"/>
              <a:t>&gt; 65 Years</a:t>
            </a:r>
          </a:p>
          <a:p>
            <a:r>
              <a:rPr lang="de-DE" dirty="0"/>
              <a:t>    </a:t>
            </a:r>
            <a:r>
              <a:rPr lang="de-DE" b="1" dirty="0"/>
              <a:t>38 %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F6EC1F6-04AA-427A-A493-103FA8D564D9}"/>
              </a:ext>
            </a:extLst>
          </p:cNvPr>
          <p:cNvSpPr txBox="1"/>
          <p:nvPr/>
        </p:nvSpPr>
        <p:spPr>
          <a:xfrm>
            <a:off x="7187682" y="2736486"/>
            <a:ext cx="1322363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&lt; 20 Years</a:t>
            </a:r>
          </a:p>
          <a:p>
            <a:r>
              <a:rPr lang="de-DE" dirty="0"/>
              <a:t>&gt; 65 Years</a:t>
            </a:r>
          </a:p>
          <a:p>
            <a:r>
              <a:rPr lang="de-DE" b="1" dirty="0"/>
              <a:t>    48 %</a:t>
            </a:r>
          </a:p>
          <a:p>
            <a:endParaRPr lang="de-DE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D242CDF-68DE-4B72-A01A-910993D7A918}"/>
              </a:ext>
            </a:extLst>
          </p:cNvPr>
          <p:cNvSpPr txBox="1"/>
          <p:nvPr/>
        </p:nvSpPr>
        <p:spPr>
          <a:xfrm>
            <a:off x="2508127" y="3901325"/>
            <a:ext cx="139282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20 -65 Years</a:t>
            </a:r>
          </a:p>
          <a:p>
            <a:pPr algn="ctr"/>
            <a:r>
              <a:rPr lang="de-DE" b="1" dirty="0"/>
              <a:t>62%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2655833-8609-45EE-9D46-00B32AD727C2}"/>
              </a:ext>
            </a:extLst>
          </p:cNvPr>
          <p:cNvSpPr txBox="1"/>
          <p:nvPr/>
        </p:nvSpPr>
        <p:spPr>
          <a:xfrm>
            <a:off x="8485691" y="3915419"/>
            <a:ext cx="141583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20 -65 Years</a:t>
            </a:r>
          </a:p>
          <a:p>
            <a:pPr algn="ctr"/>
            <a:r>
              <a:rPr lang="de-DE" b="1" dirty="0"/>
              <a:t>52%</a:t>
            </a:r>
          </a:p>
        </p:txBody>
      </p:sp>
    </p:spTree>
    <p:extLst>
      <p:ext uri="{BB962C8B-B14F-4D97-AF65-F5344CB8AC3E}">
        <p14:creationId xmlns:p14="http://schemas.microsoft.com/office/powerpoint/2010/main" val="1817962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E11135-40BC-439E-89A4-9DA2F18ED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Employment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9527F1E9-024F-43DC-AEA7-04E63D42259D}"/>
              </a:ext>
            </a:extLst>
          </p:cNvPr>
          <p:cNvSpPr/>
          <p:nvPr/>
        </p:nvSpPr>
        <p:spPr>
          <a:xfrm>
            <a:off x="925288" y="1380766"/>
            <a:ext cx="3008084" cy="282837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>
                <a:solidFill>
                  <a:schemeClr val="tx1"/>
                </a:solidFill>
              </a:rPr>
              <a:t>Most People </a:t>
            </a:r>
            <a:r>
              <a:rPr lang="de-DE" sz="2200" dirty="0" err="1">
                <a:solidFill>
                  <a:schemeClr val="tx1"/>
                </a:solidFill>
              </a:rPr>
              <a:t>are</a:t>
            </a:r>
            <a:r>
              <a:rPr lang="de-DE" sz="2200" dirty="0">
                <a:solidFill>
                  <a:schemeClr val="tx1"/>
                </a:solidFill>
              </a:rPr>
              <a:t> </a:t>
            </a:r>
            <a:r>
              <a:rPr lang="de-DE" sz="2200" dirty="0" err="1">
                <a:solidFill>
                  <a:schemeClr val="tx1"/>
                </a:solidFill>
              </a:rPr>
              <a:t>working</a:t>
            </a:r>
            <a:r>
              <a:rPr lang="de-DE" sz="2200" dirty="0">
                <a:solidFill>
                  <a:schemeClr val="tx1"/>
                </a:solidFill>
              </a:rPr>
              <a:t> in </a:t>
            </a:r>
            <a:r>
              <a:rPr lang="de-DE" sz="2200" dirty="0" err="1">
                <a:solidFill>
                  <a:schemeClr val="tx1"/>
                </a:solidFill>
              </a:rPr>
              <a:t>automotive</a:t>
            </a:r>
            <a:r>
              <a:rPr lang="de-DE" sz="2200" dirty="0">
                <a:solidFill>
                  <a:schemeClr val="tx1"/>
                </a:solidFill>
              </a:rPr>
              <a:t> </a:t>
            </a:r>
            <a:r>
              <a:rPr lang="de-DE" sz="2200" dirty="0" err="1">
                <a:solidFill>
                  <a:schemeClr val="tx1"/>
                </a:solidFill>
              </a:rPr>
              <a:t>industry</a:t>
            </a:r>
            <a:r>
              <a:rPr lang="de-DE" sz="2200" dirty="0">
                <a:solidFill>
                  <a:schemeClr val="tx1"/>
                </a:solidFill>
              </a:rPr>
              <a:t> (28%)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4E9302E5-A564-4B1E-92C8-A47DF9202AE2}"/>
              </a:ext>
            </a:extLst>
          </p:cNvPr>
          <p:cNvSpPr/>
          <p:nvPr/>
        </p:nvSpPr>
        <p:spPr>
          <a:xfrm>
            <a:off x="5109028" y="1712687"/>
            <a:ext cx="2598057" cy="23658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>
                <a:solidFill>
                  <a:schemeClr val="tx1"/>
                </a:solidFill>
              </a:rPr>
              <a:t>Second </a:t>
            </a:r>
            <a:r>
              <a:rPr lang="de-DE" sz="2200" dirty="0" err="1">
                <a:solidFill>
                  <a:schemeClr val="tx1"/>
                </a:solidFill>
              </a:rPr>
              <a:t>biggest</a:t>
            </a:r>
            <a:r>
              <a:rPr lang="de-DE" sz="2200" dirty="0">
                <a:solidFill>
                  <a:schemeClr val="tx1"/>
                </a:solidFill>
              </a:rPr>
              <a:t> </a:t>
            </a:r>
            <a:r>
              <a:rPr lang="de-DE" sz="2200" dirty="0" err="1">
                <a:solidFill>
                  <a:schemeClr val="tx1"/>
                </a:solidFill>
              </a:rPr>
              <a:t>part</a:t>
            </a:r>
            <a:r>
              <a:rPr lang="de-DE" sz="2200" dirty="0">
                <a:solidFill>
                  <a:schemeClr val="tx1"/>
                </a:solidFill>
              </a:rPr>
              <a:t> </a:t>
            </a:r>
            <a:r>
              <a:rPr lang="de-DE" sz="2200" dirty="0" err="1">
                <a:solidFill>
                  <a:schemeClr val="tx1"/>
                </a:solidFill>
              </a:rPr>
              <a:t>is</a:t>
            </a:r>
            <a:r>
              <a:rPr lang="de-DE" sz="2200" dirty="0">
                <a:solidFill>
                  <a:schemeClr val="tx1"/>
                </a:solidFill>
              </a:rPr>
              <a:t> Public </a:t>
            </a:r>
            <a:r>
              <a:rPr lang="de-DE" sz="2200" dirty="0" err="1">
                <a:solidFill>
                  <a:schemeClr val="tx1"/>
                </a:solidFill>
              </a:rPr>
              <a:t>services</a:t>
            </a:r>
            <a:r>
              <a:rPr lang="de-DE" sz="2200" dirty="0">
                <a:solidFill>
                  <a:schemeClr val="tx1"/>
                </a:solidFill>
              </a:rPr>
              <a:t>, Health care &amp; Education (25%)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7EC0BC-DCA0-4CB8-9B29-9635E2FCDC49}"/>
              </a:ext>
            </a:extLst>
          </p:cNvPr>
          <p:cNvSpPr/>
          <p:nvPr/>
        </p:nvSpPr>
        <p:spPr>
          <a:xfrm>
            <a:off x="3802737" y="3933372"/>
            <a:ext cx="1872344" cy="182267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Real Estate &amp; Business support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DAD052F-D239-4E58-9EE6-0DD0B9D33A7A}"/>
              </a:ext>
            </a:extLst>
          </p:cNvPr>
          <p:cNvSpPr/>
          <p:nvPr/>
        </p:nvSpPr>
        <p:spPr>
          <a:xfrm>
            <a:off x="7716157" y="3962401"/>
            <a:ext cx="1906814" cy="179364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Whole Sale / Retail </a:t>
            </a:r>
            <a:r>
              <a:rPr lang="de-DE" dirty="0" err="1">
                <a:solidFill>
                  <a:schemeClr val="tx1"/>
                </a:solidFill>
              </a:rPr>
              <a:t>trade</a:t>
            </a:r>
            <a:r>
              <a:rPr lang="de-DE" dirty="0">
                <a:solidFill>
                  <a:schemeClr val="tx1"/>
                </a:solidFill>
              </a:rPr>
              <a:t> &amp; </a:t>
            </a:r>
            <a:r>
              <a:rPr lang="de-DE" dirty="0" err="1">
                <a:solidFill>
                  <a:schemeClr val="tx1"/>
                </a:solidFill>
              </a:rPr>
              <a:t>repair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motor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vehicles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DAD5115-0158-49E9-ADD8-C23B22CED0CA}"/>
              </a:ext>
            </a:extLst>
          </p:cNvPr>
          <p:cNvSpPr txBox="1"/>
          <p:nvPr/>
        </p:nvSpPr>
        <p:spPr>
          <a:xfrm>
            <a:off x="6415333" y="4645533"/>
            <a:ext cx="6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12%</a:t>
            </a:r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5C6EC90-D8D5-428E-878C-4C0464935799}"/>
              </a:ext>
            </a:extLst>
          </p:cNvPr>
          <p:cNvCxnSpPr>
            <a:stCxn id="13" idx="3"/>
          </p:cNvCxnSpPr>
          <p:nvPr/>
        </p:nvCxnSpPr>
        <p:spPr>
          <a:xfrm>
            <a:off x="7053961" y="4830199"/>
            <a:ext cx="47897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2F98A61F-CA48-4AAE-8B24-CF9657138A46}"/>
              </a:ext>
            </a:extLst>
          </p:cNvPr>
          <p:cNvCxnSpPr>
            <a:stCxn id="13" idx="1"/>
          </p:cNvCxnSpPr>
          <p:nvPr/>
        </p:nvCxnSpPr>
        <p:spPr>
          <a:xfrm rot="10800000" flipV="1">
            <a:off x="5950875" y="4830198"/>
            <a:ext cx="464458" cy="153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feld 18">
            <a:extLst>
              <a:ext uri="{FF2B5EF4-FFF2-40B4-BE49-F238E27FC236}">
                <a16:creationId xmlns:a16="http://schemas.microsoft.com/office/drawing/2014/main" id="{0FCA37F2-C9DE-435A-B678-884355EE2056}"/>
              </a:ext>
            </a:extLst>
          </p:cNvPr>
          <p:cNvSpPr txBox="1"/>
          <p:nvPr/>
        </p:nvSpPr>
        <p:spPr>
          <a:xfrm>
            <a:off x="640439" y="5784892"/>
            <a:ext cx="104775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</a:t>
            </a:r>
            <a:r>
              <a:rPr lang="de-DE" sz="1100" dirty="0" err="1"/>
              <a:t>Figures</a:t>
            </a:r>
            <a:r>
              <a:rPr lang="de-DE" sz="1100" dirty="0"/>
              <a:t>, Facts, Business </a:t>
            </a:r>
            <a:r>
              <a:rPr lang="de-DE" sz="1100" dirty="0" err="1"/>
              <a:t>Statistics</a:t>
            </a:r>
            <a:r>
              <a:rPr lang="de-DE" sz="1100" dirty="0"/>
              <a:t>; https://www.chemnitz.ihk24.de/blob/cihk24/standortpolitik/Zahlen_und_Fakten/3829376/aa11673fca9966e142db8098d8e34966/Zahlen-Fakten-Wirtschaftsdaten-englisch-data.pdf; last Access: 05.06.2018.</a:t>
            </a:r>
          </a:p>
        </p:txBody>
      </p:sp>
    </p:spTree>
    <p:extLst>
      <p:ext uri="{BB962C8B-B14F-4D97-AF65-F5344CB8AC3E}">
        <p14:creationId xmlns:p14="http://schemas.microsoft.com/office/powerpoint/2010/main" val="356569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de-DE" dirty="0"/>
            </a:br>
            <a:r>
              <a:rPr lang="de-DE" dirty="0"/>
              <a:t>Youth </a:t>
            </a:r>
            <a:r>
              <a:rPr lang="de-DE" dirty="0" err="1"/>
              <a:t>Unemployment</a:t>
            </a:r>
            <a:r>
              <a:rPr lang="de-DE" dirty="0"/>
              <a:t> rate </a:t>
            </a:r>
            <a:br>
              <a:rPr lang="de-DE" dirty="0"/>
            </a:b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6682846"/>
              </p:ext>
            </p:extLst>
          </p:nvPr>
        </p:nvGraphicFramePr>
        <p:xfrm>
          <a:off x="756458" y="1368039"/>
          <a:ext cx="9942021" cy="3915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174171" y="5259919"/>
            <a:ext cx="1201782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Umfrage Jugendarbeitslosigkeit in Deutschland nach Bundesländern; https://de.statista.com/statistik/daten/studie/189105/umfrage/jugendarbeitslosenquote-nach-bundeslaendern/ last Access: 23.06.2018.</a:t>
            </a:r>
          </a:p>
          <a:p>
            <a:r>
              <a:rPr lang="de-DE" sz="1100" dirty="0"/>
              <a:t>Source: Jugendarbeitslosigkeitsquoten EU; https://de.statista.com/statistik/daten/studie/74795/umfrage/jugendarbeitslosigkeit-in-europa/ last Access: 23.06.2018.</a:t>
            </a:r>
          </a:p>
          <a:p>
            <a:r>
              <a:rPr lang="de-DE" sz="1100" dirty="0"/>
              <a:t>Source: </a:t>
            </a:r>
            <a:r>
              <a:rPr lang="de-DE" sz="1100" dirty="0" err="1"/>
              <a:t>Figures</a:t>
            </a:r>
            <a:r>
              <a:rPr lang="de-DE" sz="1100" dirty="0"/>
              <a:t>, Facts, Business </a:t>
            </a:r>
            <a:r>
              <a:rPr lang="de-DE" sz="1100" dirty="0" err="1"/>
              <a:t>Statistics</a:t>
            </a:r>
            <a:r>
              <a:rPr lang="de-DE" sz="1100" dirty="0"/>
              <a:t>; https://www.chemnitz.ihk24.de/blob/cihk24/standortpolitik/Zahlen_und_Fakten/3829376/aa11673fca9966e142db8098d8e34966/Zahlen-Fakten-Wirtschaftsdaten--englisch--data.pdf last Access: 23.06.2018.</a:t>
            </a:r>
          </a:p>
        </p:txBody>
      </p:sp>
    </p:spTree>
    <p:extLst>
      <p:ext uri="{BB962C8B-B14F-4D97-AF65-F5344CB8AC3E}">
        <p14:creationId xmlns:p14="http://schemas.microsoft.com/office/powerpoint/2010/main" val="1705440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Migration in </a:t>
            </a:r>
            <a:r>
              <a:rPr lang="de-DE" dirty="0" err="1"/>
              <a:t>Saxony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4.8 </a:t>
            </a:r>
            <a:r>
              <a:rPr lang="de-DE" dirty="0" err="1"/>
              <a:t>million</a:t>
            </a:r>
            <a:r>
              <a:rPr lang="de-DE" dirty="0"/>
              <a:t> </a:t>
            </a:r>
            <a:r>
              <a:rPr lang="de-DE" dirty="0" err="1"/>
              <a:t>inhabitants</a:t>
            </a:r>
            <a:r>
              <a:rPr lang="de-DE" dirty="0"/>
              <a:t> in 1989</a:t>
            </a:r>
          </a:p>
          <a:p>
            <a:r>
              <a:rPr lang="de-DE" dirty="0" err="1"/>
              <a:t>between</a:t>
            </a:r>
            <a:r>
              <a:rPr lang="de-DE" dirty="0"/>
              <a:t> 1990 and 2001 </a:t>
            </a:r>
            <a:r>
              <a:rPr lang="de-DE" dirty="0" err="1"/>
              <a:t>more</a:t>
            </a:r>
            <a:r>
              <a:rPr lang="de-DE" dirty="0"/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de-DE" dirty="0"/>
              <a:t>  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left</a:t>
            </a:r>
            <a:r>
              <a:rPr lang="de-DE" dirty="0"/>
              <a:t> </a:t>
            </a:r>
            <a:r>
              <a:rPr lang="de-DE" dirty="0" err="1"/>
              <a:t>saxony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</a:t>
            </a:r>
            <a:r>
              <a:rPr lang="de-DE" dirty="0" err="1"/>
              <a:t>came</a:t>
            </a:r>
            <a:r>
              <a:rPr lang="de-DE" dirty="0"/>
              <a:t> in</a:t>
            </a:r>
            <a:endParaRPr lang="de-DE" baseline="30000" dirty="0"/>
          </a:p>
          <a:p>
            <a:r>
              <a:rPr lang="de-DE" dirty="0"/>
              <a:t>Migration </a:t>
            </a:r>
            <a:r>
              <a:rPr lang="de-DE" dirty="0" err="1"/>
              <a:t>gains</a:t>
            </a:r>
            <a:r>
              <a:rPr lang="de-DE" dirty="0"/>
              <a:t> </a:t>
            </a:r>
            <a:r>
              <a:rPr lang="de-DE" dirty="0" err="1"/>
              <a:t>since</a:t>
            </a:r>
            <a:r>
              <a:rPr lang="de-DE" dirty="0"/>
              <a:t> 2011</a:t>
            </a:r>
          </a:p>
          <a:p>
            <a:r>
              <a:rPr lang="de-DE" dirty="0"/>
              <a:t>4 </a:t>
            </a:r>
            <a:r>
              <a:rPr lang="de-DE" dirty="0" err="1"/>
              <a:t>million</a:t>
            </a:r>
            <a:r>
              <a:rPr lang="de-DE" dirty="0"/>
              <a:t> </a:t>
            </a:r>
            <a:r>
              <a:rPr lang="de-DE" dirty="0" err="1"/>
              <a:t>inhabitants</a:t>
            </a:r>
            <a:r>
              <a:rPr lang="de-DE" dirty="0"/>
              <a:t> in 2016</a:t>
            </a:r>
          </a:p>
          <a:p>
            <a:endParaRPr lang="de-DE" dirty="0"/>
          </a:p>
          <a:p>
            <a:pPr indent="34925">
              <a:buNone/>
            </a:pPr>
            <a:endParaRPr lang="de-DE" baseline="30000" dirty="0"/>
          </a:p>
          <a:p>
            <a:pPr indent="34925">
              <a:buNone/>
            </a:pP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655781" y="5685641"/>
            <a:ext cx="107959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Statista.com, Wanderungssaldo in Sachsen bis 2015, https://de.statista.com/statistik/daten/studie/278791/umfrage/wanderungssaldo-in-sachsen/; last </a:t>
            </a:r>
            <a:r>
              <a:rPr lang="de-DE" sz="1100" dirty="0" err="1"/>
              <a:t>access</a:t>
            </a:r>
            <a:r>
              <a:rPr lang="de-DE" sz="1100" dirty="0"/>
              <a:t>: 21.06.2018.</a:t>
            </a:r>
          </a:p>
        </p:txBody>
      </p:sp>
      <p:graphicFrame>
        <p:nvGraphicFramePr>
          <p:cNvPr id="9" name="Diagramm 8"/>
          <p:cNvGraphicFramePr/>
          <p:nvPr/>
        </p:nvGraphicFramePr>
        <p:xfrm>
          <a:off x="5756962" y="1200150"/>
          <a:ext cx="6229350" cy="3857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feld 11"/>
          <p:cNvSpPr txBox="1"/>
          <p:nvPr/>
        </p:nvSpPr>
        <p:spPr>
          <a:xfrm>
            <a:off x="6162675" y="4688759"/>
            <a:ext cx="60293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AutoNum type="arabicPlain" startAt="1999"/>
            </a:pPr>
            <a:r>
              <a:rPr lang="de-DE" sz="800" dirty="0"/>
              <a:t>2000      2001       2002     2003      2004       2005    2006        2007       2008    2009       2010     2011      2012       2013        2014      2015</a:t>
            </a:r>
          </a:p>
        </p:txBody>
      </p:sp>
    </p:spTree>
    <p:extLst>
      <p:ext uri="{BB962C8B-B14F-4D97-AF65-F5344CB8AC3E}">
        <p14:creationId xmlns:p14="http://schemas.microsoft.com/office/powerpoint/2010/main" val="1789564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3846047"/>
              </p:ext>
            </p:extLst>
          </p:nvPr>
        </p:nvGraphicFramePr>
        <p:xfrm>
          <a:off x="0" y="885370"/>
          <a:ext cx="12192000" cy="5762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0143" y="566563"/>
            <a:ext cx="10014284" cy="828718"/>
          </a:xfrm>
        </p:spPr>
        <p:txBody>
          <a:bodyPr/>
          <a:lstStyle/>
          <a:p>
            <a:r>
              <a:rPr lang="de-DE" dirty="0" err="1"/>
              <a:t>Reasons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migration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Saxony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4E30F38-85D3-4F16-B4EE-C3A5F13CD9B0}"/>
              </a:ext>
            </a:extLst>
          </p:cNvPr>
          <p:cNvSpPr txBox="1"/>
          <p:nvPr/>
        </p:nvSpPr>
        <p:spPr>
          <a:xfrm>
            <a:off x="8553962" y="5271210"/>
            <a:ext cx="3405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Statistisches Landesamt des Freistaates Sachsen, Kamenz,; https://www.statistik.sachsen.de/html/714.htm; last Access: 23.06.2018</a:t>
            </a:r>
            <a:r>
              <a:rPr lang="de-DE" sz="1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1321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D470E6-AD09-4740-818B-4813BFB38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536" y="544135"/>
            <a:ext cx="10014284" cy="828718"/>
          </a:xfrm>
        </p:spPr>
        <p:txBody>
          <a:bodyPr/>
          <a:lstStyle/>
          <a:p>
            <a:r>
              <a:rPr lang="en-US" dirty="0"/>
              <a:t>Facts about SMEs in Germany</a:t>
            </a:r>
            <a:endParaRPr lang="de-DE" dirty="0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85A47462-A368-42A3-B1EB-5C8E58931037}"/>
              </a:ext>
            </a:extLst>
          </p:cNvPr>
          <p:cNvSpPr/>
          <p:nvPr/>
        </p:nvSpPr>
        <p:spPr>
          <a:xfrm>
            <a:off x="2651266" y="1257704"/>
            <a:ext cx="2226364" cy="208878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2,480,983 SMEs in Germany (99,33%)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48CD9D28-F584-4533-BE5E-71C1398E78E4}"/>
              </a:ext>
            </a:extLst>
          </p:cNvPr>
          <p:cNvSpPr/>
          <p:nvPr/>
        </p:nvSpPr>
        <p:spPr>
          <a:xfrm>
            <a:off x="2715299" y="3628233"/>
            <a:ext cx="2160104" cy="208878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16,668 large Enterprises (0,67%)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3469B1C-4380-4C8B-BB36-78ACCBAF7270}"/>
              </a:ext>
            </a:extLst>
          </p:cNvPr>
          <p:cNvSpPr/>
          <p:nvPr/>
        </p:nvSpPr>
        <p:spPr>
          <a:xfrm>
            <a:off x="5628034" y="1340213"/>
            <a:ext cx="2160104" cy="208878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16,913,176 </a:t>
            </a:r>
            <a:r>
              <a:rPr lang="de-DE" sz="2000" dirty="0" err="1">
                <a:solidFill>
                  <a:schemeClr val="tx1"/>
                </a:solidFill>
              </a:rPr>
              <a:t>employee</a:t>
            </a:r>
            <a:r>
              <a:rPr lang="de-DE" sz="2000" dirty="0">
                <a:solidFill>
                  <a:schemeClr val="tx1"/>
                </a:solidFill>
              </a:rPr>
              <a:t> (60,9 %)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0C7EC0E-6FEA-47D0-85EE-0F247FB79547}"/>
              </a:ext>
            </a:extLst>
          </p:cNvPr>
          <p:cNvSpPr/>
          <p:nvPr/>
        </p:nvSpPr>
        <p:spPr>
          <a:xfrm>
            <a:off x="5677468" y="3628232"/>
            <a:ext cx="2160104" cy="208878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10,867,921 </a:t>
            </a:r>
            <a:r>
              <a:rPr lang="de-DE" sz="2000" dirty="0" err="1">
                <a:solidFill>
                  <a:schemeClr val="tx1"/>
                </a:solidFill>
              </a:rPr>
              <a:t>employee</a:t>
            </a:r>
            <a:endParaRPr lang="de-DE" sz="2000" dirty="0">
              <a:solidFill>
                <a:schemeClr val="tx1"/>
              </a:solidFill>
            </a:endParaRPr>
          </a:p>
          <a:p>
            <a:pPr algn="ctr"/>
            <a:r>
              <a:rPr lang="de-DE" sz="2000" dirty="0">
                <a:solidFill>
                  <a:schemeClr val="tx1"/>
                </a:solidFill>
              </a:rPr>
              <a:t> ( 39,1 %)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0A2CF0F-8369-4933-AAF5-45AEC14308A4}"/>
              </a:ext>
            </a:extLst>
          </p:cNvPr>
          <p:cNvSpPr/>
          <p:nvPr/>
        </p:nvSpPr>
        <p:spPr>
          <a:xfrm>
            <a:off x="8538542" y="1381592"/>
            <a:ext cx="2160104" cy="204740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anual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turnover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of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about</a:t>
            </a:r>
            <a:r>
              <a:rPr lang="de-DE" sz="2000" dirty="0">
                <a:solidFill>
                  <a:schemeClr val="tx1"/>
                </a:solidFill>
              </a:rPr>
              <a:t> 1,954,678 € 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1F70D5CA-865B-4AC3-93ED-A2E13FF09FE9}"/>
              </a:ext>
            </a:extLst>
          </p:cNvPr>
          <p:cNvSpPr/>
          <p:nvPr/>
        </p:nvSpPr>
        <p:spPr>
          <a:xfrm>
            <a:off x="8538542" y="3669612"/>
            <a:ext cx="2160104" cy="204740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err="1">
                <a:solidFill>
                  <a:schemeClr val="tx1"/>
                </a:solidFill>
              </a:rPr>
              <a:t>anual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turnover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of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about</a:t>
            </a:r>
            <a:r>
              <a:rPr lang="de-DE" sz="2000" dirty="0">
                <a:solidFill>
                  <a:schemeClr val="tx1"/>
                </a:solidFill>
              </a:rPr>
              <a:t> 4,028,726 € 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A9F41957-CD5D-4BAB-8DE2-ADD4770967A6}"/>
              </a:ext>
            </a:extLst>
          </p:cNvPr>
          <p:cNvSpPr/>
          <p:nvPr/>
        </p:nvSpPr>
        <p:spPr>
          <a:xfrm>
            <a:off x="357809" y="1671395"/>
            <a:ext cx="1568948" cy="111695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SMEs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F0C3B9E1-E7A1-4EE3-9B27-519B89B0AF73}"/>
              </a:ext>
            </a:extLst>
          </p:cNvPr>
          <p:cNvSpPr/>
          <p:nvPr/>
        </p:nvSpPr>
        <p:spPr>
          <a:xfrm>
            <a:off x="357809" y="4069653"/>
            <a:ext cx="1736033" cy="12059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Large </a:t>
            </a:r>
            <a:r>
              <a:rPr lang="de-DE" sz="2400" dirty="0" err="1">
                <a:solidFill>
                  <a:schemeClr val="tx1"/>
                </a:solidFill>
              </a:rPr>
              <a:t>enterprises</a:t>
            </a:r>
            <a:endParaRPr lang="de-DE" sz="2400" dirty="0">
              <a:solidFill>
                <a:schemeClr val="tx1"/>
              </a:solidFill>
            </a:endParaRP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B1D7858F-F3D4-4136-BE67-2B99BEFAA29E}"/>
              </a:ext>
            </a:extLst>
          </p:cNvPr>
          <p:cNvCxnSpPr>
            <a:cxnSpLocks/>
          </p:cNvCxnSpPr>
          <p:nvPr/>
        </p:nvCxnSpPr>
        <p:spPr>
          <a:xfrm>
            <a:off x="1926757" y="2243124"/>
            <a:ext cx="74273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19B36045-969F-49E8-93D0-E104ED816507}"/>
              </a:ext>
            </a:extLst>
          </p:cNvPr>
          <p:cNvCxnSpPr/>
          <p:nvPr/>
        </p:nvCxnSpPr>
        <p:spPr>
          <a:xfrm>
            <a:off x="2093842" y="4672627"/>
            <a:ext cx="623684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5AB3D821-3A2D-4664-9CC9-F299B3F4B2FF}"/>
              </a:ext>
            </a:extLst>
          </p:cNvPr>
          <p:cNvSpPr txBox="1"/>
          <p:nvPr/>
        </p:nvSpPr>
        <p:spPr>
          <a:xfrm>
            <a:off x="783536" y="5833133"/>
            <a:ext cx="10388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cf. Enterprises in Germany, 2014 (Statistisches Bundesamt (Destatis), 2017.</a:t>
            </a:r>
          </a:p>
        </p:txBody>
      </p:sp>
    </p:spTree>
    <p:extLst>
      <p:ext uri="{BB962C8B-B14F-4D97-AF65-F5344CB8AC3E}">
        <p14:creationId xmlns:p14="http://schemas.microsoft.com/office/powerpoint/2010/main" val="21469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430515-7D88-4E46-B621-17CAF9887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Facts </a:t>
            </a:r>
            <a:r>
              <a:rPr lang="de-DE" dirty="0" err="1"/>
              <a:t>about</a:t>
            </a:r>
            <a:r>
              <a:rPr lang="de-DE" dirty="0"/>
              <a:t> SMEs in Germany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0AC45E5-FD07-470E-AB5D-D424E5FB4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6765"/>
            <a:ext cx="11022496" cy="4560198"/>
          </a:xfrm>
        </p:spPr>
        <p:txBody>
          <a:bodyPr>
            <a:noAutofit/>
          </a:bodyPr>
          <a:lstStyle/>
          <a:p>
            <a:r>
              <a:rPr lang="en-US" sz="4000" dirty="0"/>
              <a:t>generated 35.3% of total sales in Germany </a:t>
            </a:r>
          </a:p>
          <a:p>
            <a:pPr marL="0" indent="0">
              <a:buNone/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  →</a:t>
            </a:r>
            <a:r>
              <a:rPr lang="en-US" sz="4000" dirty="0"/>
              <a:t> volume of  2.27 trillion €</a:t>
            </a:r>
          </a:p>
          <a:p>
            <a:r>
              <a:rPr lang="en-US" sz="4000" dirty="0"/>
              <a:t>82% of all apprentices in Germany do their apprentice in SMEs.</a:t>
            </a:r>
          </a:p>
          <a:p>
            <a:r>
              <a:rPr lang="en-US" sz="4000" dirty="0"/>
              <a:t>17% of the German exports </a:t>
            </a:r>
          </a:p>
          <a:p>
            <a:r>
              <a:rPr lang="en-US" sz="4000" dirty="0"/>
              <a:t> 53,5% of the complete net value added.</a:t>
            </a:r>
            <a:r>
              <a:rPr lang="en-US" baseline="80000" dirty="0"/>
              <a:t>1</a:t>
            </a:r>
          </a:p>
          <a:p>
            <a:pPr marL="0" indent="0">
              <a:buNone/>
            </a:pPr>
            <a:endParaRPr lang="en-US" sz="1050" dirty="0"/>
          </a:p>
        </p:txBody>
      </p:sp>
      <p:sp>
        <p:nvSpPr>
          <p:cNvPr id="4" name="Textfeld 3"/>
          <p:cNvSpPr txBox="1"/>
          <p:nvPr/>
        </p:nvSpPr>
        <p:spPr>
          <a:xfrm>
            <a:off x="725714" y="5776685"/>
            <a:ext cx="10740572" cy="26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Source: </a:t>
            </a:r>
            <a:r>
              <a:rPr lang="en-US" sz="1100" dirty="0" err="1"/>
              <a:t>Mittelstand</a:t>
            </a:r>
            <a:r>
              <a:rPr lang="en-US" sz="1100" dirty="0"/>
              <a:t> </a:t>
            </a:r>
            <a:r>
              <a:rPr lang="en-US" sz="1100" dirty="0" err="1"/>
              <a:t>im</a:t>
            </a:r>
            <a:r>
              <a:rPr lang="en-US" sz="1100" dirty="0"/>
              <a:t> </a:t>
            </a:r>
            <a:r>
              <a:rPr lang="en-US" sz="1100" dirty="0" err="1"/>
              <a:t>Überblick</a:t>
            </a:r>
            <a:r>
              <a:rPr lang="en-US" sz="1100" dirty="0"/>
              <a:t>; https://www.ifm-bonn.org/statistiken/mittelstand-im-ueberblick/#accordion=0&amp;tab=0; last access: 28.06.2018.</a:t>
            </a:r>
            <a:r>
              <a:rPr lang="en-US" sz="1100" baseline="30000" dirty="0"/>
              <a:t>.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037179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Industrial </a:t>
            </a:r>
            <a:r>
              <a:rPr lang="de-DE" dirty="0" err="1"/>
              <a:t>structure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1369" y="1467854"/>
            <a:ext cx="11313580" cy="4709110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231956" y="5372407"/>
            <a:ext cx="267235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err="1"/>
              <a:t>Figure</a:t>
            </a:r>
            <a:r>
              <a:rPr lang="de-DE" sz="1100" dirty="0"/>
              <a:t> 9: Distribution </a:t>
            </a:r>
            <a:r>
              <a:rPr lang="de-DE" sz="1100" dirty="0" err="1"/>
              <a:t>of</a:t>
            </a:r>
            <a:r>
              <a:rPr lang="de-DE" sz="1100" dirty="0"/>
              <a:t> </a:t>
            </a:r>
            <a:r>
              <a:rPr lang="de-DE" sz="1100" dirty="0" err="1"/>
              <a:t>the</a:t>
            </a:r>
            <a:r>
              <a:rPr lang="de-DE" sz="1100" dirty="0"/>
              <a:t> </a:t>
            </a:r>
            <a:r>
              <a:rPr lang="de-DE" sz="1100" dirty="0" err="1"/>
              <a:t>most</a:t>
            </a:r>
            <a:r>
              <a:rPr lang="de-DE" sz="1100" dirty="0"/>
              <a:t> </a:t>
            </a:r>
            <a:r>
              <a:rPr lang="de-DE" sz="1100" dirty="0" err="1"/>
              <a:t>important</a:t>
            </a:r>
            <a:r>
              <a:rPr lang="de-DE" sz="1100" dirty="0"/>
              <a:t> </a:t>
            </a:r>
            <a:r>
              <a:rPr lang="de-DE" sz="1100" dirty="0" err="1"/>
              <a:t>industries</a:t>
            </a:r>
            <a:r>
              <a:rPr lang="de-DE" sz="1100" dirty="0"/>
              <a:t> in </a:t>
            </a:r>
            <a:r>
              <a:rPr lang="de-DE" sz="1100" dirty="0" err="1"/>
              <a:t>Saxony</a:t>
            </a:r>
            <a:r>
              <a:rPr lang="de-DE" sz="1100" dirty="0"/>
              <a:t> (Industrie: Statistisches Ladensamt des Freistaates Sachsen, 2017) </a:t>
            </a:r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/>
          </p:nvPr>
        </p:nvGraphicFramePr>
        <p:xfrm>
          <a:off x="2991393" y="1467854"/>
          <a:ext cx="7236823" cy="4488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83915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7397" y="520284"/>
            <a:ext cx="6720539" cy="1813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feld 2"/>
          <p:cNvSpPr txBox="1"/>
          <p:nvPr/>
        </p:nvSpPr>
        <p:spPr>
          <a:xfrm>
            <a:off x="482180" y="2589274"/>
            <a:ext cx="113832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4800" b="1" dirty="0">
                <a:solidFill>
                  <a:srgbClr val="92D050"/>
                </a:solidFill>
              </a:rPr>
              <a:t>Output 1: Final </a:t>
            </a:r>
            <a:r>
              <a:rPr lang="de-DE" sz="4800" b="1" dirty="0" err="1">
                <a:solidFill>
                  <a:srgbClr val="92D050"/>
                </a:solidFill>
              </a:rPr>
              <a:t>Presentation</a:t>
            </a:r>
            <a:r>
              <a:rPr lang="de-DE" sz="4800" b="1" dirty="0">
                <a:solidFill>
                  <a:srgbClr val="92D050"/>
                </a:solidFill>
              </a:rPr>
              <a:t> </a:t>
            </a:r>
          </a:p>
          <a:p>
            <a:pPr algn="ctr"/>
            <a:r>
              <a:rPr lang="de-DE" sz="3600" b="1" dirty="0">
                <a:solidFill>
                  <a:srgbClr val="002060"/>
                </a:solidFill>
              </a:rPr>
              <a:t>Student Project Assignment </a:t>
            </a:r>
          </a:p>
          <a:p>
            <a:pPr algn="ctr"/>
            <a:r>
              <a:rPr lang="de-DE" sz="3600" b="1" dirty="0">
                <a:solidFill>
                  <a:srgbClr val="002060"/>
                </a:solidFill>
              </a:rPr>
              <a:t>at University </a:t>
            </a:r>
            <a:r>
              <a:rPr lang="de-DE" sz="3600" b="1" dirty="0" err="1">
                <a:solidFill>
                  <a:srgbClr val="002060"/>
                </a:solidFill>
              </a:rPr>
              <a:t>of</a:t>
            </a:r>
            <a:r>
              <a:rPr lang="de-DE" sz="3600" b="1" dirty="0">
                <a:solidFill>
                  <a:srgbClr val="002060"/>
                </a:solidFill>
              </a:rPr>
              <a:t> Applied </a:t>
            </a:r>
            <a:r>
              <a:rPr lang="de-DE" sz="3600" b="1" dirty="0" err="1">
                <a:solidFill>
                  <a:srgbClr val="002060"/>
                </a:solidFill>
              </a:rPr>
              <a:t>Sciences</a:t>
            </a:r>
            <a:endParaRPr lang="de-DE" sz="3600" b="1" dirty="0">
              <a:solidFill>
                <a:srgbClr val="002060"/>
              </a:solidFill>
            </a:endParaRPr>
          </a:p>
          <a:p>
            <a:pPr algn="ctr"/>
            <a:r>
              <a:rPr lang="de-DE" sz="3600" b="1" dirty="0">
                <a:solidFill>
                  <a:srgbClr val="002060"/>
                </a:solidFill>
              </a:rPr>
              <a:t>Zwickau/Germany on 04.07.2018</a:t>
            </a:r>
          </a:p>
        </p:txBody>
      </p:sp>
      <p:pic>
        <p:nvPicPr>
          <p:cNvPr id="4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6269" y="32661"/>
            <a:ext cx="1685731" cy="606526"/>
          </a:xfrm>
          <a:prstGeom prst="rect">
            <a:avLst/>
          </a:prstGeom>
        </p:spPr>
      </p:pic>
      <p:pic>
        <p:nvPicPr>
          <p:cNvPr id="5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6"/>
            <a:ext cx="2631233" cy="54018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1576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3987" y="6353275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1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1326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HUDDERSFIELD LOGO correc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9669" y="6329463"/>
            <a:ext cx="1168347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45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7E3DA-72A9-4231-9716-3A5D84B30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217" y="2838996"/>
            <a:ext cx="10014284" cy="828718"/>
          </a:xfrm>
        </p:spPr>
        <p:txBody>
          <a:bodyPr>
            <a:noAutofit/>
          </a:bodyPr>
          <a:lstStyle/>
          <a:p>
            <a:r>
              <a:rPr lang="de-DE" sz="5400" i="1" dirty="0" err="1"/>
              <a:t>Selection</a:t>
            </a:r>
            <a:r>
              <a:rPr lang="de-DE" sz="5400" i="1" dirty="0"/>
              <a:t> </a:t>
            </a:r>
            <a:r>
              <a:rPr lang="de-DE" sz="5400" i="1" dirty="0" err="1"/>
              <a:t>and</a:t>
            </a:r>
            <a:r>
              <a:rPr lang="de-DE" sz="5400" i="1" dirty="0"/>
              <a:t> </a:t>
            </a:r>
            <a:r>
              <a:rPr lang="de-DE" sz="5400" i="1" dirty="0" err="1"/>
              <a:t>discription</a:t>
            </a:r>
            <a:r>
              <a:rPr lang="de-DE" sz="5400" i="1" dirty="0"/>
              <a:t> </a:t>
            </a:r>
            <a:r>
              <a:rPr lang="de-DE" sz="5400" i="1" dirty="0" err="1"/>
              <a:t>of</a:t>
            </a:r>
            <a:r>
              <a:rPr lang="de-DE" sz="5400" i="1" dirty="0"/>
              <a:t> </a:t>
            </a:r>
            <a:r>
              <a:rPr lang="de-DE" sz="5400" i="1" dirty="0" err="1"/>
              <a:t>our</a:t>
            </a:r>
            <a:r>
              <a:rPr lang="de-DE" sz="5400" i="1" dirty="0"/>
              <a:t> regional SME „Light AG“</a:t>
            </a:r>
          </a:p>
        </p:txBody>
      </p:sp>
    </p:spTree>
    <p:extLst>
      <p:ext uri="{BB962C8B-B14F-4D97-AF65-F5344CB8AC3E}">
        <p14:creationId xmlns:p14="http://schemas.microsoft.com/office/powerpoint/2010/main" val="1644927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DE1279-A1D3-4C30-B5FF-897CB9B25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Description of </a:t>
            </a:r>
            <a:r>
              <a:rPr lang="de-DE" dirty="0" err="1"/>
              <a:t>the</a:t>
            </a:r>
            <a:r>
              <a:rPr lang="de-DE" dirty="0"/>
              <a:t> Company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0FF0A9-94DC-47B2-BF1F-92D660626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Foundation: 			2002</a:t>
            </a:r>
          </a:p>
          <a:p>
            <a:r>
              <a:rPr lang="en-US" dirty="0"/>
              <a:t>Headquarter:			Chemnitz </a:t>
            </a:r>
          </a:p>
          <a:p>
            <a:r>
              <a:rPr lang="en-US" dirty="0"/>
              <a:t>Locations:				USA, China</a:t>
            </a:r>
          </a:p>
          <a:p>
            <a:pPr marL="0" indent="0">
              <a:buNone/>
            </a:pPr>
            <a:endParaRPr lang="en-US" dirty="0"/>
          </a:p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1182958"/>
            <a:ext cx="4319451" cy="242969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095" y="3517215"/>
            <a:ext cx="4240761" cy="238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653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187D25-18EA-4230-8477-346F2CB97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Industry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Technology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7A7100-3709-4C6B-A837-01C650059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643" y="1383632"/>
            <a:ext cx="6352674" cy="4793331"/>
          </a:xfrm>
        </p:spPr>
        <p:txBody>
          <a:bodyPr>
            <a:normAutofit/>
          </a:bodyPr>
          <a:lstStyle/>
          <a:p>
            <a:r>
              <a:rPr lang="de-DE" dirty="0"/>
              <a:t>The Company:</a:t>
            </a:r>
          </a:p>
          <a:p>
            <a:pPr lvl="1"/>
            <a:r>
              <a:rPr lang="de-DE" dirty="0"/>
              <a:t> </a:t>
            </a:r>
            <a:r>
              <a:rPr lang="en-US" dirty="0"/>
              <a:t>leading specialist in laser micromachining</a:t>
            </a:r>
          </a:p>
          <a:p>
            <a:pPr lvl="1"/>
            <a:r>
              <a:rPr lang="en-US" dirty="0"/>
              <a:t>develop processes, machinery and complete systems at the highest technical and technological level</a:t>
            </a:r>
          </a:p>
          <a:p>
            <a:pPr lvl="1"/>
            <a:r>
              <a:rPr lang="en-US" dirty="0"/>
              <a:t>successfully implemented in various high-tech industries worldwide, e.g. photovoltaic, semiconductor, glass and display industries, micro diagnostics, and medical technology</a:t>
            </a:r>
          </a:p>
          <a:p>
            <a:pPr lvl="1"/>
            <a:r>
              <a:rPr lang="en-US" dirty="0"/>
              <a:t>Additional services e.g. process development, technical support, training and spare parts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1F59EC3-12D8-4F32-895A-9E36A58EC3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9873" y="1780674"/>
            <a:ext cx="5179027" cy="181078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6CE69E1-FD32-4251-85CF-5C49895107B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22265" y="3320716"/>
            <a:ext cx="3844092" cy="256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13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Milestones of the Light AG </a:t>
            </a:r>
            <a:endParaRPr lang="de-DE" dirty="0"/>
          </a:p>
        </p:txBody>
      </p:sp>
      <p:cxnSp>
        <p:nvCxnSpPr>
          <p:cNvPr id="4" name="Straight Connector 97"/>
          <p:cNvCxnSpPr/>
          <p:nvPr/>
        </p:nvCxnSpPr>
        <p:spPr>
          <a:xfrm>
            <a:off x="7206498" y="2129549"/>
            <a:ext cx="1025074" cy="0"/>
          </a:xfrm>
          <a:prstGeom prst="line">
            <a:avLst/>
          </a:prstGeom>
          <a:ln w="571500" cap="rnd">
            <a:solidFill>
              <a:schemeClr val="bg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93"/>
          <p:cNvCxnSpPr/>
          <p:nvPr/>
        </p:nvCxnSpPr>
        <p:spPr>
          <a:xfrm>
            <a:off x="6167051" y="2760256"/>
            <a:ext cx="1025074" cy="0"/>
          </a:xfrm>
          <a:prstGeom prst="line">
            <a:avLst/>
          </a:prstGeom>
          <a:ln w="571500" cap="rnd">
            <a:solidFill>
              <a:schemeClr val="accent6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79"/>
          <p:cNvCxnSpPr/>
          <p:nvPr/>
        </p:nvCxnSpPr>
        <p:spPr>
          <a:xfrm>
            <a:off x="2903730" y="4668113"/>
            <a:ext cx="1206181" cy="0"/>
          </a:xfrm>
          <a:prstGeom prst="line">
            <a:avLst/>
          </a:prstGeom>
          <a:ln w="571500" cap="rnd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81"/>
          <p:cNvCxnSpPr/>
          <p:nvPr/>
        </p:nvCxnSpPr>
        <p:spPr>
          <a:xfrm>
            <a:off x="4118427" y="4028703"/>
            <a:ext cx="1017412" cy="0"/>
          </a:xfrm>
          <a:prstGeom prst="line">
            <a:avLst/>
          </a:prstGeom>
          <a:ln w="571500" cap="rnd">
            <a:solidFill>
              <a:schemeClr val="accent3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87"/>
          <p:cNvCxnSpPr/>
          <p:nvPr/>
        </p:nvCxnSpPr>
        <p:spPr>
          <a:xfrm>
            <a:off x="5125064" y="3388897"/>
            <a:ext cx="1025074" cy="0"/>
          </a:xfrm>
          <a:prstGeom prst="line">
            <a:avLst/>
          </a:prstGeom>
          <a:ln w="571500" cap="rnd">
            <a:solidFill>
              <a:schemeClr val="accent5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1"/>
          <p:cNvGrpSpPr>
            <a:grpSpLocks noChangeAspect="1"/>
          </p:cNvGrpSpPr>
          <p:nvPr/>
        </p:nvGrpSpPr>
        <p:grpSpPr bwMode="auto">
          <a:xfrm>
            <a:off x="2138853" y="4084622"/>
            <a:ext cx="1144638" cy="1144638"/>
            <a:chOff x="1736" y="476"/>
            <a:chExt cx="2288" cy="2288"/>
          </a:xfrm>
          <a:solidFill>
            <a:schemeClr val="bg1"/>
          </a:solidFill>
        </p:grpSpPr>
        <p:sp>
          <p:nvSpPr>
            <p:cNvPr id="48" name="Oval 5"/>
            <p:cNvSpPr>
              <a:spLocks noChangeArrowheads="1"/>
            </p:cNvSpPr>
            <p:nvPr/>
          </p:nvSpPr>
          <p:spPr bwMode="auto">
            <a:xfrm>
              <a:off x="1736" y="476"/>
              <a:ext cx="2288" cy="22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2312" y="2579"/>
              <a:ext cx="7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3605" y="796"/>
              <a:ext cx="64" cy="35"/>
            </a:xfrm>
            <a:custGeom>
              <a:avLst/>
              <a:gdLst>
                <a:gd name="T0" fmla="*/ 1 w 9"/>
                <a:gd name="T1" fmla="*/ 1 h 5"/>
                <a:gd name="T2" fmla="*/ 2 w 9"/>
                <a:gd name="T3" fmla="*/ 4 h 5"/>
                <a:gd name="T4" fmla="*/ 5 w 9"/>
                <a:gd name="T5" fmla="*/ 4 h 5"/>
                <a:gd name="T6" fmla="*/ 7 w 9"/>
                <a:gd name="T7" fmla="*/ 4 h 5"/>
                <a:gd name="T8" fmla="*/ 9 w 9"/>
                <a:gd name="T9" fmla="*/ 5 h 5"/>
                <a:gd name="T10" fmla="*/ 5 w 9"/>
                <a:gd name="T11" fmla="*/ 1 h 5"/>
                <a:gd name="T12" fmla="*/ 2 w 9"/>
                <a:gd name="T13" fmla="*/ 0 h 5"/>
                <a:gd name="T14" fmla="*/ 1 w 9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1" y="1"/>
                  </a:moveTo>
                  <a:cubicBezTo>
                    <a:pt x="2" y="2"/>
                    <a:pt x="2" y="2"/>
                    <a:pt x="2" y="4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5" y="3"/>
                    <a:pt x="5" y="3"/>
                    <a:pt x="7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7" y="4"/>
                    <a:pt x="6" y="2"/>
                    <a:pt x="5" y="1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3569" y="846"/>
              <a:ext cx="36" cy="42"/>
            </a:xfrm>
            <a:custGeom>
              <a:avLst/>
              <a:gdLst>
                <a:gd name="T0" fmla="*/ 5 w 5"/>
                <a:gd name="T1" fmla="*/ 5 h 6"/>
                <a:gd name="T2" fmla="*/ 0 w 5"/>
                <a:gd name="T3" fmla="*/ 3 h 6"/>
                <a:gd name="T4" fmla="*/ 5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5"/>
                  </a:moveTo>
                  <a:cubicBezTo>
                    <a:pt x="5" y="4"/>
                    <a:pt x="1" y="0"/>
                    <a:pt x="0" y="3"/>
                  </a:cubicBezTo>
                  <a:cubicBezTo>
                    <a:pt x="0" y="4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1786" y="1393"/>
              <a:ext cx="42" cy="85"/>
            </a:xfrm>
            <a:custGeom>
              <a:avLst/>
              <a:gdLst>
                <a:gd name="T0" fmla="*/ 2 w 6"/>
                <a:gd name="T1" fmla="*/ 9 h 12"/>
                <a:gd name="T2" fmla="*/ 5 w 6"/>
                <a:gd name="T3" fmla="*/ 11 h 12"/>
                <a:gd name="T4" fmla="*/ 3 w 6"/>
                <a:gd name="T5" fmla="*/ 6 h 12"/>
                <a:gd name="T6" fmla="*/ 1 w 6"/>
                <a:gd name="T7" fmla="*/ 1 h 12"/>
                <a:gd name="T8" fmla="*/ 1 w 6"/>
                <a:gd name="T9" fmla="*/ 0 h 12"/>
                <a:gd name="T10" fmla="*/ 0 w 6"/>
                <a:gd name="T11" fmla="*/ 4 h 12"/>
                <a:gd name="T12" fmla="*/ 1 w 6"/>
                <a:gd name="T13" fmla="*/ 7 h 12"/>
                <a:gd name="T14" fmla="*/ 2 w 6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2">
                  <a:moveTo>
                    <a:pt x="2" y="9"/>
                  </a:moveTo>
                  <a:cubicBezTo>
                    <a:pt x="3" y="9"/>
                    <a:pt x="4" y="12"/>
                    <a:pt x="5" y="11"/>
                  </a:cubicBezTo>
                  <a:cubicBezTo>
                    <a:pt x="6" y="9"/>
                    <a:pt x="3" y="7"/>
                    <a:pt x="3" y="6"/>
                  </a:cubicBezTo>
                  <a:cubicBezTo>
                    <a:pt x="2" y="5"/>
                    <a:pt x="3" y="3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2141" y="760"/>
              <a:ext cx="43" cy="29"/>
            </a:xfrm>
            <a:custGeom>
              <a:avLst/>
              <a:gdLst>
                <a:gd name="T0" fmla="*/ 1 w 6"/>
                <a:gd name="T1" fmla="*/ 4 h 4"/>
                <a:gd name="T2" fmla="*/ 3 w 6"/>
                <a:gd name="T3" fmla="*/ 3 h 4"/>
                <a:gd name="T4" fmla="*/ 6 w 6"/>
                <a:gd name="T5" fmla="*/ 1 h 4"/>
                <a:gd name="T6" fmla="*/ 5 w 6"/>
                <a:gd name="T7" fmla="*/ 0 h 4"/>
                <a:gd name="T8" fmla="*/ 0 w 6"/>
                <a:gd name="T9" fmla="*/ 4 h 4"/>
                <a:gd name="T10" fmla="*/ 1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3" y="3"/>
                    <a:pt x="3" y="3"/>
                  </a:cubicBezTo>
                  <a:cubicBezTo>
                    <a:pt x="4" y="3"/>
                    <a:pt x="6" y="2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1"/>
                    <a:pt x="2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2198" y="696"/>
              <a:ext cx="241" cy="142"/>
            </a:xfrm>
            <a:custGeom>
              <a:avLst/>
              <a:gdLst>
                <a:gd name="T0" fmla="*/ 0 w 34"/>
                <a:gd name="T1" fmla="*/ 7 h 20"/>
                <a:gd name="T2" fmla="*/ 2 w 34"/>
                <a:gd name="T3" fmla="*/ 6 h 20"/>
                <a:gd name="T4" fmla="*/ 3 w 34"/>
                <a:gd name="T5" fmla="*/ 5 h 20"/>
                <a:gd name="T6" fmla="*/ 4 w 34"/>
                <a:gd name="T7" fmla="*/ 7 h 20"/>
                <a:gd name="T8" fmla="*/ 6 w 34"/>
                <a:gd name="T9" fmla="*/ 7 h 20"/>
                <a:gd name="T10" fmla="*/ 5 w 34"/>
                <a:gd name="T11" fmla="*/ 10 h 20"/>
                <a:gd name="T12" fmla="*/ 4 w 34"/>
                <a:gd name="T13" fmla="*/ 11 h 20"/>
                <a:gd name="T14" fmla="*/ 7 w 34"/>
                <a:gd name="T15" fmla="*/ 11 h 20"/>
                <a:gd name="T16" fmla="*/ 9 w 34"/>
                <a:gd name="T17" fmla="*/ 9 h 20"/>
                <a:gd name="T18" fmla="*/ 11 w 34"/>
                <a:gd name="T19" fmla="*/ 8 h 20"/>
                <a:gd name="T20" fmla="*/ 11 w 34"/>
                <a:gd name="T21" fmla="*/ 10 h 20"/>
                <a:gd name="T22" fmla="*/ 8 w 34"/>
                <a:gd name="T23" fmla="*/ 12 h 20"/>
                <a:gd name="T24" fmla="*/ 5 w 34"/>
                <a:gd name="T25" fmla="*/ 13 h 20"/>
                <a:gd name="T26" fmla="*/ 2 w 34"/>
                <a:gd name="T27" fmla="*/ 14 h 20"/>
                <a:gd name="T28" fmla="*/ 2 w 34"/>
                <a:gd name="T29" fmla="*/ 17 h 20"/>
                <a:gd name="T30" fmla="*/ 4 w 34"/>
                <a:gd name="T31" fmla="*/ 16 h 20"/>
                <a:gd name="T32" fmla="*/ 10 w 34"/>
                <a:gd name="T33" fmla="*/ 16 h 20"/>
                <a:gd name="T34" fmla="*/ 13 w 34"/>
                <a:gd name="T35" fmla="*/ 17 h 20"/>
                <a:gd name="T36" fmla="*/ 15 w 34"/>
                <a:gd name="T37" fmla="*/ 18 h 20"/>
                <a:gd name="T38" fmla="*/ 17 w 34"/>
                <a:gd name="T39" fmla="*/ 18 h 20"/>
                <a:gd name="T40" fmla="*/ 19 w 34"/>
                <a:gd name="T41" fmla="*/ 19 h 20"/>
                <a:gd name="T42" fmla="*/ 22 w 34"/>
                <a:gd name="T43" fmla="*/ 19 h 20"/>
                <a:gd name="T44" fmla="*/ 24 w 34"/>
                <a:gd name="T45" fmla="*/ 18 h 20"/>
                <a:gd name="T46" fmla="*/ 26 w 34"/>
                <a:gd name="T47" fmla="*/ 18 h 20"/>
                <a:gd name="T48" fmla="*/ 26 w 34"/>
                <a:gd name="T49" fmla="*/ 15 h 20"/>
                <a:gd name="T50" fmla="*/ 22 w 34"/>
                <a:gd name="T51" fmla="*/ 13 h 20"/>
                <a:gd name="T52" fmla="*/ 22 w 34"/>
                <a:gd name="T53" fmla="*/ 12 h 20"/>
                <a:gd name="T54" fmla="*/ 26 w 34"/>
                <a:gd name="T55" fmla="*/ 13 h 20"/>
                <a:gd name="T56" fmla="*/ 29 w 34"/>
                <a:gd name="T57" fmla="*/ 13 h 20"/>
                <a:gd name="T58" fmla="*/ 32 w 34"/>
                <a:gd name="T59" fmla="*/ 12 h 20"/>
                <a:gd name="T60" fmla="*/ 34 w 34"/>
                <a:gd name="T61" fmla="*/ 10 h 20"/>
                <a:gd name="T62" fmla="*/ 28 w 34"/>
                <a:gd name="T63" fmla="*/ 9 h 20"/>
                <a:gd name="T64" fmla="*/ 25 w 34"/>
                <a:gd name="T65" fmla="*/ 7 h 20"/>
                <a:gd name="T66" fmla="*/ 22 w 34"/>
                <a:gd name="T67" fmla="*/ 7 h 20"/>
                <a:gd name="T68" fmla="*/ 22 w 34"/>
                <a:gd name="T69" fmla="*/ 3 h 20"/>
                <a:gd name="T70" fmla="*/ 14 w 34"/>
                <a:gd name="T71" fmla="*/ 2 h 20"/>
                <a:gd name="T72" fmla="*/ 8 w 34"/>
                <a:gd name="T73" fmla="*/ 0 h 20"/>
                <a:gd name="T74" fmla="*/ 0 w 34"/>
                <a:gd name="T75" fmla="*/ 7 h 20"/>
                <a:gd name="T76" fmla="*/ 0 w 34"/>
                <a:gd name="T7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20">
                  <a:moveTo>
                    <a:pt x="0" y="7"/>
                  </a:moveTo>
                  <a:cubicBezTo>
                    <a:pt x="0" y="7"/>
                    <a:pt x="2" y="7"/>
                    <a:pt x="2" y="6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2" y="7"/>
                    <a:pt x="4" y="7"/>
                  </a:cubicBezTo>
                  <a:cubicBezTo>
                    <a:pt x="5" y="6"/>
                    <a:pt x="5" y="6"/>
                    <a:pt x="6" y="7"/>
                  </a:cubicBezTo>
                  <a:cubicBezTo>
                    <a:pt x="7" y="7"/>
                    <a:pt x="5" y="9"/>
                    <a:pt x="5" y="10"/>
                  </a:cubicBezTo>
                  <a:cubicBezTo>
                    <a:pt x="4" y="10"/>
                    <a:pt x="3" y="11"/>
                    <a:pt x="4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8" y="9"/>
                    <a:pt x="9" y="9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1" y="9"/>
                    <a:pt x="14" y="9"/>
                    <a:pt x="11" y="10"/>
                  </a:cubicBezTo>
                  <a:cubicBezTo>
                    <a:pt x="9" y="11"/>
                    <a:pt x="8" y="11"/>
                    <a:pt x="8" y="12"/>
                  </a:cubicBezTo>
                  <a:cubicBezTo>
                    <a:pt x="7" y="13"/>
                    <a:pt x="7" y="14"/>
                    <a:pt x="5" y="13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1" y="15"/>
                    <a:pt x="1" y="17"/>
                    <a:pt x="2" y="17"/>
                  </a:cubicBezTo>
                  <a:cubicBezTo>
                    <a:pt x="3" y="17"/>
                    <a:pt x="3" y="17"/>
                    <a:pt x="4" y="16"/>
                  </a:cubicBezTo>
                  <a:cubicBezTo>
                    <a:pt x="5" y="16"/>
                    <a:pt x="9" y="16"/>
                    <a:pt x="10" y="16"/>
                  </a:cubicBezTo>
                  <a:cubicBezTo>
                    <a:pt x="11" y="16"/>
                    <a:pt x="12" y="17"/>
                    <a:pt x="13" y="17"/>
                  </a:cubicBezTo>
                  <a:cubicBezTo>
                    <a:pt x="13" y="17"/>
                    <a:pt x="14" y="18"/>
                    <a:pt x="15" y="18"/>
                  </a:cubicBezTo>
                  <a:cubicBezTo>
                    <a:pt x="16" y="19"/>
                    <a:pt x="16" y="17"/>
                    <a:pt x="17" y="18"/>
                  </a:cubicBezTo>
                  <a:cubicBezTo>
                    <a:pt x="19" y="19"/>
                    <a:pt x="18" y="19"/>
                    <a:pt x="19" y="19"/>
                  </a:cubicBezTo>
                  <a:cubicBezTo>
                    <a:pt x="20" y="19"/>
                    <a:pt x="22" y="19"/>
                    <a:pt x="22" y="19"/>
                  </a:cubicBezTo>
                  <a:cubicBezTo>
                    <a:pt x="22" y="19"/>
                    <a:pt x="22" y="17"/>
                    <a:pt x="24" y="18"/>
                  </a:cubicBezTo>
                  <a:cubicBezTo>
                    <a:pt x="25" y="18"/>
                    <a:pt x="26" y="20"/>
                    <a:pt x="26" y="18"/>
                  </a:cubicBezTo>
                  <a:cubicBezTo>
                    <a:pt x="26" y="17"/>
                    <a:pt x="27" y="16"/>
                    <a:pt x="26" y="15"/>
                  </a:cubicBezTo>
                  <a:cubicBezTo>
                    <a:pt x="24" y="14"/>
                    <a:pt x="22" y="14"/>
                    <a:pt x="22" y="13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3" y="11"/>
                    <a:pt x="25" y="12"/>
                    <a:pt x="26" y="13"/>
                  </a:cubicBezTo>
                  <a:cubicBezTo>
                    <a:pt x="27" y="13"/>
                    <a:pt x="28" y="14"/>
                    <a:pt x="29" y="13"/>
                  </a:cubicBezTo>
                  <a:cubicBezTo>
                    <a:pt x="30" y="13"/>
                    <a:pt x="31" y="12"/>
                    <a:pt x="32" y="12"/>
                  </a:cubicBezTo>
                  <a:cubicBezTo>
                    <a:pt x="32" y="11"/>
                    <a:pt x="34" y="10"/>
                    <a:pt x="34" y="10"/>
                  </a:cubicBezTo>
                  <a:cubicBezTo>
                    <a:pt x="34" y="10"/>
                    <a:pt x="29" y="9"/>
                    <a:pt x="28" y="9"/>
                  </a:cubicBezTo>
                  <a:cubicBezTo>
                    <a:pt x="28" y="8"/>
                    <a:pt x="26" y="7"/>
                    <a:pt x="25" y="7"/>
                  </a:cubicBezTo>
                  <a:cubicBezTo>
                    <a:pt x="25" y="7"/>
                    <a:pt x="23" y="8"/>
                    <a:pt x="22" y="7"/>
                  </a:cubicBezTo>
                  <a:cubicBezTo>
                    <a:pt x="22" y="5"/>
                    <a:pt x="22" y="3"/>
                    <a:pt x="22" y="3"/>
                  </a:cubicBezTo>
                  <a:cubicBezTo>
                    <a:pt x="21" y="3"/>
                    <a:pt x="15" y="3"/>
                    <a:pt x="14" y="2"/>
                  </a:cubicBezTo>
                  <a:cubicBezTo>
                    <a:pt x="13" y="2"/>
                    <a:pt x="10" y="1"/>
                    <a:pt x="8" y="0"/>
                  </a:cubicBezTo>
                  <a:cubicBezTo>
                    <a:pt x="5" y="2"/>
                    <a:pt x="3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2"/>
            <p:cNvSpPr>
              <a:spLocks noEditPoints="1"/>
            </p:cNvSpPr>
            <p:nvPr/>
          </p:nvSpPr>
          <p:spPr bwMode="auto">
            <a:xfrm>
              <a:off x="1793" y="831"/>
              <a:ext cx="995" cy="1770"/>
            </a:xfrm>
            <a:custGeom>
              <a:avLst/>
              <a:gdLst>
                <a:gd name="T0" fmla="*/ 82 w 140"/>
                <a:gd name="T1" fmla="*/ 249 h 249"/>
                <a:gd name="T2" fmla="*/ 81 w 140"/>
                <a:gd name="T3" fmla="*/ 242 h 249"/>
                <a:gd name="T4" fmla="*/ 86 w 140"/>
                <a:gd name="T5" fmla="*/ 233 h 249"/>
                <a:gd name="T6" fmla="*/ 89 w 140"/>
                <a:gd name="T7" fmla="*/ 227 h 249"/>
                <a:gd name="T8" fmla="*/ 95 w 140"/>
                <a:gd name="T9" fmla="*/ 217 h 249"/>
                <a:gd name="T10" fmla="*/ 109 w 140"/>
                <a:gd name="T11" fmla="*/ 211 h 249"/>
                <a:gd name="T12" fmla="*/ 122 w 140"/>
                <a:gd name="T13" fmla="*/ 197 h 249"/>
                <a:gd name="T14" fmla="*/ 133 w 140"/>
                <a:gd name="T15" fmla="*/ 175 h 249"/>
                <a:gd name="T16" fmla="*/ 127 w 140"/>
                <a:gd name="T17" fmla="*/ 151 h 249"/>
                <a:gd name="T18" fmla="*/ 109 w 140"/>
                <a:gd name="T19" fmla="*/ 150 h 249"/>
                <a:gd name="T20" fmla="*/ 109 w 140"/>
                <a:gd name="T21" fmla="*/ 141 h 249"/>
                <a:gd name="T22" fmla="*/ 90 w 140"/>
                <a:gd name="T23" fmla="*/ 124 h 249"/>
                <a:gd name="T24" fmla="*/ 84 w 140"/>
                <a:gd name="T25" fmla="*/ 119 h 249"/>
                <a:gd name="T26" fmla="*/ 72 w 140"/>
                <a:gd name="T27" fmla="*/ 118 h 249"/>
                <a:gd name="T28" fmla="*/ 65 w 140"/>
                <a:gd name="T29" fmla="*/ 113 h 249"/>
                <a:gd name="T30" fmla="*/ 50 w 140"/>
                <a:gd name="T31" fmla="*/ 119 h 249"/>
                <a:gd name="T32" fmla="*/ 41 w 140"/>
                <a:gd name="T33" fmla="*/ 104 h 249"/>
                <a:gd name="T34" fmla="*/ 36 w 140"/>
                <a:gd name="T35" fmla="*/ 92 h 249"/>
                <a:gd name="T36" fmla="*/ 23 w 140"/>
                <a:gd name="T37" fmla="*/ 98 h 249"/>
                <a:gd name="T38" fmla="*/ 25 w 140"/>
                <a:gd name="T39" fmla="*/ 74 h 249"/>
                <a:gd name="T40" fmla="*/ 40 w 140"/>
                <a:gd name="T41" fmla="*/ 71 h 249"/>
                <a:gd name="T42" fmla="*/ 49 w 140"/>
                <a:gd name="T43" fmla="*/ 78 h 249"/>
                <a:gd name="T44" fmla="*/ 57 w 140"/>
                <a:gd name="T45" fmla="*/ 53 h 249"/>
                <a:gd name="T46" fmla="*/ 65 w 140"/>
                <a:gd name="T47" fmla="*/ 46 h 249"/>
                <a:gd name="T48" fmla="*/ 76 w 140"/>
                <a:gd name="T49" fmla="*/ 37 h 249"/>
                <a:gd name="T50" fmla="*/ 88 w 140"/>
                <a:gd name="T51" fmla="*/ 32 h 249"/>
                <a:gd name="T52" fmla="*/ 80 w 140"/>
                <a:gd name="T53" fmla="*/ 30 h 249"/>
                <a:gd name="T54" fmla="*/ 72 w 140"/>
                <a:gd name="T55" fmla="*/ 26 h 249"/>
                <a:gd name="T56" fmla="*/ 86 w 140"/>
                <a:gd name="T57" fmla="*/ 25 h 249"/>
                <a:gd name="T58" fmla="*/ 91 w 140"/>
                <a:gd name="T59" fmla="*/ 28 h 249"/>
                <a:gd name="T60" fmla="*/ 102 w 140"/>
                <a:gd name="T61" fmla="*/ 30 h 249"/>
                <a:gd name="T62" fmla="*/ 96 w 140"/>
                <a:gd name="T63" fmla="*/ 23 h 249"/>
                <a:gd name="T64" fmla="*/ 88 w 140"/>
                <a:gd name="T65" fmla="*/ 12 h 249"/>
                <a:gd name="T66" fmla="*/ 73 w 140"/>
                <a:gd name="T67" fmla="*/ 6 h 249"/>
                <a:gd name="T68" fmla="*/ 58 w 140"/>
                <a:gd name="T69" fmla="*/ 4 h 249"/>
                <a:gd name="T70" fmla="*/ 56 w 140"/>
                <a:gd name="T71" fmla="*/ 15 h 249"/>
                <a:gd name="T72" fmla="*/ 51 w 140"/>
                <a:gd name="T73" fmla="*/ 21 h 249"/>
                <a:gd name="T74" fmla="*/ 42 w 140"/>
                <a:gd name="T75" fmla="*/ 15 h 249"/>
                <a:gd name="T76" fmla="*/ 2 w 140"/>
                <a:gd name="T77" fmla="*/ 80 h 249"/>
                <a:gd name="T78" fmla="*/ 14 w 140"/>
                <a:gd name="T79" fmla="*/ 101 h 249"/>
                <a:gd name="T80" fmla="*/ 27 w 140"/>
                <a:gd name="T81" fmla="*/ 107 h 249"/>
                <a:gd name="T82" fmla="*/ 40 w 140"/>
                <a:gd name="T83" fmla="*/ 120 h 249"/>
                <a:gd name="T84" fmla="*/ 52 w 140"/>
                <a:gd name="T85" fmla="*/ 123 h 249"/>
                <a:gd name="T86" fmla="*/ 48 w 140"/>
                <a:gd name="T87" fmla="*/ 144 h 249"/>
                <a:gd name="T88" fmla="*/ 58 w 140"/>
                <a:gd name="T89" fmla="*/ 174 h 249"/>
                <a:gd name="T90" fmla="*/ 71 w 140"/>
                <a:gd name="T91" fmla="*/ 198 h 249"/>
                <a:gd name="T92" fmla="*/ 70 w 140"/>
                <a:gd name="T93" fmla="*/ 217 h 249"/>
                <a:gd name="T94" fmla="*/ 70 w 140"/>
                <a:gd name="T95" fmla="*/ 231 h 249"/>
                <a:gd name="T96" fmla="*/ 71 w 140"/>
                <a:gd name="T97" fmla="*/ 241 h 249"/>
                <a:gd name="T98" fmla="*/ 75 w 140"/>
                <a:gd name="T99" fmla="*/ 247 h 249"/>
                <a:gd name="T100" fmla="*/ 54 w 140"/>
                <a:gd name="T101" fmla="*/ 42 h 249"/>
                <a:gd name="T102" fmla="*/ 55 w 140"/>
                <a:gd name="T103" fmla="*/ 38 h 249"/>
                <a:gd name="T104" fmla="*/ 48 w 140"/>
                <a:gd name="T105" fmla="*/ 42 h 249"/>
                <a:gd name="T106" fmla="*/ 39 w 140"/>
                <a:gd name="T107" fmla="*/ 46 h 249"/>
                <a:gd name="T108" fmla="*/ 50 w 140"/>
                <a:gd name="T109" fmla="*/ 34 h 249"/>
                <a:gd name="T110" fmla="*/ 40 w 140"/>
                <a:gd name="T111" fmla="*/ 3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" h="249">
                  <a:moveTo>
                    <a:pt x="77" y="248"/>
                  </a:moveTo>
                  <a:cubicBezTo>
                    <a:pt x="78" y="248"/>
                    <a:pt x="79" y="248"/>
                    <a:pt x="78" y="246"/>
                  </a:cubicBezTo>
                  <a:cubicBezTo>
                    <a:pt x="78" y="245"/>
                    <a:pt x="81" y="246"/>
                    <a:pt x="80" y="247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79" y="248"/>
                    <a:pt x="81" y="249"/>
                    <a:pt x="82" y="249"/>
                  </a:cubicBezTo>
                  <a:cubicBezTo>
                    <a:pt x="83" y="249"/>
                    <a:pt x="86" y="249"/>
                    <a:pt x="86" y="249"/>
                  </a:cubicBezTo>
                  <a:cubicBezTo>
                    <a:pt x="86" y="249"/>
                    <a:pt x="89" y="248"/>
                    <a:pt x="90" y="248"/>
                  </a:cubicBezTo>
                  <a:cubicBezTo>
                    <a:pt x="90" y="248"/>
                    <a:pt x="87" y="248"/>
                    <a:pt x="86" y="248"/>
                  </a:cubicBezTo>
                  <a:cubicBezTo>
                    <a:pt x="84" y="247"/>
                    <a:pt x="82" y="246"/>
                    <a:pt x="81" y="245"/>
                  </a:cubicBezTo>
                  <a:cubicBezTo>
                    <a:pt x="81" y="244"/>
                    <a:pt x="80" y="243"/>
                    <a:pt x="81" y="242"/>
                  </a:cubicBezTo>
                  <a:cubicBezTo>
                    <a:pt x="82" y="242"/>
                    <a:pt x="84" y="240"/>
                    <a:pt x="85" y="240"/>
                  </a:cubicBezTo>
                  <a:cubicBezTo>
                    <a:pt x="85" y="240"/>
                    <a:pt x="86" y="238"/>
                    <a:pt x="85" y="238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2" y="237"/>
                    <a:pt x="82" y="236"/>
                    <a:pt x="83" y="235"/>
                  </a:cubicBezTo>
                  <a:cubicBezTo>
                    <a:pt x="85" y="234"/>
                    <a:pt x="85" y="233"/>
                    <a:pt x="86" y="233"/>
                  </a:cubicBezTo>
                  <a:cubicBezTo>
                    <a:pt x="86" y="232"/>
                    <a:pt x="87" y="232"/>
                    <a:pt x="88" y="231"/>
                  </a:cubicBezTo>
                  <a:cubicBezTo>
                    <a:pt x="88" y="230"/>
                    <a:pt x="87" y="230"/>
                    <a:pt x="86" y="230"/>
                  </a:cubicBezTo>
                  <a:cubicBezTo>
                    <a:pt x="85" y="230"/>
                    <a:pt x="85" y="229"/>
                    <a:pt x="84" y="228"/>
                  </a:cubicBezTo>
                  <a:cubicBezTo>
                    <a:pt x="84" y="227"/>
                    <a:pt x="87" y="228"/>
                    <a:pt x="89" y="229"/>
                  </a:cubicBezTo>
                  <a:cubicBezTo>
                    <a:pt x="90" y="229"/>
                    <a:pt x="89" y="228"/>
                    <a:pt x="89" y="227"/>
                  </a:cubicBezTo>
                  <a:cubicBezTo>
                    <a:pt x="89" y="226"/>
                    <a:pt x="89" y="225"/>
                    <a:pt x="90" y="225"/>
                  </a:cubicBezTo>
                  <a:cubicBezTo>
                    <a:pt x="91" y="226"/>
                    <a:pt x="96" y="225"/>
                    <a:pt x="96" y="225"/>
                  </a:cubicBezTo>
                  <a:cubicBezTo>
                    <a:pt x="97" y="225"/>
                    <a:pt x="98" y="223"/>
                    <a:pt x="99" y="222"/>
                  </a:cubicBezTo>
                  <a:cubicBezTo>
                    <a:pt x="99" y="221"/>
                    <a:pt x="100" y="221"/>
                    <a:pt x="99" y="220"/>
                  </a:cubicBezTo>
                  <a:cubicBezTo>
                    <a:pt x="98" y="220"/>
                    <a:pt x="95" y="218"/>
                    <a:pt x="95" y="217"/>
                  </a:cubicBezTo>
                  <a:cubicBezTo>
                    <a:pt x="95" y="217"/>
                    <a:pt x="96" y="214"/>
                    <a:pt x="96" y="213"/>
                  </a:cubicBezTo>
                  <a:cubicBezTo>
                    <a:pt x="96" y="213"/>
                    <a:pt x="96" y="218"/>
                    <a:pt x="99" y="219"/>
                  </a:cubicBezTo>
                  <a:cubicBezTo>
                    <a:pt x="101" y="219"/>
                    <a:pt x="102" y="220"/>
                    <a:pt x="104" y="218"/>
                  </a:cubicBezTo>
                  <a:cubicBezTo>
                    <a:pt x="106" y="216"/>
                    <a:pt x="107" y="215"/>
                    <a:pt x="108" y="214"/>
                  </a:cubicBezTo>
                  <a:cubicBezTo>
                    <a:pt x="108" y="212"/>
                    <a:pt x="108" y="211"/>
                    <a:pt x="109" y="211"/>
                  </a:cubicBezTo>
                  <a:cubicBezTo>
                    <a:pt x="110" y="210"/>
                    <a:pt x="110" y="211"/>
                    <a:pt x="111" y="208"/>
                  </a:cubicBezTo>
                  <a:cubicBezTo>
                    <a:pt x="112" y="206"/>
                    <a:pt x="113" y="208"/>
                    <a:pt x="114" y="206"/>
                  </a:cubicBezTo>
                  <a:cubicBezTo>
                    <a:pt x="115" y="204"/>
                    <a:pt x="112" y="202"/>
                    <a:pt x="114" y="201"/>
                  </a:cubicBezTo>
                  <a:cubicBezTo>
                    <a:pt x="116" y="199"/>
                    <a:pt x="119" y="198"/>
                    <a:pt x="119" y="198"/>
                  </a:cubicBezTo>
                  <a:cubicBezTo>
                    <a:pt x="119" y="198"/>
                    <a:pt x="120" y="197"/>
                    <a:pt x="122" y="197"/>
                  </a:cubicBezTo>
                  <a:cubicBezTo>
                    <a:pt x="124" y="196"/>
                    <a:pt x="126" y="197"/>
                    <a:pt x="127" y="196"/>
                  </a:cubicBezTo>
                  <a:cubicBezTo>
                    <a:pt x="127" y="194"/>
                    <a:pt x="128" y="192"/>
                    <a:pt x="129" y="191"/>
                  </a:cubicBezTo>
                  <a:cubicBezTo>
                    <a:pt x="130" y="190"/>
                    <a:pt x="131" y="188"/>
                    <a:pt x="131" y="187"/>
                  </a:cubicBezTo>
                  <a:cubicBezTo>
                    <a:pt x="130" y="186"/>
                    <a:pt x="132" y="182"/>
                    <a:pt x="132" y="181"/>
                  </a:cubicBezTo>
                  <a:cubicBezTo>
                    <a:pt x="132" y="180"/>
                    <a:pt x="130" y="177"/>
                    <a:pt x="133" y="175"/>
                  </a:cubicBezTo>
                  <a:cubicBezTo>
                    <a:pt x="135" y="172"/>
                    <a:pt x="138" y="169"/>
                    <a:pt x="138" y="168"/>
                  </a:cubicBezTo>
                  <a:cubicBezTo>
                    <a:pt x="138" y="167"/>
                    <a:pt x="140" y="163"/>
                    <a:pt x="140" y="161"/>
                  </a:cubicBezTo>
                  <a:cubicBezTo>
                    <a:pt x="140" y="159"/>
                    <a:pt x="138" y="156"/>
                    <a:pt x="137" y="156"/>
                  </a:cubicBezTo>
                  <a:cubicBezTo>
                    <a:pt x="136" y="155"/>
                    <a:pt x="133" y="155"/>
                    <a:pt x="132" y="153"/>
                  </a:cubicBezTo>
                  <a:cubicBezTo>
                    <a:pt x="131" y="152"/>
                    <a:pt x="128" y="150"/>
                    <a:pt x="127" y="151"/>
                  </a:cubicBezTo>
                  <a:cubicBezTo>
                    <a:pt x="126" y="151"/>
                    <a:pt x="124" y="151"/>
                    <a:pt x="122" y="150"/>
                  </a:cubicBezTo>
                  <a:cubicBezTo>
                    <a:pt x="121" y="149"/>
                    <a:pt x="119" y="148"/>
                    <a:pt x="118" y="147"/>
                  </a:cubicBezTo>
                  <a:cubicBezTo>
                    <a:pt x="117" y="146"/>
                    <a:pt x="115" y="146"/>
                    <a:pt x="114" y="146"/>
                  </a:cubicBezTo>
                  <a:cubicBezTo>
                    <a:pt x="113" y="146"/>
                    <a:pt x="113" y="145"/>
                    <a:pt x="111" y="147"/>
                  </a:cubicBezTo>
                  <a:cubicBezTo>
                    <a:pt x="110" y="150"/>
                    <a:pt x="111" y="151"/>
                    <a:pt x="109" y="150"/>
                  </a:cubicBezTo>
                  <a:cubicBezTo>
                    <a:pt x="106" y="150"/>
                    <a:pt x="109" y="150"/>
                    <a:pt x="110" y="147"/>
                  </a:cubicBezTo>
                  <a:cubicBezTo>
                    <a:pt x="112" y="145"/>
                    <a:pt x="110" y="143"/>
                    <a:pt x="108" y="144"/>
                  </a:cubicBezTo>
                  <a:cubicBezTo>
                    <a:pt x="107" y="144"/>
                    <a:pt x="108" y="146"/>
                    <a:pt x="105" y="146"/>
                  </a:cubicBezTo>
                  <a:cubicBezTo>
                    <a:pt x="102" y="147"/>
                    <a:pt x="102" y="145"/>
                    <a:pt x="104" y="144"/>
                  </a:cubicBezTo>
                  <a:cubicBezTo>
                    <a:pt x="106" y="144"/>
                    <a:pt x="109" y="142"/>
                    <a:pt x="109" y="141"/>
                  </a:cubicBezTo>
                  <a:cubicBezTo>
                    <a:pt x="109" y="141"/>
                    <a:pt x="109" y="138"/>
                    <a:pt x="107" y="138"/>
                  </a:cubicBezTo>
                  <a:cubicBezTo>
                    <a:pt x="106" y="138"/>
                    <a:pt x="106" y="136"/>
                    <a:pt x="104" y="134"/>
                  </a:cubicBezTo>
                  <a:cubicBezTo>
                    <a:pt x="102" y="131"/>
                    <a:pt x="99" y="128"/>
                    <a:pt x="97" y="128"/>
                  </a:cubicBezTo>
                  <a:cubicBezTo>
                    <a:pt x="95" y="129"/>
                    <a:pt x="94" y="131"/>
                    <a:pt x="92" y="128"/>
                  </a:cubicBezTo>
                  <a:cubicBezTo>
                    <a:pt x="91" y="126"/>
                    <a:pt x="90" y="126"/>
                    <a:pt x="90" y="124"/>
                  </a:cubicBezTo>
                  <a:cubicBezTo>
                    <a:pt x="89" y="123"/>
                    <a:pt x="87" y="124"/>
                    <a:pt x="87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4" y="124"/>
                    <a:pt x="85" y="122"/>
                  </a:cubicBezTo>
                  <a:cubicBezTo>
                    <a:pt x="86" y="120"/>
                    <a:pt x="87" y="116"/>
                    <a:pt x="86" y="117"/>
                  </a:cubicBezTo>
                  <a:cubicBezTo>
                    <a:pt x="86" y="117"/>
                    <a:pt x="85" y="120"/>
                    <a:pt x="84" y="119"/>
                  </a:cubicBezTo>
                  <a:cubicBezTo>
                    <a:pt x="83" y="119"/>
                    <a:pt x="84" y="119"/>
                    <a:pt x="82" y="118"/>
                  </a:cubicBezTo>
                  <a:cubicBezTo>
                    <a:pt x="80" y="116"/>
                    <a:pt x="78" y="117"/>
                    <a:pt x="78" y="118"/>
                  </a:cubicBezTo>
                  <a:cubicBezTo>
                    <a:pt x="78" y="119"/>
                    <a:pt x="77" y="120"/>
                    <a:pt x="77" y="120"/>
                  </a:cubicBezTo>
                  <a:cubicBezTo>
                    <a:pt x="77" y="120"/>
                    <a:pt x="77" y="120"/>
                    <a:pt x="76" y="118"/>
                  </a:cubicBezTo>
                  <a:cubicBezTo>
                    <a:pt x="76" y="117"/>
                    <a:pt x="73" y="117"/>
                    <a:pt x="72" y="118"/>
                  </a:cubicBezTo>
                  <a:cubicBezTo>
                    <a:pt x="71" y="119"/>
                    <a:pt x="70" y="115"/>
                    <a:pt x="69" y="115"/>
                  </a:cubicBezTo>
                  <a:cubicBezTo>
                    <a:pt x="69" y="115"/>
                    <a:pt x="67" y="116"/>
                    <a:pt x="66" y="118"/>
                  </a:cubicBezTo>
                  <a:cubicBezTo>
                    <a:pt x="65" y="120"/>
                    <a:pt x="66" y="122"/>
                    <a:pt x="65" y="122"/>
                  </a:cubicBezTo>
                  <a:cubicBezTo>
                    <a:pt x="64" y="122"/>
                    <a:pt x="64" y="118"/>
                    <a:pt x="64" y="117"/>
                  </a:cubicBezTo>
                  <a:cubicBezTo>
                    <a:pt x="65" y="116"/>
                    <a:pt x="66" y="114"/>
                    <a:pt x="65" y="113"/>
                  </a:cubicBezTo>
                  <a:cubicBezTo>
                    <a:pt x="64" y="113"/>
                    <a:pt x="62" y="116"/>
                    <a:pt x="61" y="116"/>
                  </a:cubicBezTo>
                  <a:cubicBezTo>
                    <a:pt x="60" y="116"/>
                    <a:pt x="59" y="117"/>
                    <a:pt x="58" y="119"/>
                  </a:cubicBezTo>
                  <a:cubicBezTo>
                    <a:pt x="57" y="120"/>
                    <a:pt x="56" y="121"/>
                    <a:pt x="55" y="122"/>
                  </a:cubicBezTo>
                  <a:cubicBezTo>
                    <a:pt x="55" y="123"/>
                    <a:pt x="53" y="122"/>
                    <a:pt x="53" y="121"/>
                  </a:cubicBezTo>
                  <a:cubicBezTo>
                    <a:pt x="54" y="121"/>
                    <a:pt x="51" y="119"/>
                    <a:pt x="50" y="119"/>
                  </a:cubicBezTo>
                  <a:cubicBezTo>
                    <a:pt x="50" y="120"/>
                    <a:pt x="49" y="121"/>
                    <a:pt x="47" y="121"/>
                  </a:cubicBezTo>
                  <a:cubicBezTo>
                    <a:pt x="46" y="122"/>
                    <a:pt x="45" y="120"/>
                    <a:pt x="44" y="120"/>
                  </a:cubicBezTo>
                  <a:cubicBezTo>
                    <a:pt x="44" y="119"/>
                    <a:pt x="43" y="119"/>
                    <a:pt x="43" y="116"/>
                  </a:cubicBezTo>
                  <a:cubicBezTo>
                    <a:pt x="43" y="113"/>
                    <a:pt x="43" y="111"/>
                    <a:pt x="44" y="109"/>
                  </a:cubicBezTo>
                  <a:cubicBezTo>
                    <a:pt x="44" y="107"/>
                    <a:pt x="42" y="104"/>
                    <a:pt x="41" y="104"/>
                  </a:cubicBezTo>
                  <a:cubicBezTo>
                    <a:pt x="40" y="105"/>
                    <a:pt x="39" y="106"/>
                    <a:pt x="38" y="106"/>
                  </a:cubicBezTo>
                  <a:cubicBezTo>
                    <a:pt x="37" y="106"/>
                    <a:pt x="37" y="105"/>
                    <a:pt x="35" y="105"/>
                  </a:cubicBezTo>
                  <a:cubicBezTo>
                    <a:pt x="34" y="105"/>
                    <a:pt x="35" y="105"/>
                    <a:pt x="35" y="103"/>
                  </a:cubicBezTo>
                  <a:cubicBezTo>
                    <a:pt x="36" y="101"/>
                    <a:pt x="35" y="99"/>
                    <a:pt x="36" y="97"/>
                  </a:cubicBezTo>
                  <a:cubicBezTo>
                    <a:pt x="38" y="96"/>
                    <a:pt x="37" y="92"/>
                    <a:pt x="36" y="92"/>
                  </a:cubicBezTo>
                  <a:cubicBezTo>
                    <a:pt x="35" y="92"/>
                    <a:pt x="34" y="92"/>
                    <a:pt x="32" y="92"/>
                  </a:cubicBezTo>
                  <a:cubicBezTo>
                    <a:pt x="31" y="92"/>
                    <a:pt x="30" y="94"/>
                    <a:pt x="31" y="95"/>
                  </a:cubicBezTo>
                  <a:cubicBezTo>
                    <a:pt x="31" y="97"/>
                    <a:pt x="30" y="98"/>
                    <a:pt x="29" y="98"/>
                  </a:cubicBezTo>
                  <a:cubicBezTo>
                    <a:pt x="29" y="98"/>
                    <a:pt x="28" y="97"/>
                    <a:pt x="27" y="99"/>
                  </a:cubicBezTo>
                  <a:cubicBezTo>
                    <a:pt x="25" y="100"/>
                    <a:pt x="25" y="100"/>
                    <a:pt x="23" y="98"/>
                  </a:cubicBezTo>
                  <a:cubicBezTo>
                    <a:pt x="22" y="96"/>
                    <a:pt x="20" y="94"/>
                    <a:pt x="20" y="92"/>
                  </a:cubicBezTo>
                  <a:cubicBezTo>
                    <a:pt x="20" y="89"/>
                    <a:pt x="20" y="86"/>
                    <a:pt x="20" y="85"/>
                  </a:cubicBezTo>
                  <a:cubicBezTo>
                    <a:pt x="21" y="83"/>
                    <a:pt x="21" y="81"/>
                    <a:pt x="20" y="80"/>
                  </a:cubicBezTo>
                  <a:cubicBezTo>
                    <a:pt x="19" y="80"/>
                    <a:pt x="21" y="78"/>
                    <a:pt x="22" y="77"/>
                  </a:cubicBezTo>
                  <a:cubicBezTo>
                    <a:pt x="23" y="77"/>
                    <a:pt x="25" y="75"/>
                    <a:pt x="25" y="74"/>
                  </a:cubicBezTo>
                  <a:cubicBezTo>
                    <a:pt x="25" y="74"/>
                    <a:pt x="26" y="74"/>
                    <a:pt x="28" y="74"/>
                  </a:cubicBezTo>
                  <a:cubicBezTo>
                    <a:pt x="30" y="74"/>
                    <a:pt x="30" y="74"/>
                    <a:pt x="31" y="75"/>
                  </a:cubicBezTo>
                  <a:cubicBezTo>
                    <a:pt x="33" y="76"/>
                    <a:pt x="33" y="74"/>
                    <a:pt x="33" y="74"/>
                  </a:cubicBezTo>
                  <a:cubicBezTo>
                    <a:pt x="33" y="73"/>
                    <a:pt x="34" y="72"/>
                    <a:pt x="36" y="73"/>
                  </a:cubicBezTo>
                  <a:cubicBezTo>
                    <a:pt x="37" y="73"/>
                    <a:pt x="40" y="71"/>
                    <a:pt x="40" y="71"/>
                  </a:cubicBezTo>
                  <a:cubicBezTo>
                    <a:pt x="40" y="72"/>
                    <a:pt x="41" y="74"/>
                    <a:pt x="42" y="74"/>
                  </a:cubicBezTo>
                  <a:cubicBezTo>
                    <a:pt x="43" y="73"/>
                    <a:pt x="43" y="71"/>
                    <a:pt x="44" y="74"/>
                  </a:cubicBezTo>
                  <a:cubicBezTo>
                    <a:pt x="44" y="76"/>
                    <a:pt x="45" y="80"/>
                    <a:pt x="46" y="80"/>
                  </a:cubicBezTo>
                  <a:cubicBezTo>
                    <a:pt x="47" y="81"/>
                    <a:pt x="46" y="83"/>
                    <a:pt x="48" y="83"/>
                  </a:cubicBezTo>
                  <a:cubicBezTo>
                    <a:pt x="49" y="83"/>
                    <a:pt x="50" y="79"/>
                    <a:pt x="49" y="78"/>
                  </a:cubicBezTo>
                  <a:cubicBezTo>
                    <a:pt x="49" y="77"/>
                    <a:pt x="48" y="73"/>
                    <a:pt x="47" y="72"/>
                  </a:cubicBezTo>
                  <a:cubicBezTo>
                    <a:pt x="47" y="71"/>
                    <a:pt x="48" y="68"/>
                    <a:pt x="50" y="67"/>
                  </a:cubicBezTo>
                  <a:cubicBezTo>
                    <a:pt x="51" y="66"/>
                    <a:pt x="54" y="62"/>
                    <a:pt x="55" y="61"/>
                  </a:cubicBezTo>
                  <a:cubicBezTo>
                    <a:pt x="56" y="60"/>
                    <a:pt x="60" y="59"/>
                    <a:pt x="59" y="58"/>
                  </a:cubicBezTo>
                  <a:cubicBezTo>
                    <a:pt x="58" y="56"/>
                    <a:pt x="57" y="55"/>
                    <a:pt x="57" y="53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9" y="54"/>
                    <a:pt x="61" y="52"/>
                    <a:pt x="60" y="51"/>
                  </a:cubicBezTo>
                  <a:cubicBezTo>
                    <a:pt x="60" y="50"/>
                    <a:pt x="60" y="49"/>
                    <a:pt x="61" y="49"/>
                  </a:cubicBezTo>
                  <a:cubicBezTo>
                    <a:pt x="62" y="49"/>
                    <a:pt x="63" y="48"/>
                    <a:pt x="62" y="47"/>
                  </a:cubicBezTo>
                  <a:cubicBezTo>
                    <a:pt x="62" y="46"/>
                    <a:pt x="64" y="45"/>
                    <a:pt x="65" y="46"/>
                  </a:cubicBezTo>
                  <a:cubicBezTo>
                    <a:pt x="66" y="46"/>
                    <a:pt x="69" y="46"/>
                    <a:pt x="70" y="45"/>
                  </a:cubicBezTo>
                  <a:cubicBezTo>
                    <a:pt x="70" y="45"/>
                    <a:pt x="68" y="43"/>
                    <a:pt x="68" y="42"/>
                  </a:cubicBezTo>
                  <a:cubicBezTo>
                    <a:pt x="68" y="40"/>
                    <a:pt x="70" y="39"/>
                    <a:pt x="72" y="38"/>
                  </a:cubicBezTo>
                  <a:cubicBezTo>
                    <a:pt x="73" y="38"/>
                    <a:pt x="74" y="38"/>
                    <a:pt x="74" y="38"/>
                  </a:cubicBezTo>
                  <a:cubicBezTo>
                    <a:pt x="75" y="37"/>
                    <a:pt x="76" y="35"/>
                    <a:pt x="76" y="37"/>
                  </a:cubicBezTo>
                  <a:cubicBezTo>
                    <a:pt x="76" y="38"/>
                    <a:pt x="76" y="40"/>
                    <a:pt x="77" y="40"/>
                  </a:cubicBezTo>
                  <a:cubicBezTo>
                    <a:pt x="79" y="40"/>
                    <a:pt x="80" y="38"/>
                    <a:pt x="81" y="38"/>
                  </a:cubicBezTo>
                  <a:cubicBezTo>
                    <a:pt x="81" y="38"/>
                    <a:pt x="85" y="37"/>
                    <a:pt x="85" y="37"/>
                  </a:cubicBezTo>
                  <a:cubicBezTo>
                    <a:pt x="86" y="37"/>
                    <a:pt x="90" y="36"/>
                    <a:pt x="90" y="35"/>
                  </a:cubicBezTo>
                  <a:cubicBezTo>
                    <a:pt x="89" y="34"/>
                    <a:pt x="89" y="32"/>
                    <a:pt x="88" y="32"/>
                  </a:cubicBezTo>
                  <a:cubicBezTo>
                    <a:pt x="88" y="31"/>
                    <a:pt x="87" y="32"/>
                    <a:pt x="86" y="33"/>
                  </a:cubicBezTo>
                  <a:cubicBezTo>
                    <a:pt x="86" y="34"/>
                    <a:pt x="85" y="34"/>
                    <a:pt x="84" y="33"/>
                  </a:cubicBezTo>
                  <a:cubicBezTo>
                    <a:pt x="84" y="32"/>
                    <a:pt x="85" y="30"/>
                    <a:pt x="83" y="31"/>
                  </a:cubicBezTo>
                  <a:cubicBezTo>
                    <a:pt x="82" y="32"/>
                    <a:pt x="82" y="32"/>
                    <a:pt x="81" y="32"/>
                  </a:cubicBezTo>
                  <a:cubicBezTo>
                    <a:pt x="81" y="32"/>
                    <a:pt x="80" y="30"/>
                    <a:pt x="80" y="30"/>
                  </a:cubicBezTo>
                  <a:cubicBezTo>
                    <a:pt x="80" y="30"/>
                    <a:pt x="82" y="29"/>
                    <a:pt x="81" y="28"/>
                  </a:cubicBezTo>
                  <a:cubicBezTo>
                    <a:pt x="80" y="26"/>
                    <a:pt x="78" y="27"/>
                    <a:pt x="77" y="28"/>
                  </a:cubicBezTo>
                  <a:cubicBezTo>
                    <a:pt x="75" y="29"/>
                    <a:pt x="75" y="29"/>
                    <a:pt x="73" y="29"/>
                  </a:cubicBezTo>
                  <a:cubicBezTo>
                    <a:pt x="71" y="30"/>
                    <a:pt x="70" y="30"/>
                    <a:pt x="70" y="30"/>
                  </a:cubicBezTo>
                  <a:cubicBezTo>
                    <a:pt x="70" y="30"/>
                    <a:pt x="71" y="28"/>
                    <a:pt x="72" y="26"/>
                  </a:cubicBezTo>
                  <a:cubicBezTo>
                    <a:pt x="73" y="25"/>
                    <a:pt x="77" y="25"/>
                    <a:pt x="78" y="24"/>
                  </a:cubicBezTo>
                  <a:cubicBezTo>
                    <a:pt x="79" y="23"/>
                    <a:pt x="81" y="25"/>
                    <a:pt x="81" y="25"/>
                  </a:cubicBezTo>
                  <a:cubicBezTo>
                    <a:pt x="81" y="25"/>
                    <a:pt x="83" y="23"/>
                    <a:pt x="83" y="24"/>
                  </a:cubicBezTo>
                  <a:cubicBezTo>
                    <a:pt x="83" y="25"/>
                    <a:pt x="82" y="27"/>
                    <a:pt x="83" y="27"/>
                  </a:cubicBezTo>
                  <a:cubicBezTo>
                    <a:pt x="84" y="27"/>
                    <a:pt x="87" y="26"/>
                    <a:pt x="86" y="25"/>
                  </a:cubicBezTo>
                  <a:cubicBezTo>
                    <a:pt x="85" y="25"/>
                    <a:pt x="87" y="24"/>
                    <a:pt x="88" y="23"/>
                  </a:cubicBezTo>
                  <a:cubicBezTo>
                    <a:pt x="89" y="22"/>
                    <a:pt x="91" y="23"/>
                    <a:pt x="92" y="23"/>
                  </a:cubicBezTo>
                  <a:cubicBezTo>
                    <a:pt x="92" y="23"/>
                    <a:pt x="93" y="21"/>
                    <a:pt x="94" y="21"/>
                  </a:cubicBezTo>
                  <a:cubicBezTo>
                    <a:pt x="95" y="21"/>
                    <a:pt x="96" y="22"/>
                    <a:pt x="94" y="24"/>
                  </a:cubicBezTo>
                  <a:cubicBezTo>
                    <a:pt x="92" y="25"/>
                    <a:pt x="92" y="28"/>
                    <a:pt x="91" y="28"/>
                  </a:cubicBezTo>
                  <a:cubicBezTo>
                    <a:pt x="90" y="29"/>
                    <a:pt x="91" y="30"/>
                    <a:pt x="92" y="30"/>
                  </a:cubicBezTo>
                  <a:cubicBezTo>
                    <a:pt x="93" y="30"/>
                    <a:pt x="95" y="30"/>
                    <a:pt x="96" y="30"/>
                  </a:cubicBezTo>
                  <a:cubicBezTo>
                    <a:pt x="97" y="29"/>
                    <a:pt x="98" y="30"/>
                    <a:pt x="98" y="30"/>
                  </a:cubicBezTo>
                  <a:cubicBezTo>
                    <a:pt x="98" y="31"/>
                    <a:pt x="99" y="30"/>
                    <a:pt x="99" y="30"/>
                  </a:cubicBezTo>
                  <a:cubicBezTo>
                    <a:pt x="99" y="30"/>
                    <a:pt x="102" y="29"/>
                    <a:pt x="102" y="30"/>
                  </a:cubicBezTo>
                  <a:cubicBezTo>
                    <a:pt x="103" y="31"/>
                    <a:pt x="103" y="29"/>
                    <a:pt x="103" y="29"/>
                  </a:cubicBezTo>
                  <a:cubicBezTo>
                    <a:pt x="102" y="28"/>
                    <a:pt x="102" y="27"/>
                    <a:pt x="101" y="26"/>
                  </a:cubicBezTo>
                  <a:cubicBezTo>
                    <a:pt x="101" y="24"/>
                    <a:pt x="100" y="24"/>
                    <a:pt x="99" y="25"/>
                  </a:cubicBezTo>
                  <a:cubicBezTo>
                    <a:pt x="98" y="25"/>
                    <a:pt x="97" y="24"/>
                    <a:pt x="96" y="24"/>
                  </a:cubicBezTo>
                  <a:cubicBezTo>
                    <a:pt x="96" y="23"/>
                    <a:pt x="95" y="24"/>
                    <a:pt x="96" y="23"/>
                  </a:cubicBezTo>
                  <a:cubicBezTo>
                    <a:pt x="96" y="22"/>
                    <a:pt x="97" y="21"/>
                    <a:pt x="97" y="20"/>
                  </a:cubicBezTo>
                  <a:cubicBezTo>
                    <a:pt x="98" y="19"/>
                    <a:pt x="100" y="17"/>
                    <a:pt x="98" y="17"/>
                  </a:cubicBezTo>
                  <a:cubicBezTo>
                    <a:pt x="96" y="16"/>
                    <a:pt x="95" y="16"/>
                    <a:pt x="95" y="15"/>
                  </a:cubicBezTo>
                  <a:cubicBezTo>
                    <a:pt x="95" y="14"/>
                    <a:pt x="92" y="12"/>
                    <a:pt x="92" y="12"/>
                  </a:cubicBezTo>
                  <a:cubicBezTo>
                    <a:pt x="91" y="12"/>
                    <a:pt x="88" y="13"/>
                    <a:pt x="88" y="12"/>
                  </a:cubicBezTo>
                  <a:cubicBezTo>
                    <a:pt x="88" y="11"/>
                    <a:pt x="87" y="8"/>
                    <a:pt x="86" y="8"/>
                  </a:cubicBezTo>
                  <a:cubicBezTo>
                    <a:pt x="86" y="7"/>
                    <a:pt x="83" y="3"/>
                    <a:pt x="82" y="3"/>
                  </a:cubicBezTo>
                  <a:cubicBezTo>
                    <a:pt x="82" y="3"/>
                    <a:pt x="81" y="3"/>
                    <a:pt x="80" y="5"/>
                  </a:cubicBezTo>
                  <a:cubicBezTo>
                    <a:pt x="78" y="7"/>
                    <a:pt x="77" y="7"/>
                    <a:pt x="76" y="7"/>
                  </a:cubicBezTo>
                  <a:cubicBezTo>
                    <a:pt x="75" y="7"/>
                    <a:pt x="73" y="7"/>
                    <a:pt x="73" y="6"/>
                  </a:cubicBezTo>
                  <a:cubicBezTo>
                    <a:pt x="72" y="5"/>
                    <a:pt x="75" y="4"/>
                    <a:pt x="74" y="3"/>
                  </a:cubicBezTo>
                  <a:cubicBezTo>
                    <a:pt x="74" y="2"/>
                    <a:pt x="72" y="2"/>
                    <a:pt x="70" y="2"/>
                  </a:cubicBezTo>
                  <a:cubicBezTo>
                    <a:pt x="69" y="2"/>
                    <a:pt x="68" y="0"/>
                    <a:pt x="65" y="0"/>
                  </a:cubicBezTo>
                  <a:cubicBezTo>
                    <a:pt x="63" y="0"/>
                    <a:pt x="60" y="1"/>
                    <a:pt x="60" y="1"/>
                  </a:cubicBezTo>
                  <a:cubicBezTo>
                    <a:pt x="59" y="1"/>
                    <a:pt x="59" y="2"/>
                    <a:pt x="58" y="4"/>
                  </a:cubicBezTo>
                  <a:cubicBezTo>
                    <a:pt x="58" y="6"/>
                    <a:pt x="59" y="6"/>
                    <a:pt x="58" y="7"/>
                  </a:cubicBezTo>
                  <a:cubicBezTo>
                    <a:pt x="56" y="7"/>
                    <a:pt x="56" y="7"/>
                    <a:pt x="57" y="8"/>
                  </a:cubicBezTo>
                  <a:cubicBezTo>
                    <a:pt x="58" y="9"/>
                    <a:pt x="60" y="11"/>
                    <a:pt x="60" y="11"/>
                  </a:cubicBezTo>
                  <a:cubicBezTo>
                    <a:pt x="60" y="11"/>
                    <a:pt x="59" y="13"/>
                    <a:pt x="58" y="14"/>
                  </a:cubicBezTo>
                  <a:cubicBezTo>
                    <a:pt x="57" y="15"/>
                    <a:pt x="56" y="16"/>
                    <a:pt x="56" y="15"/>
                  </a:cubicBezTo>
                  <a:cubicBezTo>
                    <a:pt x="55" y="14"/>
                    <a:pt x="53" y="14"/>
                    <a:pt x="54" y="15"/>
                  </a:cubicBezTo>
                  <a:cubicBezTo>
                    <a:pt x="54" y="16"/>
                    <a:pt x="55" y="16"/>
                    <a:pt x="55" y="17"/>
                  </a:cubicBezTo>
                  <a:cubicBezTo>
                    <a:pt x="55" y="19"/>
                    <a:pt x="56" y="21"/>
                    <a:pt x="55" y="22"/>
                  </a:cubicBezTo>
                  <a:cubicBezTo>
                    <a:pt x="54" y="23"/>
                    <a:pt x="53" y="22"/>
                    <a:pt x="52" y="23"/>
                  </a:cubicBezTo>
                  <a:cubicBezTo>
                    <a:pt x="51" y="23"/>
                    <a:pt x="51" y="21"/>
                    <a:pt x="51" y="21"/>
                  </a:cubicBezTo>
                  <a:cubicBezTo>
                    <a:pt x="52" y="21"/>
                    <a:pt x="51" y="18"/>
                    <a:pt x="51" y="18"/>
                  </a:cubicBezTo>
                  <a:cubicBezTo>
                    <a:pt x="51" y="18"/>
                    <a:pt x="49" y="21"/>
                    <a:pt x="50" y="19"/>
                  </a:cubicBezTo>
                  <a:cubicBezTo>
                    <a:pt x="50" y="18"/>
                    <a:pt x="49" y="18"/>
                    <a:pt x="49" y="17"/>
                  </a:cubicBezTo>
                  <a:cubicBezTo>
                    <a:pt x="49" y="15"/>
                    <a:pt x="48" y="14"/>
                    <a:pt x="47" y="14"/>
                  </a:cubicBezTo>
                  <a:cubicBezTo>
                    <a:pt x="46" y="15"/>
                    <a:pt x="44" y="15"/>
                    <a:pt x="42" y="15"/>
                  </a:cubicBezTo>
                  <a:cubicBezTo>
                    <a:pt x="39" y="14"/>
                    <a:pt x="39" y="14"/>
                    <a:pt x="37" y="13"/>
                  </a:cubicBezTo>
                  <a:cubicBezTo>
                    <a:pt x="35" y="12"/>
                    <a:pt x="34" y="13"/>
                    <a:pt x="33" y="13"/>
                  </a:cubicBezTo>
                  <a:cubicBezTo>
                    <a:pt x="32" y="14"/>
                    <a:pt x="32" y="12"/>
                    <a:pt x="32" y="12"/>
                  </a:cubicBezTo>
                  <a:cubicBezTo>
                    <a:pt x="17" y="30"/>
                    <a:pt x="6" y="53"/>
                    <a:pt x="0" y="77"/>
                  </a:cubicBezTo>
                  <a:cubicBezTo>
                    <a:pt x="1" y="78"/>
                    <a:pt x="2" y="80"/>
                    <a:pt x="2" y="80"/>
                  </a:cubicBezTo>
                  <a:cubicBezTo>
                    <a:pt x="3" y="82"/>
                    <a:pt x="5" y="87"/>
                    <a:pt x="6" y="87"/>
                  </a:cubicBezTo>
                  <a:cubicBezTo>
                    <a:pt x="6" y="87"/>
                    <a:pt x="8" y="90"/>
                    <a:pt x="8" y="90"/>
                  </a:cubicBezTo>
                  <a:cubicBezTo>
                    <a:pt x="8" y="90"/>
                    <a:pt x="9" y="92"/>
                    <a:pt x="8" y="93"/>
                  </a:cubicBezTo>
                  <a:cubicBezTo>
                    <a:pt x="8" y="94"/>
                    <a:pt x="9" y="96"/>
                    <a:pt x="10" y="97"/>
                  </a:cubicBezTo>
                  <a:cubicBezTo>
                    <a:pt x="10" y="98"/>
                    <a:pt x="14" y="98"/>
                    <a:pt x="14" y="101"/>
                  </a:cubicBezTo>
                  <a:cubicBezTo>
                    <a:pt x="14" y="101"/>
                    <a:pt x="15" y="105"/>
                    <a:pt x="16" y="105"/>
                  </a:cubicBezTo>
                  <a:cubicBezTo>
                    <a:pt x="18" y="105"/>
                    <a:pt x="20" y="104"/>
                    <a:pt x="20" y="105"/>
                  </a:cubicBezTo>
                  <a:cubicBezTo>
                    <a:pt x="20" y="105"/>
                    <a:pt x="22" y="108"/>
                    <a:pt x="22" y="106"/>
                  </a:cubicBezTo>
                  <a:cubicBezTo>
                    <a:pt x="23" y="105"/>
                    <a:pt x="23" y="104"/>
                    <a:pt x="24" y="104"/>
                  </a:cubicBezTo>
                  <a:cubicBezTo>
                    <a:pt x="26" y="104"/>
                    <a:pt x="26" y="106"/>
                    <a:pt x="27" y="107"/>
                  </a:cubicBezTo>
                  <a:cubicBezTo>
                    <a:pt x="28" y="108"/>
                    <a:pt x="30" y="110"/>
                    <a:pt x="31" y="110"/>
                  </a:cubicBezTo>
                  <a:cubicBezTo>
                    <a:pt x="31" y="110"/>
                    <a:pt x="33" y="112"/>
                    <a:pt x="33" y="111"/>
                  </a:cubicBezTo>
                  <a:cubicBezTo>
                    <a:pt x="34" y="111"/>
                    <a:pt x="35" y="112"/>
                    <a:pt x="36" y="112"/>
                  </a:cubicBezTo>
                  <a:cubicBezTo>
                    <a:pt x="36" y="112"/>
                    <a:pt x="38" y="114"/>
                    <a:pt x="38" y="116"/>
                  </a:cubicBezTo>
                  <a:cubicBezTo>
                    <a:pt x="37" y="119"/>
                    <a:pt x="40" y="119"/>
                    <a:pt x="40" y="120"/>
                  </a:cubicBezTo>
                  <a:cubicBezTo>
                    <a:pt x="41" y="120"/>
                    <a:pt x="43" y="122"/>
                    <a:pt x="43" y="123"/>
                  </a:cubicBezTo>
                  <a:cubicBezTo>
                    <a:pt x="44" y="124"/>
                    <a:pt x="46" y="124"/>
                    <a:pt x="46" y="125"/>
                  </a:cubicBezTo>
                  <a:cubicBezTo>
                    <a:pt x="47" y="125"/>
                    <a:pt x="47" y="126"/>
                    <a:pt x="48" y="125"/>
                  </a:cubicBezTo>
                  <a:cubicBezTo>
                    <a:pt x="50" y="125"/>
                    <a:pt x="49" y="123"/>
                    <a:pt x="49" y="123"/>
                  </a:cubicBezTo>
                  <a:cubicBezTo>
                    <a:pt x="49" y="123"/>
                    <a:pt x="51" y="122"/>
                    <a:pt x="52" y="123"/>
                  </a:cubicBezTo>
                  <a:cubicBezTo>
                    <a:pt x="52" y="124"/>
                    <a:pt x="53" y="127"/>
                    <a:pt x="53" y="127"/>
                  </a:cubicBezTo>
                  <a:cubicBezTo>
                    <a:pt x="54" y="127"/>
                    <a:pt x="55" y="130"/>
                    <a:pt x="54" y="133"/>
                  </a:cubicBezTo>
                  <a:cubicBezTo>
                    <a:pt x="54" y="135"/>
                    <a:pt x="54" y="137"/>
                    <a:pt x="53" y="137"/>
                  </a:cubicBezTo>
                  <a:cubicBezTo>
                    <a:pt x="53" y="137"/>
                    <a:pt x="51" y="139"/>
                    <a:pt x="50" y="139"/>
                  </a:cubicBezTo>
                  <a:cubicBezTo>
                    <a:pt x="49" y="140"/>
                    <a:pt x="48" y="143"/>
                    <a:pt x="48" y="144"/>
                  </a:cubicBezTo>
                  <a:cubicBezTo>
                    <a:pt x="48" y="145"/>
                    <a:pt x="49" y="148"/>
                    <a:pt x="49" y="150"/>
                  </a:cubicBezTo>
                  <a:cubicBezTo>
                    <a:pt x="49" y="151"/>
                    <a:pt x="48" y="152"/>
                    <a:pt x="48" y="154"/>
                  </a:cubicBezTo>
                  <a:cubicBezTo>
                    <a:pt x="49" y="157"/>
                    <a:pt x="52" y="157"/>
                    <a:pt x="52" y="159"/>
                  </a:cubicBezTo>
                  <a:cubicBezTo>
                    <a:pt x="52" y="161"/>
                    <a:pt x="55" y="166"/>
                    <a:pt x="55" y="167"/>
                  </a:cubicBezTo>
                  <a:cubicBezTo>
                    <a:pt x="56" y="169"/>
                    <a:pt x="58" y="172"/>
                    <a:pt x="58" y="174"/>
                  </a:cubicBezTo>
                  <a:cubicBezTo>
                    <a:pt x="58" y="177"/>
                    <a:pt x="63" y="179"/>
                    <a:pt x="64" y="179"/>
                  </a:cubicBezTo>
                  <a:cubicBezTo>
                    <a:pt x="64" y="179"/>
                    <a:pt x="66" y="181"/>
                    <a:pt x="67" y="181"/>
                  </a:cubicBezTo>
                  <a:cubicBezTo>
                    <a:pt x="68" y="182"/>
                    <a:pt x="69" y="183"/>
                    <a:pt x="70" y="185"/>
                  </a:cubicBezTo>
                  <a:cubicBezTo>
                    <a:pt x="71" y="186"/>
                    <a:pt x="71" y="188"/>
                    <a:pt x="71" y="189"/>
                  </a:cubicBezTo>
                  <a:cubicBezTo>
                    <a:pt x="71" y="189"/>
                    <a:pt x="71" y="195"/>
                    <a:pt x="71" y="198"/>
                  </a:cubicBezTo>
                  <a:cubicBezTo>
                    <a:pt x="71" y="201"/>
                    <a:pt x="73" y="204"/>
                    <a:pt x="72" y="205"/>
                  </a:cubicBezTo>
                  <a:cubicBezTo>
                    <a:pt x="71" y="205"/>
                    <a:pt x="69" y="206"/>
                    <a:pt x="70" y="207"/>
                  </a:cubicBezTo>
                  <a:cubicBezTo>
                    <a:pt x="71" y="208"/>
                    <a:pt x="70" y="208"/>
                    <a:pt x="70" y="209"/>
                  </a:cubicBezTo>
                  <a:cubicBezTo>
                    <a:pt x="70" y="209"/>
                    <a:pt x="71" y="212"/>
                    <a:pt x="71" y="213"/>
                  </a:cubicBezTo>
                  <a:cubicBezTo>
                    <a:pt x="70" y="214"/>
                    <a:pt x="70" y="216"/>
                    <a:pt x="70" y="217"/>
                  </a:cubicBezTo>
                  <a:cubicBezTo>
                    <a:pt x="69" y="217"/>
                    <a:pt x="68" y="218"/>
                    <a:pt x="69" y="220"/>
                  </a:cubicBezTo>
                  <a:cubicBezTo>
                    <a:pt x="69" y="221"/>
                    <a:pt x="68" y="221"/>
                    <a:pt x="68" y="222"/>
                  </a:cubicBezTo>
                  <a:cubicBezTo>
                    <a:pt x="68" y="223"/>
                    <a:pt x="70" y="223"/>
                    <a:pt x="70" y="224"/>
                  </a:cubicBezTo>
                  <a:cubicBezTo>
                    <a:pt x="69" y="226"/>
                    <a:pt x="69" y="226"/>
                    <a:pt x="69" y="227"/>
                  </a:cubicBezTo>
                  <a:cubicBezTo>
                    <a:pt x="69" y="229"/>
                    <a:pt x="70" y="230"/>
                    <a:pt x="70" y="231"/>
                  </a:cubicBezTo>
                  <a:cubicBezTo>
                    <a:pt x="70" y="231"/>
                    <a:pt x="70" y="232"/>
                    <a:pt x="69" y="233"/>
                  </a:cubicBezTo>
                  <a:cubicBezTo>
                    <a:pt x="68" y="234"/>
                    <a:pt x="68" y="235"/>
                    <a:pt x="68" y="236"/>
                  </a:cubicBezTo>
                  <a:cubicBezTo>
                    <a:pt x="68" y="236"/>
                    <a:pt x="69" y="237"/>
                    <a:pt x="69" y="238"/>
                  </a:cubicBezTo>
                  <a:cubicBezTo>
                    <a:pt x="69" y="238"/>
                    <a:pt x="68" y="239"/>
                    <a:pt x="69" y="240"/>
                  </a:cubicBezTo>
                  <a:cubicBezTo>
                    <a:pt x="69" y="241"/>
                    <a:pt x="70" y="241"/>
                    <a:pt x="71" y="241"/>
                  </a:cubicBezTo>
                  <a:cubicBezTo>
                    <a:pt x="71" y="242"/>
                    <a:pt x="69" y="242"/>
                    <a:pt x="70" y="243"/>
                  </a:cubicBezTo>
                  <a:cubicBezTo>
                    <a:pt x="71" y="244"/>
                    <a:pt x="72" y="243"/>
                    <a:pt x="72" y="245"/>
                  </a:cubicBezTo>
                  <a:cubicBezTo>
                    <a:pt x="72" y="245"/>
                    <a:pt x="73" y="246"/>
                    <a:pt x="73" y="246"/>
                  </a:cubicBezTo>
                  <a:cubicBezTo>
                    <a:pt x="73" y="246"/>
                    <a:pt x="74" y="246"/>
                    <a:pt x="74" y="246"/>
                  </a:cubicBezTo>
                  <a:cubicBezTo>
                    <a:pt x="74" y="247"/>
                    <a:pt x="75" y="247"/>
                    <a:pt x="75" y="247"/>
                  </a:cubicBezTo>
                  <a:cubicBezTo>
                    <a:pt x="75" y="247"/>
                    <a:pt x="77" y="248"/>
                    <a:pt x="77" y="248"/>
                  </a:cubicBezTo>
                  <a:close/>
                  <a:moveTo>
                    <a:pt x="55" y="38"/>
                  </a:moveTo>
                  <a:cubicBezTo>
                    <a:pt x="55" y="38"/>
                    <a:pt x="58" y="37"/>
                    <a:pt x="59" y="38"/>
                  </a:cubicBezTo>
                  <a:cubicBezTo>
                    <a:pt x="60" y="39"/>
                    <a:pt x="58" y="39"/>
                    <a:pt x="57" y="40"/>
                  </a:cubicBezTo>
                  <a:cubicBezTo>
                    <a:pt x="55" y="41"/>
                    <a:pt x="55" y="41"/>
                    <a:pt x="54" y="42"/>
                  </a:cubicBezTo>
                  <a:cubicBezTo>
                    <a:pt x="53" y="43"/>
                    <a:pt x="51" y="43"/>
                    <a:pt x="50" y="44"/>
                  </a:cubicBezTo>
                  <a:cubicBezTo>
                    <a:pt x="49" y="45"/>
                    <a:pt x="48" y="46"/>
                    <a:pt x="47" y="45"/>
                  </a:cubicBezTo>
                  <a:cubicBezTo>
                    <a:pt x="47" y="44"/>
                    <a:pt x="48" y="45"/>
                    <a:pt x="48" y="44"/>
                  </a:cubicBezTo>
                  <a:cubicBezTo>
                    <a:pt x="48" y="44"/>
                    <a:pt x="51" y="42"/>
                    <a:pt x="51" y="42"/>
                  </a:cubicBezTo>
                  <a:cubicBezTo>
                    <a:pt x="51" y="42"/>
                    <a:pt x="54" y="37"/>
                    <a:pt x="55" y="38"/>
                  </a:cubicBezTo>
                  <a:close/>
                  <a:moveTo>
                    <a:pt x="50" y="34"/>
                  </a:moveTo>
                  <a:cubicBezTo>
                    <a:pt x="51" y="34"/>
                    <a:pt x="53" y="37"/>
                    <a:pt x="52" y="37"/>
                  </a:cubicBezTo>
                  <a:cubicBezTo>
                    <a:pt x="51" y="38"/>
                    <a:pt x="50" y="37"/>
                    <a:pt x="50" y="35"/>
                  </a:cubicBezTo>
                  <a:cubicBezTo>
                    <a:pt x="50" y="34"/>
                    <a:pt x="49" y="38"/>
                    <a:pt x="49" y="39"/>
                  </a:cubicBezTo>
                  <a:cubicBezTo>
                    <a:pt x="50" y="40"/>
                    <a:pt x="48" y="42"/>
                    <a:pt x="48" y="42"/>
                  </a:cubicBezTo>
                  <a:cubicBezTo>
                    <a:pt x="47" y="42"/>
                    <a:pt x="47" y="40"/>
                    <a:pt x="47" y="38"/>
                  </a:cubicBezTo>
                  <a:cubicBezTo>
                    <a:pt x="47" y="37"/>
                    <a:pt x="46" y="35"/>
                    <a:pt x="45" y="35"/>
                  </a:cubicBezTo>
                  <a:cubicBezTo>
                    <a:pt x="43" y="36"/>
                    <a:pt x="42" y="38"/>
                    <a:pt x="41" y="38"/>
                  </a:cubicBezTo>
                  <a:cubicBezTo>
                    <a:pt x="41" y="39"/>
                    <a:pt x="41" y="42"/>
                    <a:pt x="41" y="43"/>
                  </a:cubicBezTo>
                  <a:cubicBezTo>
                    <a:pt x="41" y="43"/>
                    <a:pt x="41" y="46"/>
                    <a:pt x="39" y="46"/>
                  </a:cubicBezTo>
                  <a:cubicBezTo>
                    <a:pt x="38" y="46"/>
                    <a:pt x="38" y="43"/>
                    <a:pt x="39" y="42"/>
                  </a:cubicBezTo>
                  <a:cubicBezTo>
                    <a:pt x="39" y="40"/>
                    <a:pt x="38" y="38"/>
                    <a:pt x="39" y="36"/>
                  </a:cubicBezTo>
                  <a:cubicBezTo>
                    <a:pt x="40" y="35"/>
                    <a:pt x="42" y="34"/>
                    <a:pt x="43" y="34"/>
                  </a:cubicBezTo>
                  <a:cubicBezTo>
                    <a:pt x="44" y="33"/>
                    <a:pt x="46" y="34"/>
                    <a:pt x="47" y="34"/>
                  </a:cubicBezTo>
                  <a:cubicBezTo>
                    <a:pt x="47" y="34"/>
                    <a:pt x="49" y="34"/>
                    <a:pt x="50" y="34"/>
                  </a:cubicBezTo>
                  <a:close/>
                  <a:moveTo>
                    <a:pt x="36" y="30"/>
                  </a:moveTo>
                  <a:cubicBezTo>
                    <a:pt x="38" y="29"/>
                    <a:pt x="40" y="26"/>
                    <a:pt x="41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5" y="30"/>
                    <a:pt x="44" y="32"/>
                    <a:pt x="43" y="32"/>
                  </a:cubicBezTo>
                  <a:cubicBezTo>
                    <a:pt x="43" y="32"/>
                    <a:pt x="41" y="32"/>
                    <a:pt x="40" y="32"/>
                  </a:cubicBezTo>
                  <a:cubicBezTo>
                    <a:pt x="39" y="32"/>
                    <a:pt x="39" y="31"/>
                    <a:pt x="38" y="31"/>
                  </a:cubicBezTo>
                  <a:cubicBezTo>
                    <a:pt x="38" y="31"/>
                    <a:pt x="36" y="32"/>
                    <a:pt x="36" y="33"/>
                  </a:cubicBezTo>
                  <a:cubicBezTo>
                    <a:pt x="35" y="33"/>
                    <a:pt x="33" y="33"/>
                    <a:pt x="33" y="32"/>
                  </a:cubicBezTo>
                  <a:cubicBezTo>
                    <a:pt x="33" y="31"/>
                    <a:pt x="34" y="31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2098" y="796"/>
              <a:ext cx="93" cy="35"/>
            </a:xfrm>
            <a:custGeom>
              <a:avLst/>
              <a:gdLst>
                <a:gd name="T0" fmla="*/ 2 w 13"/>
                <a:gd name="T1" fmla="*/ 4 h 5"/>
                <a:gd name="T2" fmla="*/ 2 w 13"/>
                <a:gd name="T3" fmla="*/ 5 h 5"/>
                <a:gd name="T4" fmla="*/ 5 w 13"/>
                <a:gd name="T5" fmla="*/ 4 h 5"/>
                <a:gd name="T6" fmla="*/ 8 w 13"/>
                <a:gd name="T7" fmla="*/ 3 h 5"/>
                <a:gd name="T8" fmla="*/ 10 w 13"/>
                <a:gd name="T9" fmla="*/ 5 h 5"/>
                <a:gd name="T10" fmla="*/ 11 w 13"/>
                <a:gd name="T11" fmla="*/ 3 h 5"/>
                <a:gd name="T12" fmla="*/ 7 w 13"/>
                <a:gd name="T13" fmla="*/ 1 h 5"/>
                <a:gd name="T14" fmla="*/ 5 w 13"/>
                <a:gd name="T15" fmla="*/ 0 h 5"/>
                <a:gd name="T16" fmla="*/ 4 w 13"/>
                <a:gd name="T17" fmla="*/ 1 h 5"/>
                <a:gd name="T18" fmla="*/ 2 w 13"/>
                <a:gd name="T19" fmla="*/ 3 h 5"/>
                <a:gd name="T20" fmla="*/ 2 w 13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5">
                  <a:moveTo>
                    <a:pt x="2" y="4"/>
                  </a:move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5" y="4"/>
                    <a:pt x="5" y="4"/>
                  </a:cubicBezTo>
                  <a:cubicBezTo>
                    <a:pt x="5" y="4"/>
                    <a:pt x="8" y="2"/>
                    <a:pt x="8" y="3"/>
                  </a:cubicBezTo>
                  <a:cubicBezTo>
                    <a:pt x="9" y="4"/>
                    <a:pt x="8" y="5"/>
                    <a:pt x="10" y="5"/>
                  </a:cubicBezTo>
                  <a:cubicBezTo>
                    <a:pt x="11" y="5"/>
                    <a:pt x="13" y="4"/>
                    <a:pt x="11" y="3"/>
                  </a:cubicBezTo>
                  <a:cubicBezTo>
                    <a:pt x="9" y="2"/>
                    <a:pt x="8" y="2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2134" y="831"/>
              <a:ext cx="21" cy="15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2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2" y="2"/>
                    <a:pt x="3" y="2"/>
                  </a:cubicBezTo>
                  <a:cubicBezTo>
                    <a:pt x="3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2162" y="838"/>
              <a:ext cx="29" cy="22"/>
            </a:xfrm>
            <a:custGeom>
              <a:avLst/>
              <a:gdLst>
                <a:gd name="T0" fmla="*/ 2 w 4"/>
                <a:gd name="T1" fmla="*/ 1 h 3"/>
                <a:gd name="T2" fmla="*/ 3 w 4"/>
                <a:gd name="T3" fmla="*/ 2 h 3"/>
                <a:gd name="T4" fmla="*/ 2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1"/>
                    <a:pt x="2" y="3"/>
                    <a:pt x="3" y="2"/>
                  </a:cubicBezTo>
                  <a:cubicBezTo>
                    <a:pt x="4" y="1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2923" y="760"/>
              <a:ext cx="135" cy="50"/>
            </a:xfrm>
            <a:custGeom>
              <a:avLst/>
              <a:gdLst>
                <a:gd name="T0" fmla="*/ 7 w 19"/>
                <a:gd name="T1" fmla="*/ 5 h 7"/>
                <a:gd name="T2" fmla="*/ 10 w 19"/>
                <a:gd name="T3" fmla="*/ 7 h 7"/>
                <a:gd name="T4" fmla="*/ 14 w 19"/>
                <a:gd name="T5" fmla="*/ 5 h 7"/>
                <a:gd name="T6" fmla="*/ 17 w 19"/>
                <a:gd name="T7" fmla="*/ 4 h 7"/>
                <a:gd name="T8" fmla="*/ 18 w 19"/>
                <a:gd name="T9" fmla="*/ 2 h 7"/>
                <a:gd name="T10" fmla="*/ 14 w 19"/>
                <a:gd name="T11" fmla="*/ 0 h 7"/>
                <a:gd name="T12" fmla="*/ 10 w 19"/>
                <a:gd name="T13" fmla="*/ 1 h 7"/>
                <a:gd name="T14" fmla="*/ 6 w 19"/>
                <a:gd name="T15" fmla="*/ 1 h 7"/>
                <a:gd name="T16" fmla="*/ 1 w 19"/>
                <a:gd name="T17" fmla="*/ 0 h 7"/>
                <a:gd name="T18" fmla="*/ 1 w 19"/>
                <a:gd name="T19" fmla="*/ 2 h 7"/>
                <a:gd name="T20" fmla="*/ 3 w 19"/>
                <a:gd name="T21" fmla="*/ 5 h 7"/>
                <a:gd name="T22" fmla="*/ 7 w 19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7">
                  <a:moveTo>
                    <a:pt x="7" y="5"/>
                  </a:moveTo>
                  <a:cubicBezTo>
                    <a:pt x="7" y="6"/>
                    <a:pt x="8" y="7"/>
                    <a:pt x="10" y="7"/>
                  </a:cubicBezTo>
                  <a:cubicBezTo>
                    <a:pt x="12" y="6"/>
                    <a:pt x="13" y="6"/>
                    <a:pt x="14" y="5"/>
                  </a:cubicBezTo>
                  <a:cubicBezTo>
                    <a:pt x="14" y="4"/>
                    <a:pt x="17" y="4"/>
                    <a:pt x="17" y="4"/>
                  </a:cubicBezTo>
                  <a:cubicBezTo>
                    <a:pt x="17" y="4"/>
                    <a:pt x="19" y="3"/>
                    <a:pt x="18" y="2"/>
                  </a:cubicBezTo>
                  <a:cubicBezTo>
                    <a:pt x="17" y="1"/>
                    <a:pt x="15" y="1"/>
                    <a:pt x="14" y="0"/>
                  </a:cubicBezTo>
                  <a:cubicBezTo>
                    <a:pt x="13" y="0"/>
                    <a:pt x="13" y="1"/>
                    <a:pt x="10" y="1"/>
                  </a:cubicBezTo>
                  <a:cubicBezTo>
                    <a:pt x="8" y="1"/>
                    <a:pt x="7" y="2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4" y="5"/>
                    <a:pt x="6" y="5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7"/>
            <p:cNvSpPr>
              <a:spLocks/>
            </p:cNvSpPr>
            <p:nvPr/>
          </p:nvSpPr>
          <p:spPr bwMode="auto">
            <a:xfrm>
              <a:off x="2340" y="512"/>
              <a:ext cx="668" cy="341"/>
            </a:xfrm>
            <a:custGeom>
              <a:avLst/>
              <a:gdLst>
                <a:gd name="T0" fmla="*/ 3 w 94"/>
                <a:gd name="T1" fmla="*/ 20 h 48"/>
                <a:gd name="T2" fmla="*/ 5 w 94"/>
                <a:gd name="T3" fmla="*/ 20 h 48"/>
                <a:gd name="T4" fmla="*/ 16 w 94"/>
                <a:gd name="T5" fmla="*/ 20 h 48"/>
                <a:gd name="T6" fmla="*/ 22 w 94"/>
                <a:gd name="T7" fmla="*/ 28 h 48"/>
                <a:gd name="T8" fmla="*/ 27 w 94"/>
                <a:gd name="T9" fmla="*/ 27 h 48"/>
                <a:gd name="T10" fmla="*/ 28 w 94"/>
                <a:gd name="T11" fmla="*/ 31 h 48"/>
                <a:gd name="T12" fmla="*/ 27 w 94"/>
                <a:gd name="T13" fmla="*/ 34 h 48"/>
                <a:gd name="T14" fmla="*/ 25 w 94"/>
                <a:gd name="T15" fmla="*/ 34 h 48"/>
                <a:gd name="T16" fmla="*/ 25 w 94"/>
                <a:gd name="T17" fmla="*/ 38 h 48"/>
                <a:gd name="T18" fmla="*/ 27 w 94"/>
                <a:gd name="T19" fmla="*/ 40 h 48"/>
                <a:gd name="T20" fmla="*/ 34 w 94"/>
                <a:gd name="T21" fmla="*/ 46 h 48"/>
                <a:gd name="T22" fmla="*/ 39 w 94"/>
                <a:gd name="T23" fmla="*/ 48 h 48"/>
                <a:gd name="T24" fmla="*/ 43 w 94"/>
                <a:gd name="T25" fmla="*/ 43 h 48"/>
                <a:gd name="T26" fmla="*/ 46 w 94"/>
                <a:gd name="T27" fmla="*/ 40 h 48"/>
                <a:gd name="T28" fmla="*/ 52 w 94"/>
                <a:gd name="T29" fmla="*/ 36 h 48"/>
                <a:gd name="T30" fmla="*/ 61 w 94"/>
                <a:gd name="T31" fmla="*/ 32 h 48"/>
                <a:gd name="T32" fmla="*/ 73 w 94"/>
                <a:gd name="T33" fmla="*/ 30 h 48"/>
                <a:gd name="T34" fmla="*/ 72 w 94"/>
                <a:gd name="T35" fmla="*/ 28 h 48"/>
                <a:gd name="T36" fmla="*/ 75 w 94"/>
                <a:gd name="T37" fmla="*/ 27 h 48"/>
                <a:gd name="T38" fmla="*/ 79 w 94"/>
                <a:gd name="T39" fmla="*/ 27 h 48"/>
                <a:gd name="T40" fmla="*/ 78 w 94"/>
                <a:gd name="T41" fmla="*/ 22 h 48"/>
                <a:gd name="T42" fmla="*/ 85 w 94"/>
                <a:gd name="T43" fmla="*/ 18 h 48"/>
                <a:gd name="T44" fmla="*/ 83 w 94"/>
                <a:gd name="T45" fmla="*/ 16 h 48"/>
                <a:gd name="T46" fmla="*/ 91 w 94"/>
                <a:gd name="T47" fmla="*/ 9 h 48"/>
                <a:gd name="T48" fmla="*/ 87 w 94"/>
                <a:gd name="T49" fmla="*/ 7 h 48"/>
                <a:gd name="T50" fmla="*/ 78 w 94"/>
                <a:gd name="T51" fmla="*/ 5 h 48"/>
                <a:gd name="T52" fmla="*/ 73 w 94"/>
                <a:gd name="T53" fmla="*/ 2 h 48"/>
                <a:gd name="T54" fmla="*/ 65 w 94"/>
                <a:gd name="T55" fmla="*/ 3 h 48"/>
                <a:gd name="T56" fmla="*/ 53 w 94"/>
                <a:gd name="T57" fmla="*/ 3 h 48"/>
                <a:gd name="T58" fmla="*/ 66 w 94"/>
                <a:gd name="T59" fmla="*/ 2 h 48"/>
                <a:gd name="T60" fmla="*/ 58 w 94"/>
                <a:gd name="T61" fmla="*/ 0 h 48"/>
                <a:gd name="T62" fmla="*/ 36 w 94"/>
                <a:gd name="T63" fmla="*/ 5 h 48"/>
                <a:gd name="T64" fmla="*/ 32 w 94"/>
                <a:gd name="T65" fmla="*/ 6 h 48"/>
                <a:gd name="T66" fmla="*/ 27 w 94"/>
                <a:gd name="T67" fmla="*/ 7 h 48"/>
                <a:gd name="T68" fmla="*/ 1 w 94"/>
                <a:gd name="T6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48">
                  <a:moveTo>
                    <a:pt x="1" y="21"/>
                  </a:moveTo>
                  <a:cubicBezTo>
                    <a:pt x="1" y="21"/>
                    <a:pt x="3" y="21"/>
                    <a:pt x="3" y="20"/>
                  </a:cubicBezTo>
                  <a:cubicBezTo>
                    <a:pt x="4" y="20"/>
                    <a:pt x="5" y="18"/>
                    <a:pt x="5" y="18"/>
                  </a:cubicBezTo>
                  <a:cubicBezTo>
                    <a:pt x="5" y="18"/>
                    <a:pt x="4" y="19"/>
                    <a:pt x="5" y="20"/>
                  </a:cubicBezTo>
                  <a:cubicBezTo>
                    <a:pt x="6" y="20"/>
                    <a:pt x="9" y="19"/>
                    <a:pt x="10" y="19"/>
                  </a:cubicBezTo>
                  <a:cubicBezTo>
                    <a:pt x="11" y="19"/>
                    <a:pt x="15" y="20"/>
                    <a:pt x="16" y="20"/>
                  </a:cubicBezTo>
                  <a:cubicBezTo>
                    <a:pt x="17" y="21"/>
                    <a:pt x="20" y="21"/>
                    <a:pt x="21" y="22"/>
                  </a:cubicBezTo>
                  <a:cubicBezTo>
                    <a:pt x="22" y="23"/>
                    <a:pt x="21" y="28"/>
                    <a:pt x="22" y="28"/>
                  </a:cubicBezTo>
                  <a:cubicBezTo>
                    <a:pt x="22" y="29"/>
                    <a:pt x="24" y="27"/>
                    <a:pt x="24" y="26"/>
                  </a:cubicBezTo>
                  <a:cubicBezTo>
                    <a:pt x="25" y="26"/>
                    <a:pt x="27" y="26"/>
                    <a:pt x="27" y="27"/>
                  </a:cubicBezTo>
                  <a:cubicBezTo>
                    <a:pt x="28" y="27"/>
                    <a:pt x="29" y="29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6" y="34"/>
                    <a:pt x="27" y="33"/>
                  </a:cubicBezTo>
                  <a:cubicBezTo>
                    <a:pt x="27" y="33"/>
                    <a:pt x="27" y="34"/>
                    <a:pt x="27" y="34"/>
                  </a:cubicBezTo>
                  <a:cubicBezTo>
                    <a:pt x="26" y="35"/>
                    <a:pt x="25" y="35"/>
                    <a:pt x="25" y="35"/>
                  </a:cubicBezTo>
                  <a:cubicBezTo>
                    <a:pt x="25" y="35"/>
                    <a:pt x="25" y="34"/>
                    <a:pt x="25" y="34"/>
                  </a:cubicBezTo>
                  <a:cubicBezTo>
                    <a:pt x="24" y="34"/>
                    <a:pt x="24" y="34"/>
                    <a:pt x="24" y="35"/>
                  </a:cubicBezTo>
                  <a:cubicBezTo>
                    <a:pt x="24" y="36"/>
                    <a:pt x="25" y="38"/>
                    <a:pt x="25" y="38"/>
                  </a:cubicBezTo>
                  <a:cubicBezTo>
                    <a:pt x="26" y="39"/>
                    <a:pt x="28" y="39"/>
                    <a:pt x="28" y="39"/>
                  </a:cubicBezTo>
                  <a:cubicBezTo>
                    <a:pt x="29" y="39"/>
                    <a:pt x="27" y="40"/>
                    <a:pt x="27" y="40"/>
                  </a:cubicBezTo>
                  <a:cubicBezTo>
                    <a:pt x="28" y="41"/>
                    <a:pt x="28" y="43"/>
                    <a:pt x="29" y="43"/>
                  </a:cubicBezTo>
                  <a:cubicBezTo>
                    <a:pt x="30" y="44"/>
                    <a:pt x="33" y="46"/>
                    <a:pt x="34" y="46"/>
                  </a:cubicBezTo>
                  <a:cubicBezTo>
                    <a:pt x="34" y="47"/>
                    <a:pt x="37" y="46"/>
                    <a:pt x="37" y="46"/>
                  </a:cubicBezTo>
                  <a:cubicBezTo>
                    <a:pt x="38" y="45"/>
                    <a:pt x="37" y="48"/>
                    <a:pt x="39" y="48"/>
                  </a:cubicBezTo>
                  <a:cubicBezTo>
                    <a:pt x="40" y="48"/>
                    <a:pt x="41" y="48"/>
                    <a:pt x="42" y="47"/>
                  </a:cubicBezTo>
                  <a:cubicBezTo>
                    <a:pt x="43" y="46"/>
                    <a:pt x="43" y="44"/>
                    <a:pt x="43" y="43"/>
                  </a:cubicBezTo>
                  <a:cubicBezTo>
                    <a:pt x="43" y="42"/>
                    <a:pt x="43" y="42"/>
                    <a:pt x="44" y="42"/>
                  </a:cubicBezTo>
                  <a:cubicBezTo>
                    <a:pt x="46" y="42"/>
                    <a:pt x="47" y="42"/>
                    <a:pt x="46" y="40"/>
                  </a:cubicBezTo>
                  <a:cubicBezTo>
                    <a:pt x="46" y="39"/>
                    <a:pt x="45" y="38"/>
                    <a:pt x="47" y="38"/>
                  </a:cubicBezTo>
                  <a:cubicBezTo>
                    <a:pt x="50" y="37"/>
                    <a:pt x="51" y="36"/>
                    <a:pt x="52" y="36"/>
                  </a:cubicBezTo>
                  <a:cubicBezTo>
                    <a:pt x="53" y="36"/>
                    <a:pt x="57" y="36"/>
                    <a:pt x="57" y="36"/>
                  </a:cubicBezTo>
                  <a:cubicBezTo>
                    <a:pt x="58" y="35"/>
                    <a:pt x="59" y="32"/>
                    <a:pt x="61" y="32"/>
                  </a:cubicBezTo>
                  <a:cubicBezTo>
                    <a:pt x="62" y="32"/>
                    <a:pt x="65" y="33"/>
                    <a:pt x="67" y="32"/>
                  </a:cubicBezTo>
                  <a:cubicBezTo>
                    <a:pt x="70" y="32"/>
                    <a:pt x="72" y="30"/>
                    <a:pt x="73" y="30"/>
                  </a:cubicBezTo>
                  <a:cubicBezTo>
                    <a:pt x="74" y="30"/>
                    <a:pt x="76" y="30"/>
                    <a:pt x="76" y="30"/>
                  </a:cubicBezTo>
                  <a:cubicBezTo>
                    <a:pt x="75" y="29"/>
                    <a:pt x="74" y="28"/>
                    <a:pt x="72" y="28"/>
                  </a:cubicBezTo>
                  <a:cubicBezTo>
                    <a:pt x="71" y="28"/>
                    <a:pt x="71" y="25"/>
                    <a:pt x="71" y="25"/>
                  </a:cubicBezTo>
                  <a:cubicBezTo>
                    <a:pt x="72" y="25"/>
                    <a:pt x="75" y="26"/>
                    <a:pt x="75" y="27"/>
                  </a:cubicBezTo>
                  <a:cubicBezTo>
                    <a:pt x="75" y="28"/>
                    <a:pt x="76" y="29"/>
                    <a:pt x="78" y="29"/>
                  </a:cubicBezTo>
                  <a:cubicBezTo>
                    <a:pt x="80" y="29"/>
                    <a:pt x="79" y="27"/>
                    <a:pt x="79" y="27"/>
                  </a:cubicBezTo>
                  <a:cubicBezTo>
                    <a:pt x="78" y="26"/>
                    <a:pt x="78" y="25"/>
                    <a:pt x="78" y="25"/>
                  </a:cubicBezTo>
                  <a:cubicBezTo>
                    <a:pt x="77" y="24"/>
                    <a:pt x="76" y="22"/>
                    <a:pt x="78" y="22"/>
                  </a:cubicBezTo>
                  <a:cubicBezTo>
                    <a:pt x="80" y="22"/>
                    <a:pt x="84" y="24"/>
                    <a:pt x="84" y="22"/>
                  </a:cubicBezTo>
                  <a:cubicBezTo>
                    <a:pt x="84" y="21"/>
                    <a:pt x="84" y="19"/>
                    <a:pt x="85" y="18"/>
                  </a:cubicBezTo>
                  <a:cubicBezTo>
                    <a:pt x="85" y="18"/>
                    <a:pt x="86" y="17"/>
                    <a:pt x="86" y="17"/>
                  </a:cubicBezTo>
                  <a:cubicBezTo>
                    <a:pt x="85" y="17"/>
                    <a:pt x="84" y="17"/>
                    <a:pt x="83" y="16"/>
                  </a:cubicBezTo>
                  <a:cubicBezTo>
                    <a:pt x="83" y="15"/>
                    <a:pt x="84" y="14"/>
                    <a:pt x="85" y="13"/>
                  </a:cubicBezTo>
                  <a:cubicBezTo>
                    <a:pt x="85" y="13"/>
                    <a:pt x="89" y="10"/>
                    <a:pt x="91" y="9"/>
                  </a:cubicBezTo>
                  <a:cubicBezTo>
                    <a:pt x="93" y="9"/>
                    <a:pt x="94" y="7"/>
                    <a:pt x="93" y="7"/>
                  </a:cubicBezTo>
                  <a:cubicBezTo>
                    <a:pt x="91" y="6"/>
                    <a:pt x="88" y="6"/>
                    <a:pt x="87" y="7"/>
                  </a:cubicBezTo>
                  <a:cubicBezTo>
                    <a:pt x="85" y="8"/>
                    <a:pt x="84" y="9"/>
                    <a:pt x="82" y="9"/>
                  </a:cubicBezTo>
                  <a:cubicBezTo>
                    <a:pt x="79" y="8"/>
                    <a:pt x="79" y="6"/>
                    <a:pt x="78" y="5"/>
                  </a:cubicBezTo>
                  <a:cubicBezTo>
                    <a:pt x="76" y="4"/>
                    <a:pt x="77" y="1"/>
                    <a:pt x="75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2"/>
                    <a:pt x="71" y="2"/>
                    <a:pt x="69" y="2"/>
                  </a:cubicBezTo>
                  <a:cubicBezTo>
                    <a:pt x="68" y="2"/>
                    <a:pt x="66" y="3"/>
                    <a:pt x="65" y="3"/>
                  </a:cubicBezTo>
                  <a:cubicBezTo>
                    <a:pt x="63" y="2"/>
                    <a:pt x="62" y="3"/>
                    <a:pt x="61" y="3"/>
                  </a:cubicBezTo>
                  <a:cubicBezTo>
                    <a:pt x="57" y="4"/>
                    <a:pt x="53" y="3"/>
                    <a:pt x="53" y="3"/>
                  </a:cubicBezTo>
                  <a:cubicBezTo>
                    <a:pt x="52" y="3"/>
                    <a:pt x="56" y="3"/>
                    <a:pt x="58" y="3"/>
                  </a:cubicBezTo>
                  <a:cubicBezTo>
                    <a:pt x="61" y="3"/>
                    <a:pt x="64" y="2"/>
                    <a:pt x="66" y="2"/>
                  </a:cubicBezTo>
                  <a:cubicBezTo>
                    <a:pt x="68" y="2"/>
                    <a:pt x="66" y="1"/>
                    <a:pt x="66" y="1"/>
                  </a:cubicBezTo>
                  <a:cubicBezTo>
                    <a:pt x="64" y="1"/>
                    <a:pt x="61" y="1"/>
                    <a:pt x="58" y="0"/>
                  </a:cubicBezTo>
                  <a:cubicBezTo>
                    <a:pt x="51" y="1"/>
                    <a:pt x="44" y="3"/>
                    <a:pt x="37" y="4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5"/>
                    <a:pt x="33" y="5"/>
                    <a:pt x="32" y="6"/>
                  </a:cubicBezTo>
                  <a:cubicBezTo>
                    <a:pt x="32" y="6"/>
                    <a:pt x="32" y="6"/>
                    <a:pt x="32" y="7"/>
                  </a:cubicBezTo>
                  <a:cubicBezTo>
                    <a:pt x="31" y="7"/>
                    <a:pt x="28" y="8"/>
                    <a:pt x="27" y="7"/>
                  </a:cubicBezTo>
                  <a:cubicBezTo>
                    <a:pt x="17" y="10"/>
                    <a:pt x="8" y="15"/>
                    <a:pt x="0" y="19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8"/>
            <p:cNvSpPr>
              <a:spLocks/>
            </p:cNvSpPr>
            <p:nvPr/>
          </p:nvSpPr>
          <p:spPr bwMode="auto">
            <a:xfrm>
              <a:off x="2496" y="732"/>
              <a:ext cx="15" cy="21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2 h 3"/>
                <a:gd name="T4" fmla="*/ 2 w 2"/>
                <a:gd name="T5" fmla="*/ 2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2091" y="1457"/>
              <a:ext cx="114" cy="56"/>
            </a:xfrm>
            <a:custGeom>
              <a:avLst/>
              <a:gdLst>
                <a:gd name="T0" fmla="*/ 13 w 16"/>
                <a:gd name="T1" fmla="*/ 4 h 8"/>
                <a:gd name="T2" fmla="*/ 9 w 16"/>
                <a:gd name="T3" fmla="*/ 1 h 8"/>
                <a:gd name="T4" fmla="*/ 4 w 16"/>
                <a:gd name="T5" fmla="*/ 0 h 8"/>
                <a:gd name="T6" fmla="*/ 0 w 16"/>
                <a:gd name="T7" fmla="*/ 1 h 8"/>
                <a:gd name="T8" fmla="*/ 3 w 16"/>
                <a:gd name="T9" fmla="*/ 3 h 8"/>
                <a:gd name="T10" fmla="*/ 9 w 16"/>
                <a:gd name="T11" fmla="*/ 3 h 8"/>
                <a:gd name="T12" fmla="*/ 13 w 16"/>
                <a:gd name="T13" fmla="*/ 7 h 8"/>
                <a:gd name="T14" fmla="*/ 16 w 16"/>
                <a:gd name="T15" fmla="*/ 7 h 8"/>
                <a:gd name="T16" fmla="*/ 13 w 16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">
                  <a:moveTo>
                    <a:pt x="13" y="4"/>
                  </a:moveTo>
                  <a:cubicBezTo>
                    <a:pt x="12" y="4"/>
                    <a:pt x="10" y="3"/>
                    <a:pt x="9" y="1"/>
                  </a:cubicBezTo>
                  <a:cubicBezTo>
                    <a:pt x="8" y="0"/>
                    <a:pt x="5" y="0"/>
                    <a:pt x="4" y="0"/>
                  </a:cubicBezTo>
                  <a:cubicBezTo>
                    <a:pt x="3" y="0"/>
                    <a:pt x="0" y="1"/>
                    <a:pt x="0" y="1"/>
                  </a:cubicBezTo>
                  <a:cubicBezTo>
                    <a:pt x="0" y="3"/>
                    <a:pt x="1" y="3"/>
                    <a:pt x="3" y="3"/>
                  </a:cubicBezTo>
                  <a:cubicBezTo>
                    <a:pt x="5" y="3"/>
                    <a:pt x="8" y="2"/>
                    <a:pt x="9" y="3"/>
                  </a:cubicBezTo>
                  <a:cubicBezTo>
                    <a:pt x="9" y="4"/>
                    <a:pt x="12" y="6"/>
                    <a:pt x="13" y="7"/>
                  </a:cubicBezTo>
                  <a:cubicBezTo>
                    <a:pt x="13" y="7"/>
                    <a:pt x="16" y="8"/>
                    <a:pt x="16" y="7"/>
                  </a:cubicBezTo>
                  <a:cubicBezTo>
                    <a:pt x="16" y="6"/>
                    <a:pt x="14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2162" y="1421"/>
              <a:ext cx="22" cy="21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1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2" y="0"/>
                    <a:pt x="1" y="1"/>
                  </a:cubicBezTo>
                  <a:cubicBezTo>
                    <a:pt x="0" y="1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2162" y="1542"/>
              <a:ext cx="29" cy="2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3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1"/>
                    <a:pt x="1" y="4"/>
                    <a:pt x="2" y="3"/>
                  </a:cubicBezTo>
                  <a:cubicBezTo>
                    <a:pt x="4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2"/>
            <p:cNvSpPr>
              <a:spLocks/>
            </p:cNvSpPr>
            <p:nvPr/>
          </p:nvSpPr>
          <p:spPr bwMode="auto">
            <a:xfrm>
              <a:off x="2312" y="1528"/>
              <a:ext cx="28" cy="2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3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0"/>
                    <a:pt x="1" y="4"/>
                    <a:pt x="2" y="3"/>
                  </a:cubicBezTo>
                  <a:cubicBezTo>
                    <a:pt x="4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2219" y="1506"/>
              <a:ext cx="78" cy="50"/>
            </a:xfrm>
            <a:custGeom>
              <a:avLst/>
              <a:gdLst>
                <a:gd name="T0" fmla="*/ 7 w 11"/>
                <a:gd name="T1" fmla="*/ 0 h 7"/>
                <a:gd name="T2" fmla="*/ 4 w 11"/>
                <a:gd name="T3" fmla="*/ 1 h 7"/>
                <a:gd name="T4" fmla="*/ 0 w 11"/>
                <a:gd name="T5" fmla="*/ 4 h 7"/>
                <a:gd name="T6" fmla="*/ 3 w 11"/>
                <a:gd name="T7" fmla="*/ 4 h 7"/>
                <a:gd name="T8" fmla="*/ 6 w 11"/>
                <a:gd name="T9" fmla="*/ 6 h 7"/>
                <a:gd name="T10" fmla="*/ 9 w 11"/>
                <a:gd name="T11" fmla="*/ 5 h 7"/>
                <a:gd name="T12" fmla="*/ 11 w 11"/>
                <a:gd name="T13" fmla="*/ 5 h 7"/>
                <a:gd name="T14" fmla="*/ 7 w 11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7">
                  <a:moveTo>
                    <a:pt x="7" y="0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3" y="1"/>
                    <a:pt x="0" y="4"/>
                    <a:pt x="0" y="4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7" y="6"/>
                    <a:pt x="8" y="5"/>
                    <a:pt x="9" y="5"/>
                  </a:cubicBezTo>
                  <a:cubicBezTo>
                    <a:pt x="10" y="5"/>
                    <a:pt x="10" y="7"/>
                    <a:pt x="11" y="5"/>
                  </a:cubicBezTo>
                  <a:cubicBezTo>
                    <a:pt x="11" y="2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3726" y="2011"/>
              <a:ext cx="85" cy="206"/>
            </a:xfrm>
            <a:custGeom>
              <a:avLst/>
              <a:gdLst>
                <a:gd name="T0" fmla="*/ 7 w 12"/>
                <a:gd name="T1" fmla="*/ 5 h 29"/>
                <a:gd name="T2" fmla="*/ 4 w 12"/>
                <a:gd name="T3" fmla="*/ 8 h 29"/>
                <a:gd name="T4" fmla="*/ 1 w 12"/>
                <a:gd name="T5" fmla="*/ 13 h 29"/>
                <a:gd name="T6" fmla="*/ 1 w 12"/>
                <a:gd name="T7" fmla="*/ 19 h 29"/>
                <a:gd name="T8" fmla="*/ 1 w 12"/>
                <a:gd name="T9" fmla="*/ 26 h 29"/>
                <a:gd name="T10" fmla="*/ 2 w 12"/>
                <a:gd name="T11" fmla="*/ 29 h 29"/>
                <a:gd name="T12" fmla="*/ 6 w 12"/>
                <a:gd name="T13" fmla="*/ 25 h 29"/>
                <a:gd name="T14" fmla="*/ 8 w 12"/>
                <a:gd name="T15" fmla="*/ 18 h 29"/>
                <a:gd name="T16" fmla="*/ 10 w 12"/>
                <a:gd name="T17" fmla="*/ 11 h 29"/>
                <a:gd name="T18" fmla="*/ 12 w 12"/>
                <a:gd name="T19" fmla="*/ 5 h 29"/>
                <a:gd name="T20" fmla="*/ 11 w 12"/>
                <a:gd name="T21" fmla="*/ 0 h 29"/>
                <a:gd name="T22" fmla="*/ 7 w 12"/>
                <a:gd name="T23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29">
                  <a:moveTo>
                    <a:pt x="7" y="5"/>
                  </a:moveTo>
                  <a:cubicBezTo>
                    <a:pt x="6" y="7"/>
                    <a:pt x="5" y="9"/>
                    <a:pt x="4" y="8"/>
                  </a:cubicBezTo>
                  <a:cubicBezTo>
                    <a:pt x="4" y="8"/>
                    <a:pt x="1" y="10"/>
                    <a:pt x="1" y="13"/>
                  </a:cubicBezTo>
                  <a:cubicBezTo>
                    <a:pt x="2" y="15"/>
                    <a:pt x="2" y="18"/>
                    <a:pt x="1" y="19"/>
                  </a:cubicBezTo>
                  <a:cubicBezTo>
                    <a:pt x="0" y="21"/>
                    <a:pt x="1" y="24"/>
                    <a:pt x="1" y="26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4" y="28"/>
                    <a:pt x="5" y="27"/>
                    <a:pt x="6" y="25"/>
                  </a:cubicBezTo>
                  <a:cubicBezTo>
                    <a:pt x="7" y="23"/>
                    <a:pt x="7" y="20"/>
                    <a:pt x="8" y="18"/>
                  </a:cubicBezTo>
                  <a:cubicBezTo>
                    <a:pt x="9" y="16"/>
                    <a:pt x="10" y="12"/>
                    <a:pt x="10" y="11"/>
                  </a:cubicBezTo>
                  <a:cubicBezTo>
                    <a:pt x="11" y="10"/>
                    <a:pt x="12" y="6"/>
                    <a:pt x="12" y="5"/>
                  </a:cubicBezTo>
                  <a:cubicBezTo>
                    <a:pt x="12" y="3"/>
                    <a:pt x="11" y="0"/>
                    <a:pt x="11" y="0"/>
                  </a:cubicBezTo>
                  <a:cubicBezTo>
                    <a:pt x="9" y="0"/>
                    <a:pt x="9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5"/>
            <p:cNvSpPr>
              <a:spLocks/>
            </p:cNvSpPr>
            <p:nvPr/>
          </p:nvSpPr>
          <p:spPr bwMode="auto">
            <a:xfrm>
              <a:off x="3299" y="1151"/>
              <a:ext cx="36" cy="36"/>
            </a:xfrm>
            <a:custGeom>
              <a:avLst/>
              <a:gdLst>
                <a:gd name="T0" fmla="*/ 4 w 5"/>
                <a:gd name="T1" fmla="*/ 3 h 5"/>
                <a:gd name="T2" fmla="*/ 2 w 5"/>
                <a:gd name="T3" fmla="*/ 0 h 5"/>
                <a:gd name="T4" fmla="*/ 1 w 5"/>
                <a:gd name="T5" fmla="*/ 4 h 5"/>
                <a:gd name="T6" fmla="*/ 4 w 5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1" y="0"/>
                    <a:pt x="0" y="3"/>
                    <a:pt x="1" y="4"/>
                  </a:cubicBezTo>
                  <a:cubicBezTo>
                    <a:pt x="2" y="5"/>
                    <a:pt x="3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6"/>
            <p:cNvSpPr>
              <a:spLocks/>
            </p:cNvSpPr>
            <p:nvPr/>
          </p:nvSpPr>
          <p:spPr bwMode="auto">
            <a:xfrm>
              <a:off x="3221" y="1151"/>
              <a:ext cx="21" cy="21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2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2" y="0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7"/>
            <p:cNvSpPr>
              <a:spLocks/>
            </p:cNvSpPr>
            <p:nvPr/>
          </p:nvSpPr>
          <p:spPr bwMode="auto">
            <a:xfrm>
              <a:off x="3363" y="1194"/>
              <a:ext cx="50" cy="35"/>
            </a:xfrm>
            <a:custGeom>
              <a:avLst/>
              <a:gdLst>
                <a:gd name="T0" fmla="*/ 2 w 7"/>
                <a:gd name="T1" fmla="*/ 3 h 5"/>
                <a:gd name="T2" fmla="*/ 5 w 7"/>
                <a:gd name="T3" fmla="*/ 5 h 5"/>
                <a:gd name="T4" fmla="*/ 7 w 7"/>
                <a:gd name="T5" fmla="*/ 3 h 5"/>
                <a:gd name="T6" fmla="*/ 4 w 7"/>
                <a:gd name="T7" fmla="*/ 1 h 5"/>
                <a:gd name="T8" fmla="*/ 1 w 7"/>
                <a:gd name="T9" fmla="*/ 1 h 5"/>
                <a:gd name="T10" fmla="*/ 2 w 7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2" y="3"/>
                  </a:moveTo>
                  <a:cubicBezTo>
                    <a:pt x="3" y="3"/>
                    <a:pt x="4" y="4"/>
                    <a:pt x="5" y="5"/>
                  </a:cubicBezTo>
                  <a:cubicBezTo>
                    <a:pt x="5" y="5"/>
                    <a:pt x="7" y="5"/>
                    <a:pt x="7" y="3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1"/>
                    <a:pt x="1" y="0"/>
                    <a:pt x="1" y="1"/>
                  </a:cubicBezTo>
                  <a:cubicBezTo>
                    <a:pt x="0" y="1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8"/>
            <p:cNvSpPr>
              <a:spLocks/>
            </p:cNvSpPr>
            <p:nvPr/>
          </p:nvSpPr>
          <p:spPr bwMode="auto">
            <a:xfrm>
              <a:off x="3036" y="917"/>
              <a:ext cx="64" cy="64"/>
            </a:xfrm>
            <a:custGeom>
              <a:avLst/>
              <a:gdLst>
                <a:gd name="T0" fmla="*/ 1 w 9"/>
                <a:gd name="T1" fmla="*/ 3 h 9"/>
                <a:gd name="T2" fmla="*/ 1 w 9"/>
                <a:gd name="T3" fmla="*/ 6 h 9"/>
                <a:gd name="T4" fmla="*/ 2 w 9"/>
                <a:gd name="T5" fmla="*/ 9 h 9"/>
                <a:gd name="T6" fmla="*/ 6 w 9"/>
                <a:gd name="T7" fmla="*/ 8 h 9"/>
                <a:gd name="T8" fmla="*/ 9 w 9"/>
                <a:gd name="T9" fmla="*/ 5 h 9"/>
                <a:gd name="T10" fmla="*/ 8 w 9"/>
                <a:gd name="T11" fmla="*/ 1 h 9"/>
                <a:gd name="T12" fmla="*/ 5 w 9"/>
                <a:gd name="T13" fmla="*/ 0 h 9"/>
                <a:gd name="T14" fmla="*/ 3 w 9"/>
                <a:gd name="T15" fmla="*/ 2 h 9"/>
                <a:gd name="T16" fmla="*/ 1 w 9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1" y="3"/>
                  </a:moveTo>
                  <a:cubicBezTo>
                    <a:pt x="1" y="5"/>
                    <a:pt x="2" y="6"/>
                    <a:pt x="1" y="6"/>
                  </a:cubicBezTo>
                  <a:cubicBezTo>
                    <a:pt x="0" y="7"/>
                    <a:pt x="1" y="9"/>
                    <a:pt x="2" y="9"/>
                  </a:cubicBezTo>
                  <a:cubicBezTo>
                    <a:pt x="4" y="9"/>
                    <a:pt x="5" y="8"/>
                    <a:pt x="6" y="8"/>
                  </a:cubicBezTo>
                  <a:cubicBezTo>
                    <a:pt x="8" y="7"/>
                    <a:pt x="9" y="6"/>
                    <a:pt x="9" y="5"/>
                  </a:cubicBezTo>
                  <a:cubicBezTo>
                    <a:pt x="9" y="3"/>
                    <a:pt x="9" y="1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2"/>
                    <a:pt x="3" y="2"/>
                  </a:cubicBezTo>
                  <a:cubicBezTo>
                    <a:pt x="2" y="2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9"/>
            <p:cNvSpPr>
              <a:spLocks/>
            </p:cNvSpPr>
            <p:nvPr/>
          </p:nvSpPr>
          <p:spPr bwMode="auto">
            <a:xfrm>
              <a:off x="3072" y="867"/>
              <a:ext cx="142" cy="135"/>
            </a:xfrm>
            <a:custGeom>
              <a:avLst/>
              <a:gdLst>
                <a:gd name="T0" fmla="*/ 5 w 20"/>
                <a:gd name="T1" fmla="*/ 9 h 19"/>
                <a:gd name="T2" fmla="*/ 9 w 20"/>
                <a:gd name="T3" fmla="*/ 11 h 19"/>
                <a:gd name="T4" fmla="*/ 4 w 20"/>
                <a:gd name="T5" fmla="*/ 16 h 19"/>
                <a:gd name="T6" fmla="*/ 8 w 20"/>
                <a:gd name="T7" fmla="*/ 17 h 19"/>
                <a:gd name="T8" fmla="*/ 8 w 20"/>
                <a:gd name="T9" fmla="*/ 18 h 19"/>
                <a:gd name="T10" fmla="*/ 11 w 20"/>
                <a:gd name="T11" fmla="*/ 17 h 19"/>
                <a:gd name="T12" fmla="*/ 16 w 20"/>
                <a:gd name="T13" fmla="*/ 18 h 19"/>
                <a:gd name="T14" fmla="*/ 19 w 20"/>
                <a:gd name="T15" fmla="*/ 15 h 19"/>
                <a:gd name="T16" fmla="*/ 16 w 20"/>
                <a:gd name="T17" fmla="*/ 11 h 19"/>
                <a:gd name="T18" fmla="*/ 12 w 20"/>
                <a:gd name="T19" fmla="*/ 6 h 19"/>
                <a:gd name="T20" fmla="*/ 14 w 20"/>
                <a:gd name="T21" fmla="*/ 2 h 19"/>
                <a:gd name="T22" fmla="*/ 8 w 20"/>
                <a:gd name="T23" fmla="*/ 1 h 19"/>
                <a:gd name="T24" fmla="*/ 4 w 20"/>
                <a:gd name="T25" fmla="*/ 2 h 19"/>
                <a:gd name="T26" fmla="*/ 2 w 20"/>
                <a:gd name="T27" fmla="*/ 2 h 19"/>
                <a:gd name="T28" fmla="*/ 2 w 20"/>
                <a:gd name="T29" fmla="*/ 5 h 19"/>
                <a:gd name="T30" fmla="*/ 5 w 20"/>
                <a:gd name="T3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9">
                  <a:moveTo>
                    <a:pt x="5" y="9"/>
                  </a:moveTo>
                  <a:cubicBezTo>
                    <a:pt x="7" y="9"/>
                    <a:pt x="11" y="10"/>
                    <a:pt x="9" y="11"/>
                  </a:cubicBezTo>
                  <a:cubicBezTo>
                    <a:pt x="8" y="11"/>
                    <a:pt x="4" y="15"/>
                    <a:pt x="4" y="16"/>
                  </a:cubicBezTo>
                  <a:cubicBezTo>
                    <a:pt x="4" y="17"/>
                    <a:pt x="8" y="17"/>
                    <a:pt x="8" y="17"/>
                  </a:cubicBezTo>
                  <a:cubicBezTo>
                    <a:pt x="8" y="17"/>
                    <a:pt x="7" y="18"/>
                    <a:pt x="8" y="18"/>
                  </a:cubicBezTo>
                  <a:cubicBezTo>
                    <a:pt x="9" y="19"/>
                    <a:pt x="10" y="17"/>
                    <a:pt x="11" y="17"/>
                  </a:cubicBezTo>
                  <a:cubicBezTo>
                    <a:pt x="12" y="17"/>
                    <a:pt x="15" y="18"/>
                    <a:pt x="16" y="18"/>
                  </a:cubicBezTo>
                  <a:cubicBezTo>
                    <a:pt x="18" y="18"/>
                    <a:pt x="20" y="16"/>
                    <a:pt x="19" y="15"/>
                  </a:cubicBezTo>
                  <a:cubicBezTo>
                    <a:pt x="19" y="14"/>
                    <a:pt x="17" y="12"/>
                    <a:pt x="16" y="11"/>
                  </a:cubicBezTo>
                  <a:cubicBezTo>
                    <a:pt x="14" y="10"/>
                    <a:pt x="13" y="7"/>
                    <a:pt x="12" y="6"/>
                  </a:cubicBezTo>
                  <a:cubicBezTo>
                    <a:pt x="10" y="5"/>
                    <a:pt x="15" y="3"/>
                    <a:pt x="14" y="2"/>
                  </a:cubicBezTo>
                  <a:cubicBezTo>
                    <a:pt x="13" y="1"/>
                    <a:pt x="9" y="1"/>
                    <a:pt x="8" y="1"/>
                  </a:cubicBezTo>
                  <a:cubicBezTo>
                    <a:pt x="6" y="0"/>
                    <a:pt x="5" y="1"/>
                    <a:pt x="4" y="2"/>
                  </a:cubicBezTo>
                  <a:cubicBezTo>
                    <a:pt x="4" y="3"/>
                    <a:pt x="3" y="1"/>
                    <a:pt x="2" y="2"/>
                  </a:cubicBezTo>
                  <a:cubicBezTo>
                    <a:pt x="0" y="2"/>
                    <a:pt x="1" y="4"/>
                    <a:pt x="2" y="5"/>
                  </a:cubicBezTo>
                  <a:cubicBezTo>
                    <a:pt x="2" y="6"/>
                    <a:pt x="4" y="8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30"/>
            <p:cNvSpPr>
              <a:spLocks noEditPoints="1"/>
            </p:cNvSpPr>
            <p:nvPr/>
          </p:nvSpPr>
          <p:spPr bwMode="auto">
            <a:xfrm>
              <a:off x="2937" y="703"/>
              <a:ext cx="1037" cy="1670"/>
            </a:xfrm>
            <a:custGeom>
              <a:avLst/>
              <a:gdLst>
                <a:gd name="T0" fmla="*/ 43 w 146"/>
                <a:gd name="T1" fmla="*/ 19 h 235"/>
                <a:gd name="T2" fmla="*/ 57 w 146"/>
                <a:gd name="T3" fmla="*/ 30 h 235"/>
                <a:gd name="T4" fmla="*/ 65 w 146"/>
                <a:gd name="T5" fmla="*/ 33 h 235"/>
                <a:gd name="T6" fmla="*/ 72 w 146"/>
                <a:gd name="T7" fmla="*/ 16 h 235"/>
                <a:gd name="T8" fmla="*/ 76 w 146"/>
                <a:gd name="T9" fmla="*/ 24 h 235"/>
                <a:gd name="T10" fmla="*/ 76 w 146"/>
                <a:gd name="T11" fmla="*/ 26 h 235"/>
                <a:gd name="T12" fmla="*/ 67 w 146"/>
                <a:gd name="T13" fmla="*/ 34 h 235"/>
                <a:gd name="T14" fmla="*/ 57 w 146"/>
                <a:gd name="T15" fmla="*/ 34 h 235"/>
                <a:gd name="T16" fmla="*/ 50 w 146"/>
                <a:gd name="T17" fmla="*/ 29 h 235"/>
                <a:gd name="T18" fmla="*/ 38 w 146"/>
                <a:gd name="T19" fmla="*/ 40 h 235"/>
                <a:gd name="T20" fmla="*/ 33 w 146"/>
                <a:gd name="T21" fmla="*/ 50 h 235"/>
                <a:gd name="T22" fmla="*/ 17 w 146"/>
                <a:gd name="T23" fmla="*/ 66 h 235"/>
                <a:gd name="T24" fmla="*/ 27 w 146"/>
                <a:gd name="T25" fmla="*/ 72 h 235"/>
                <a:gd name="T26" fmla="*/ 42 w 146"/>
                <a:gd name="T27" fmla="*/ 61 h 235"/>
                <a:gd name="T28" fmla="*/ 60 w 146"/>
                <a:gd name="T29" fmla="*/ 62 h 235"/>
                <a:gd name="T30" fmla="*/ 71 w 146"/>
                <a:gd name="T31" fmla="*/ 66 h 235"/>
                <a:gd name="T32" fmla="*/ 69 w 146"/>
                <a:gd name="T33" fmla="*/ 60 h 235"/>
                <a:gd name="T34" fmla="*/ 83 w 146"/>
                <a:gd name="T35" fmla="*/ 71 h 235"/>
                <a:gd name="T36" fmla="*/ 90 w 146"/>
                <a:gd name="T37" fmla="*/ 75 h 235"/>
                <a:gd name="T38" fmla="*/ 100 w 146"/>
                <a:gd name="T39" fmla="*/ 85 h 235"/>
                <a:gd name="T40" fmla="*/ 87 w 146"/>
                <a:gd name="T41" fmla="*/ 91 h 235"/>
                <a:gd name="T42" fmla="*/ 70 w 146"/>
                <a:gd name="T43" fmla="*/ 87 h 235"/>
                <a:gd name="T44" fmla="*/ 59 w 146"/>
                <a:gd name="T45" fmla="*/ 75 h 235"/>
                <a:gd name="T46" fmla="*/ 24 w 146"/>
                <a:gd name="T47" fmla="*/ 76 h 235"/>
                <a:gd name="T48" fmla="*/ 3 w 146"/>
                <a:gd name="T49" fmla="*/ 106 h 235"/>
                <a:gd name="T50" fmla="*/ 4 w 146"/>
                <a:gd name="T51" fmla="*/ 135 h 235"/>
                <a:gd name="T52" fmla="*/ 27 w 146"/>
                <a:gd name="T53" fmla="*/ 150 h 235"/>
                <a:gd name="T54" fmla="*/ 53 w 146"/>
                <a:gd name="T55" fmla="*/ 150 h 235"/>
                <a:gd name="T56" fmla="*/ 61 w 146"/>
                <a:gd name="T57" fmla="*/ 176 h 235"/>
                <a:gd name="T58" fmla="*/ 61 w 146"/>
                <a:gd name="T59" fmla="*/ 209 h 235"/>
                <a:gd name="T60" fmla="*/ 66 w 146"/>
                <a:gd name="T61" fmla="*/ 230 h 235"/>
                <a:gd name="T62" fmla="*/ 90 w 146"/>
                <a:gd name="T63" fmla="*/ 223 h 235"/>
                <a:gd name="T64" fmla="*/ 100 w 146"/>
                <a:gd name="T65" fmla="*/ 200 h 235"/>
                <a:gd name="T66" fmla="*/ 107 w 146"/>
                <a:gd name="T67" fmla="*/ 174 h 235"/>
                <a:gd name="T68" fmla="*/ 125 w 146"/>
                <a:gd name="T69" fmla="*/ 139 h 235"/>
                <a:gd name="T70" fmla="*/ 112 w 146"/>
                <a:gd name="T71" fmla="*/ 126 h 235"/>
                <a:gd name="T72" fmla="*/ 99 w 146"/>
                <a:gd name="T73" fmla="*/ 95 h 235"/>
                <a:gd name="T74" fmla="*/ 112 w 146"/>
                <a:gd name="T75" fmla="*/ 117 h 235"/>
                <a:gd name="T76" fmla="*/ 129 w 146"/>
                <a:gd name="T77" fmla="*/ 122 h 235"/>
                <a:gd name="T78" fmla="*/ 132 w 146"/>
                <a:gd name="T79" fmla="*/ 102 h 235"/>
                <a:gd name="T80" fmla="*/ 122 w 146"/>
                <a:gd name="T81" fmla="*/ 94 h 235"/>
                <a:gd name="T82" fmla="*/ 135 w 146"/>
                <a:gd name="T83" fmla="*/ 103 h 235"/>
                <a:gd name="T84" fmla="*/ 103 w 146"/>
                <a:gd name="T85" fmla="*/ 18 h 235"/>
                <a:gd name="T86" fmla="*/ 96 w 146"/>
                <a:gd name="T87" fmla="*/ 13 h 235"/>
                <a:gd name="T88" fmla="*/ 99 w 146"/>
                <a:gd name="T89" fmla="*/ 159 h 235"/>
                <a:gd name="T90" fmla="*/ 122 w 146"/>
                <a:gd name="T91" fmla="*/ 56 h 235"/>
                <a:gd name="T92" fmla="*/ 123 w 146"/>
                <a:gd name="T93" fmla="*/ 61 h 235"/>
                <a:gd name="T94" fmla="*/ 129 w 146"/>
                <a:gd name="T95" fmla="*/ 77 h 235"/>
                <a:gd name="T96" fmla="*/ 121 w 146"/>
                <a:gd name="T97" fmla="*/ 66 h 235"/>
                <a:gd name="T98" fmla="*/ 94 w 146"/>
                <a:gd name="T99" fmla="*/ 25 h 235"/>
                <a:gd name="T100" fmla="*/ 101 w 146"/>
                <a:gd name="T101" fmla="*/ 55 h 235"/>
                <a:gd name="T102" fmla="*/ 110 w 146"/>
                <a:gd name="T103" fmla="*/ 66 h 235"/>
                <a:gd name="T104" fmla="*/ 88 w 146"/>
                <a:gd name="T105" fmla="*/ 6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6" h="235">
                  <a:moveTo>
                    <a:pt x="74" y="1"/>
                  </a:moveTo>
                  <a:cubicBezTo>
                    <a:pt x="71" y="1"/>
                    <a:pt x="61" y="5"/>
                    <a:pt x="60" y="6"/>
                  </a:cubicBezTo>
                  <a:cubicBezTo>
                    <a:pt x="60" y="6"/>
                    <a:pt x="59" y="8"/>
                    <a:pt x="57" y="10"/>
                  </a:cubicBezTo>
                  <a:cubicBezTo>
                    <a:pt x="56" y="11"/>
                    <a:pt x="52" y="12"/>
                    <a:pt x="49" y="13"/>
                  </a:cubicBezTo>
                  <a:cubicBezTo>
                    <a:pt x="47" y="13"/>
                    <a:pt x="43" y="18"/>
                    <a:pt x="43" y="19"/>
                  </a:cubicBezTo>
                  <a:cubicBezTo>
                    <a:pt x="43" y="19"/>
                    <a:pt x="45" y="22"/>
                    <a:pt x="45" y="22"/>
                  </a:cubicBezTo>
                  <a:cubicBezTo>
                    <a:pt x="44" y="23"/>
                    <a:pt x="46" y="26"/>
                    <a:pt x="47" y="26"/>
                  </a:cubicBezTo>
                  <a:cubicBezTo>
                    <a:pt x="49" y="27"/>
                    <a:pt x="52" y="27"/>
                    <a:pt x="52" y="26"/>
                  </a:cubicBezTo>
                  <a:cubicBezTo>
                    <a:pt x="52" y="25"/>
                    <a:pt x="54" y="23"/>
                    <a:pt x="55" y="24"/>
                  </a:cubicBezTo>
                  <a:cubicBezTo>
                    <a:pt x="55" y="26"/>
                    <a:pt x="57" y="29"/>
                    <a:pt x="57" y="30"/>
                  </a:cubicBezTo>
                  <a:cubicBezTo>
                    <a:pt x="57" y="30"/>
                    <a:pt x="57" y="32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8" y="33"/>
                    <a:pt x="58" y="35"/>
                    <a:pt x="58" y="35"/>
                  </a:cubicBezTo>
                  <a:cubicBezTo>
                    <a:pt x="58" y="35"/>
                    <a:pt x="59" y="37"/>
                    <a:pt x="60" y="37"/>
                  </a:cubicBezTo>
                  <a:cubicBezTo>
                    <a:pt x="61" y="31"/>
                    <a:pt x="65" y="33"/>
                    <a:pt x="65" y="33"/>
                  </a:cubicBezTo>
                  <a:cubicBezTo>
                    <a:pt x="65" y="33"/>
                    <a:pt x="67" y="31"/>
                    <a:pt x="66" y="30"/>
                  </a:cubicBezTo>
                  <a:cubicBezTo>
                    <a:pt x="66" y="28"/>
                    <a:pt x="68" y="26"/>
                    <a:pt x="68" y="25"/>
                  </a:cubicBezTo>
                  <a:cubicBezTo>
                    <a:pt x="69" y="25"/>
                    <a:pt x="70" y="23"/>
                    <a:pt x="68" y="22"/>
                  </a:cubicBezTo>
                  <a:cubicBezTo>
                    <a:pt x="66" y="21"/>
                    <a:pt x="64" y="20"/>
                    <a:pt x="66" y="19"/>
                  </a:cubicBezTo>
                  <a:cubicBezTo>
                    <a:pt x="68" y="17"/>
                    <a:pt x="70" y="19"/>
                    <a:pt x="72" y="16"/>
                  </a:cubicBezTo>
                  <a:cubicBezTo>
                    <a:pt x="74" y="13"/>
                    <a:pt x="71" y="12"/>
                    <a:pt x="74" y="12"/>
                  </a:cubicBezTo>
                  <a:cubicBezTo>
                    <a:pt x="77" y="12"/>
                    <a:pt x="80" y="12"/>
                    <a:pt x="79" y="13"/>
                  </a:cubicBezTo>
                  <a:cubicBezTo>
                    <a:pt x="79" y="14"/>
                    <a:pt x="75" y="16"/>
                    <a:pt x="74" y="17"/>
                  </a:cubicBezTo>
                  <a:cubicBezTo>
                    <a:pt x="72" y="18"/>
                    <a:pt x="72" y="20"/>
                    <a:pt x="73" y="21"/>
                  </a:cubicBezTo>
                  <a:cubicBezTo>
                    <a:pt x="74" y="22"/>
                    <a:pt x="75" y="24"/>
                    <a:pt x="76" y="24"/>
                  </a:cubicBezTo>
                  <a:cubicBezTo>
                    <a:pt x="77" y="24"/>
                    <a:pt x="79" y="23"/>
                    <a:pt x="80" y="23"/>
                  </a:cubicBezTo>
                  <a:cubicBezTo>
                    <a:pt x="82" y="23"/>
                    <a:pt x="85" y="23"/>
                    <a:pt x="85" y="23"/>
                  </a:cubicBezTo>
                  <a:cubicBezTo>
                    <a:pt x="86" y="23"/>
                    <a:pt x="88" y="26"/>
                    <a:pt x="87" y="26"/>
                  </a:cubicBezTo>
                  <a:cubicBezTo>
                    <a:pt x="86" y="26"/>
                    <a:pt x="84" y="26"/>
                    <a:pt x="82" y="26"/>
                  </a:cubicBezTo>
                  <a:cubicBezTo>
                    <a:pt x="79" y="26"/>
                    <a:pt x="76" y="26"/>
                    <a:pt x="76" y="26"/>
                  </a:cubicBezTo>
                  <a:cubicBezTo>
                    <a:pt x="76" y="27"/>
                    <a:pt x="80" y="28"/>
                    <a:pt x="79" y="29"/>
                  </a:cubicBezTo>
                  <a:cubicBezTo>
                    <a:pt x="78" y="30"/>
                    <a:pt x="76" y="29"/>
                    <a:pt x="75" y="28"/>
                  </a:cubicBezTo>
                  <a:cubicBezTo>
                    <a:pt x="73" y="28"/>
                    <a:pt x="73" y="30"/>
                    <a:pt x="72" y="32"/>
                  </a:cubicBezTo>
                  <a:cubicBezTo>
                    <a:pt x="72" y="33"/>
                    <a:pt x="74" y="36"/>
                    <a:pt x="71" y="35"/>
                  </a:cubicBezTo>
                  <a:cubicBezTo>
                    <a:pt x="69" y="34"/>
                    <a:pt x="67" y="33"/>
                    <a:pt x="67" y="34"/>
                  </a:cubicBezTo>
                  <a:cubicBezTo>
                    <a:pt x="66" y="34"/>
                    <a:pt x="65" y="35"/>
                    <a:pt x="63" y="35"/>
                  </a:cubicBezTo>
                  <a:cubicBezTo>
                    <a:pt x="62" y="36"/>
                    <a:pt x="62" y="3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6"/>
                    <a:pt x="58" y="35"/>
                    <a:pt x="57" y="34"/>
                  </a:cubicBezTo>
                  <a:cubicBezTo>
                    <a:pt x="57" y="34"/>
                    <a:pt x="57" y="34"/>
                    <a:pt x="57" y="33"/>
                  </a:cubicBezTo>
                  <a:cubicBezTo>
                    <a:pt x="57" y="33"/>
                    <a:pt x="56" y="33"/>
                    <a:pt x="56" y="33"/>
                  </a:cubicBezTo>
                  <a:cubicBezTo>
                    <a:pt x="56" y="33"/>
                    <a:pt x="55" y="33"/>
                    <a:pt x="55" y="31"/>
                  </a:cubicBezTo>
                  <a:cubicBezTo>
                    <a:pt x="54" y="30"/>
                    <a:pt x="55" y="28"/>
                    <a:pt x="54" y="28"/>
                  </a:cubicBezTo>
                  <a:cubicBezTo>
                    <a:pt x="53" y="28"/>
                    <a:pt x="51" y="28"/>
                    <a:pt x="50" y="29"/>
                  </a:cubicBezTo>
                  <a:cubicBezTo>
                    <a:pt x="50" y="30"/>
                    <a:pt x="49" y="32"/>
                    <a:pt x="50" y="33"/>
                  </a:cubicBezTo>
                  <a:cubicBezTo>
                    <a:pt x="51" y="34"/>
                    <a:pt x="53" y="36"/>
                    <a:pt x="51" y="35"/>
                  </a:cubicBezTo>
                  <a:cubicBezTo>
                    <a:pt x="49" y="35"/>
                    <a:pt x="47" y="34"/>
                    <a:pt x="46" y="35"/>
                  </a:cubicBezTo>
                  <a:cubicBezTo>
                    <a:pt x="45" y="36"/>
                    <a:pt x="42" y="39"/>
                    <a:pt x="42" y="39"/>
                  </a:cubicBezTo>
                  <a:cubicBezTo>
                    <a:pt x="42" y="39"/>
                    <a:pt x="38" y="39"/>
                    <a:pt x="38" y="40"/>
                  </a:cubicBezTo>
                  <a:cubicBezTo>
                    <a:pt x="38" y="41"/>
                    <a:pt x="39" y="43"/>
                    <a:pt x="37" y="43"/>
                  </a:cubicBezTo>
                  <a:cubicBezTo>
                    <a:pt x="36" y="43"/>
                    <a:pt x="34" y="43"/>
                    <a:pt x="32" y="44"/>
                  </a:cubicBezTo>
                  <a:cubicBezTo>
                    <a:pt x="30" y="44"/>
                    <a:pt x="30" y="45"/>
                    <a:pt x="27" y="45"/>
                  </a:cubicBezTo>
                  <a:cubicBezTo>
                    <a:pt x="25" y="45"/>
                    <a:pt x="25" y="46"/>
                    <a:pt x="27" y="47"/>
                  </a:cubicBezTo>
                  <a:cubicBezTo>
                    <a:pt x="29" y="47"/>
                    <a:pt x="33" y="49"/>
                    <a:pt x="33" y="50"/>
                  </a:cubicBezTo>
                  <a:cubicBezTo>
                    <a:pt x="33" y="52"/>
                    <a:pt x="33" y="54"/>
                    <a:pt x="32" y="56"/>
                  </a:cubicBezTo>
                  <a:cubicBezTo>
                    <a:pt x="32" y="57"/>
                    <a:pt x="28" y="56"/>
                    <a:pt x="26" y="56"/>
                  </a:cubicBezTo>
                  <a:cubicBezTo>
                    <a:pt x="24" y="56"/>
                    <a:pt x="20" y="55"/>
                    <a:pt x="18" y="56"/>
                  </a:cubicBezTo>
                  <a:cubicBezTo>
                    <a:pt x="16" y="57"/>
                    <a:pt x="17" y="61"/>
                    <a:pt x="17" y="62"/>
                  </a:cubicBezTo>
                  <a:cubicBezTo>
                    <a:pt x="18" y="64"/>
                    <a:pt x="17" y="65"/>
                    <a:pt x="17" y="66"/>
                  </a:cubicBezTo>
                  <a:cubicBezTo>
                    <a:pt x="16" y="66"/>
                    <a:pt x="16" y="68"/>
                    <a:pt x="17" y="69"/>
                  </a:cubicBezTo>
                  <a:cubicBezTo>
                    <a:pt x="18" y="70"/>
                    <a:pt x="18" y="72"/>
                    <a:pt x="19" y="72"/>
                  </a:cubicBezTo>
                  <a:cubicBezTo>
                    <a:pt x="20" y="72"/>
                    <a:pt x="22" y="71"/>
                    <a:pt x="23" y="72"/>
                  </a:cubicBezTo>
                  <a:cubicBezTo>
                    <a:pt x="24" y="73"/>
                    <a:pt x="25" y="76"/>
                    <a:pt x="25" y="75"/>
                  </a:cubicBezTo>
                  <a:cubicBezTo>
                    <a:pt x="26" y="74"/>
                    <a:pt x="26" y="72"/>
                    <a:pt x="27" y="72"/>
                  </a:cubicBezTo>
                  <a:cubicBezTo>
                    <a:pt x="28" y="73"/>
                    <a:pt x="30" y="72"/>
                    <a:pt x="32" y="72"/>
                  </a:cubicBezTo>
                  <a:cubicBezTo>
                    <a:pt x="33" y="72"/>
                    <a:pt x="34" y="70"/>
                    <a:pt x="36" y="69"/>
                  </a:cubicBezTo>
                  <a:cubicBezTo>
                    <a:pt x="37" y="68"/>
                    <a:pt x="36" y="68"/>
                    <a:pt x="36" y="67"/>
                  </a:cubicBezTo>
                  <a:cubicBezTo>
                    <a:pt x="35" y="66"/>
                    <a:pt x="37" y="64"/>
                    <a:pt x="38" y="63"/>
                  </a:cubicBezTo>
                  <a:cubicBezTo>
                    <a:pt x="39" y="62"/>
                    <a:pt x="42" y="63"/>
                    <a:pt x="42" y="61"/>
                  </a:cubicBezTo>
                  <a:cubicBezTo>
                    <a:pt x="42" y="60"/>
                    <a:pt x="42" y="57"/>
                    <a:pt x="44" y="57"/>
                  </a:cubicBezTo>
                  <a:cubicBezTo>
                    <a:pt x="45" y="58"/>
                    <a:pt x="47" y="59"/>
                    <a:pt x="48" y="59"/>
                  </a:cubicBezTo>
                  <a:cubicBezTo>
                    <a:pt x="49" y="59"/>
                    <a:pt x="52" y="57"/>
                    <a:pt x="52" y="56"/>
                  </a:cubicBezTo>
                  <a:cubicBezTo>
                    <a:pt x="53" y="56"/>
                    <a:pt x="55" y="56"/>
                    <a:pt x="56" y="58"/>
                  </a:cubicBezTo>
                  <a:cubicBezTo>
                    <a:pt x="56" y="60"/>
                    <a:pt x="59" y="62"/>
                    <a:pt x="60" y="62"/>
                  </a:cubicBezTo>
                  <a:cubicBezTo>
                    <a:pt x="60" y="63"/>
                    <a:pt x="65" y="65"/>
                    <a:pt x="65" y="65"/>
                  </a:cubicBezTo>
                  <a:cubicBezTo>
                    <a:pt x="66" y="66"/>
                    <a:pt x="67" y="68"/>
                    <a:pt x="67" y="69"/>
                  </a:cubicBezTo>
                  <a:cubicBezTo>
                    <a:pt x="68" y="71"/>
                    <a:pt x="70" y="73"/>
                    <a:pt x="70" y="71"/>
                  </a:cubicBezTo>
                  <a:cubicBezTo>
                    <a:pt x="70" y="70"/>
                    <a:pt x="68" y="66"/>
                    <a:pt x="69" y="66"/>
                  </a:cubicBezTo>
                  <a:cubicBezTo>
                    <a:pt x="70" y="66"/>
                    <a:pt x="71" y="66"/>
                    <a:pt x="71" y="66"/>
                  </a:cubicBezTo>
                  <a:cubicBezTo>
                    <a:pt x="71" y="66"/>
                    <a:pt x="68" y="63"/>
                    <a:pt x="67" y="62"/>
                  </a:cubicBezTo>
                  <a:cubicBezTo>
                    <a:pt x="66" y="62"/>
                    <a:pt x="64" y="60"/>
                    <a:pt x="63" y="58"/>
                  </a:cubicBezTo>
                  <a:cubicBezTo>
                    <a:pt x="62" y="56"/>
                    <a:pt x="59" y="56"/>
                    <a:pt x="59" y="54"/>
                  </a:cubicBezTo>
                  <a:cubicBezTo>
                    <a:pt x="59" y="52"/>
                    <a:pt x="62" y="53"/>
                    <a:pt x="63" y="55"/>
                  </a:cubicBezTo>
                  <a:cubicBezTo>
                    <a:pt x="64" y="57"/>
                    <a:pt x="68" y="59"/>
                    <a:pt x="69" y="60"/>
                  </a:cubicBezTo>
                  <a:cubicBezTo>
                    <a:pt x="70" y="62"/>
                    <a:pt x="72" y="62"/>
                    <a:pt x="72" y="64"/>
                  </a:cubicBezTo>
                  <a:cubicBezTo>
                    <a:pt x="73" y="66"/>
                    <a:pt x="74" y="68"/>
                    <a:pt x="75" y="69"/>
                  </a:cubicBezTo>
                  <a:cubicBezTo>
                    <a:pt x="76" y="69"/>
                    <a:pt x="76" y="76"/>
                    <a:pt x="77" y="77"/>
                  </a:cubicBezTo>
                  <a:cubicBezTo>
                    <a:pt x="77" y="78"/>
                    <a:pt x="80" y="75"/>
                    <a:pt x="80" y="74"/>
                  </a:cubicBezTo>
                  <a:cubicBezTo>
                    <a:pt x="81" y="73"/>
                    <a:pt x="83" y="73"/>
                    <a:pt x="83" y="71"/>
                  </a:cubicBezTo>
                  <a:cubicBezTo>
                    <a:pt x="83" y="70"/>
                    <a:pt x="81" y="69"/>
                    <a:pt x="80" y="68"/>
                  </a:cubicBezTo>
                  <a:cubicBezTo>
                    <a:pt x="79" y="67"/>
                    <a:pt x="81" y="67"/>
                    <a:pt x="82" y="66"/>
                  </a:cubicBezTo>
                  <a:cubicBezTo>
                    <a:pt x="83" y="65"/>
                    <a:pt x="84" y="64"/>
                    <a:pt x="85" y="65"/>
                  </a:cubicBezTo>
                  <a:cubicBezTo>
                    <a:pt x="85" y="67"/>
                    <a:pt x="85" y="71"/>
                    <a:pt x="86" y="72"/>
                  </a:cubicBezTo>
                  <a:cubicBezTo>
                    <a:pt x="86" y="73"/>
                    <a:pt x="89" y="74"/>
                    <a:pt x="90" y="75"/>
                  </a:cubicBezTo>
                  <a:cubicBezTo>
                    <a:pt x="90" y="76"/>
                    <a:pt x="93" y="77"/>
                    <a:pt x="93" y="76"/>
                  </a:cubicBezTo>
                  <a:cubicBezTo>
                    <a:pt x="94" y="75"/>
                    <a:pt x="96" y="77"/>
                    <a:pt x="97" y="77"/>
                  </a:cubicBezTo>
                  <a:cubicBezTo>
                    <a:pt x="97" y="77"/>
                    <a:pt x="99" y="77"/>
                    <a:pt x="100" y="76"/>
                  </a:cubicBezTo>
                  <a:cubicBezTo>
                    <a:pt x="101" y="76"/>
                    <a:pt x="102" y="75"/>
                    <a:pt x="102" y="77"/>
                  </a:cubicBezTo>
                  <a:cubicBezTo>
                    <a:pt x="102" y="80"/>
                    <a:pt x="102" y="84"/>
                    <a:pt x="100" y="85"/>
                  </a:cubicBezTo>
                  <a:cubicBezTo>
                    <a:pt x="99" y="87"/>
                    <a:pt x="100" y="88"/>
                    <a:pt x="98" y="88"/>
                  </a:cubicBezTo>
                  <a:cubicBezTo>
                    <a:pt x="98" y="88"/>
                    <a:pt x="97" y="88"/>
                    <a:pt x="97" y="88"/>
                  </a:cubicBezTo>
                  <a:cubicBezTo>
                    <a:pt x="96" y="87"/>
                    <a:pt x="95" y="87"/>
                    <a:pt x="95" y="87"/>
                  </a:cubicBezTo>
                  <a:cubicBezTo>
                    <a:pt x="93" y="87"/>
                    <a:pt x="91" y="87"/>
                    <a:pt x="89" y="90"/>
                  </a:cubicBezTo>
                  <a:cubicBezTo>
                    <a:pt x="88" y="92"/>
                    <a:pt x="87" y="92"/>
                    <a:pt x="87" y="91"/>
                  </a:cubicBezTo>
                  <a:cubicBezTo>
                    <a:pt x="87" y="90"/>
                    <a:pt x="91" y="87"/>
                    <a:pt x="90" y="86"/>
                  </a:cubicBezTo>
                  <a:cubicBezTo>
                    <a:pt x="90" y="85"/>
                    <a:pt x="86" y="86"/>
                    <a:pt x="84" y="85"/>
                  </a:cubicBezTo>
                  <a:cubicBezTo>
                    <a:pt x="82" y="85"/>
                    <a:pt x="81" y="84"/>
                    <a:pt x="79" y="83"/>
                  </a:cubicBezTo>
                  <a:cubicBezTo>
                    <a:pt x="78" y="83"/>
                    <a:pt x="77" y="87"/>
                    <a:pt x="76" y="89"/>
                  </a:cubicBezTo>
                  <a:cubicBezTo>
                    <a:pt x="74" y="91"/>
                    <a:pt x="72" y="88"/>
                    <a:pt x="70" y="87"/>
                  </a:cubicBezTo>
                  <a:cubicBezTo>
                    <a:pt x="69" y="87"/>
                    <a:pt x="66" y="85"/>
                    <a:pt x="66" y="85"/>
                  </a:cubicBezTo>
                  <a:cubicBezTo>
                    <a:pt x="66" y="85"/>
                    <a:pt x="63" y="83"/>
                    <a:pt x="62" y="83"/>
                  </a:cubicBezTo>
                  <a:cubicBezTo>
                    <a:pt x="61" y="83"/>
                    <a:pt x="59" y="81"/>
                    <a:pt x="58" y="80"/>
                  </a:cubicBezTo>
                  <a:cubicBezTo>
                    <a:pt x="57" y="80"/>
                    <a:pt x="55" y="79"/>
                    <a:pt x="57" y="78"/>
                  </a:cubicBezTo>
                  <a:cubicBezTo>
                    <a:pt x="58" y="77"/>
                    <a:pt x="61" y="79"/>
                    <a:pt x="59" y="75"/>
                  </a:cubicBezTo>
                  <a:cubicBezTo>
                    <a:pt x="58" y="70"/>
                    <a:pt x="53" y="71"/>
                    <a:pt x="52" y="71"/>
                  </a:cubicBezTo>
                  <a:cubicBezTo>
                    <a:pt x="51" y="72"/>
                    <a:pt x="43" y="71"/>
                    <a:pt x="42" y="71"/>
                  </a:cubicBezTo>
                  <a:cubicBezTo>
                    <a:pt x="42" y="71"/>
                    <a:pt x="37" y="73"/>
                    <a:pt x="35" y="74"/>
                  </a:cubicBezTo>
                  <a:cubicBezTo>
                    <a:pt x="34" y="75"/>
                    <a:pt x="31" y="76"/>
                    <a:pt x="30" y="76"/>
                  </a:cubicBezTo>
                  <a:cubicBezTo>
                    <a:pt x="30" y="77"/>
                    <a:pt x="26" y="75"/>
                    <a:pt x="24" y="76"/>
                  </a:cubicBezTo>
                  <a:cubicBezTo>
                    <a:pt x="22" y="78"/>
                    <a:pt x="20" y="80"/>
                    <a:pt x="20" y="80"/>
                  </a:cubicBezTo>
                  <a:cubicBezTo>
                    <a:pt x="19" y="80"/>
                    <a:pt x="18" y="81"/>
                    <a:pt x="17" y="84"/>
                  </a:cubicBezTo>
                  <a:cubicBezTo>
                    <a:pt x="16" y="87"/>
                    <a:pt x="17" y="90"/>
                    <a:pt x="15" y="91"/>
                  </a:cubicBezTo>
                  <a:cubicBezTo>
                    <a:pt x="13" y="92"/>
                    <a:pt x="9" y="94"/>
                    <a:pt x="8" y="95"/>
                  </a:cubicBezTo>
                  <a:cubicBezTo>
                    <a:pt x="6" y="97"/>
                    <a:pt x="5" y="103"/>
                    <a:pt x="3" y="106"/>
                  </a:cubicBezTo>
                  <a:cubicBezTo>
                    <a:pt x="2" y="109"/>
                    <a:pt x="3" y="111"/>
                    <a:pt x="4" y="113"/>
                  </a:cubicBezTo>
                  <a:cubicBezTo>
                    <a:pt x="4" y="115"/>
                    <a:pt x="5" y="118"/>
                    <a:pt x="3" y="121"/>
                  </a:cubicBezTo>
                  <a:cubicBezTo>
                    <a:pt x="1" y="124"/>
                    <a:pt x="2" y="125"/>
                    <a:pt x="1" y="126"/>
                  </a:cubicBezTo>
                  <a:cubicBezTo>
                    <a:pt x="0" y="126"/>
                    <a:pt x="2" y="127"/>
                    <a:pt x="2" y="129"/>
                  </a:cubicBezTo>
                  <a:cubicBezTo>
                    <a:pt x="2" y="131"/>
                    <a:pt x="0" y="133"/>
                    <a:pt x="4" y="135"/>
                  </a:cubicBezTo>
                  <a:cubicBezTo>
                    <a:pt x="7" y="137"/>
                    <a:pt x="10" y="137"/>
                    <a:pt x="11" y="139"/>
                  </a:cubicBezTo>
                  <a:cubicBezTo>
                    <a:pt x="12" y="142"/>
                    <a:pt x="15" y="148"/>
                    <a:pt x="15" y="148"/>
                  </a:cubicBezTo>
                  <a:cubicBezTo>
                    <a:pt x="15" y="148"/>
                    <a:pt x="18" y="151"/>
                    <a:pt x="20" y="152"/>
                  </a:cubicBezTo>
                  <a:cubicBezTo>
                    <a:pt x="21" y="154"/>
                    <a:pt x="22" y="153"/>
                    <a:pt x="22" y="151"/>
                  </a:cubicBezTo>
                  <a:cubicBezTo>
                    <a:pt x="22" y="150"/>
                    <a:pt x="24" y="150"/>
                    <a:pt x="27" y="150"/>
                  </a:cubicBezTo>
                  <a:cubicBezTo>
                    <a:pt x="29" y="150"/>
                    <a:pt x="31" y="150"/>
                    <a:pt x="33" y="150"/>
                  </a:cubicBezTo>
                  <a:cubicBezTo>
                    <a:pt x="36" y="149"/>
                    <a:pt x="38" y="146"/>
                    <a:pt x="39" y="145"/>
                  </a:cubicBezTo>
                  <a:cubicBezTo>
                    <a:pt x="39" y="145"/>
                    <a:pt x="43" y="144"/>
                    <a:pt x="45" y="146"/>
                  </a:cubicBezTo>
                  <a:cubicBezTo>
                    <a:pt x="47" y="148"/>
                    <a:pt x="47" y="150"/>
                    <a:pt x="48" y="151"/>
                  </a:cubicBezTo>
                  <a:cubicBezTo>
                    <a:pt x="49" y="153"/>
                    <a:pt x="51" y="152"/>
                    <a:pt x="53" y="150"/>
                  </a:cubicBezTo>
                  <a:cubicBezTo>
                    <a:pt x="54" y="149"/>
                    <a:pt x="54" y="149"/>
                    <a:pt x="55" y="151"/>
                  </a:cubicBezTo>
                  <a:cubicBezTo>
                    <a:pt x="57" y="152"/>
                    <a:pt x="58" y="153"/>
                    <a:pt x="56" y="155"/>
                  </a:cubicBezTo>
                  <a:cubicBezTo>
                    <a:pt x="55" y="157"/>
                    <a:pt x="55" y="159"/>
                    <a:pt x="54" y="162"/>
                  </a:cubicBezTo>
                  <a:cubicBezTo>
                    <a:pt x="53" y="165"/>
                    <a:pt x="55" y="165"/>
                    <a:pt x="57" y="166"/>
                  </a:cubicBezTo>
                  <a:cubicBezTo>
                    <a:pt x="59" y="167"/>
                    <a:pt x="60" y="175"/>
                    <a:pt x="61" y="176"/>
                  </a:cubicBezTo>
                  <a:cubicBezTo>
                    <a:pt x="62" y="178"/>
                    <a:pt x="60" y="182"/>
                    <a:pt x="61" y="184"/>
                  </a:cubicBezTo>
                  <a:cubicBezTo>
                    <a:pt x="62" y="186"/>
                    <a:pt x="63" y="187"/>
                    <a:pt x="61" y="189"/>
                  </a:cubicBezTo>
                  <a:cubicBezTo>
                    <a:pt x="60" y="190"/>
                    <a:pt x="58" y="192"/>
                    <a:pt x="58" y="196"/>
                  </a:cubicBezTo>
                  <a:cubicBezTo>
                    <a:pt x="57" y="200"/>
                    <a:pt x="58" y="202"/>
                    <a:pt x="58" y="203"/>
                  </a:cubicBezTo>
                  <a:cubicBezTo>
                    <a:pt x="59" y="204"/>
                    <a:pt x="60" y="208"/>
                    <a:pt x="61" y="209"/>
                  </a:cubicBezTo>
                  <a:cubicBezTo>
                    <a:pt x="62" y="210"/>
                    <a:pt x="64" y="212"/>
                    <a:pt x="64" y="214"/>
                  </a:cubicBezTo>
                  <a:cubicBezTo>
                    <a:pt x="64" y="216"/>
                    <a:pt x="61" y="219"/>
                    <a:pt x="62" y="220"/>
                  </a:cubicBezTo>
                  <a:cubicBezTo>
                    <a:pt x="63" y="221"/>
                    <a:pt x="63" y="222"/>
                    <a:pt x="64" y="224"/>
                  </a:cubicBezTo>
                  <a:cubicBezTo>
                    <a:pt x="66" y="225"/>
                    <a:pt x="66" y="228"/>
                    <a:pt x="66" y="228"/>
                  </a:cubicBezTo>
                  <a:cubicBezTo>
                    <a:pt x="66" y="228"/>
                    <a:pt x="66" y="229"/>
                    <a:pt x="66" y="230"/>
                  </a:cubicBezTo>
                  <a:cubicBezTo>
                    <a:pt x="66" y="232"/>
                    <a:pt x="66" y="233"/>
                    <a:pt x="67" y="234"/>
                  </a:cubicBezTo>
                  <a:cubicBezTo>
                    <a:pt x="69" y="235"/>
                    <a:pt x="70" y="235"/>
                    <a:pt x="70" y="234"/>
                  </a:cubicBezTo>
                  <a:cubicBezTo>
                    <a:pt x="71" y="233"/>
                    <a:pt x="75" y="231"/>
                    <a:pt x="77" y="231"/>
                  </a:cubicBezTo>
                  <a:cubicBezTo>
                    <a:pt x="79" y="231"/>
                    <a:pt x="81" y="231"/>
                    <a:pt x="83" y="230"/>
                  </a:cubicBezTo>
                  <a:cubicBezTo>
                    <a:pt x="85" y="228"/>
                    <a:pt x="89" y="224"/>
                    <a:pt x="90" y="223"/>
                  </a:cubicBezTo>
                  <a:cubicBezTo>
                    <a:pt x="91" y="221"/>
                    <a:pt x="94" y="219"/>
                    <a:pt x="94" y="218"/>
                  </a:cubicBezTo>
                  <a:cubicBezTo>
                    <a:pt x="93" y="216"/>
                    <a:pt x="92" y="214"/>
                    <a:pt x="93" y="214"/>
                  </a:cubicBezTo>
                  <a:cubicBezTo>
                    <a:pt x="94" y="213"/>
                    <a:pt x="98" y="212"/>
                    <a:pt x="98" y="211"/>
                  </a:cubicBezTo>
                  <a:cubicBezTo>
                    <a:pt x="99" y="210"/>
                    <a:pt x="98" y="206"/>
                    <a:pt x="98" y="205"/>
                  </a:cubicBezTo>
                  <a:cubicBezTo>
                    <a:pt x="98" y="204"/>
                    <a:pt x="99" y="202"/>
                    <a:pt x="100" y="200"/>
                  </a:cubicBezTo>
                  <a:cubicBezTo>
                    <a:pt x="101" y="198"/>
                    <a:pt x="104" y="196"/>
                    <a:pt x="105" y="195"/>
                  </a:cubicBezTo>
                  <a:cubicBezTo>
                    <a:pt x="105" y="195"/>
                    <a:pt x="108" y="192"/>
                    <a:pt x="108" y="190"/>
                  </a:cubicBezTo>
                  <a:cubicBezTo>
                    <a:pt x="109" y="187"/>
                    <a:pt x="108" y="184"/>
                    <a:pt x="109" y="183"/>
                  </a:cubicBezTo>
                  <a:cubicBezTo>
                    <a:pt x="109" y="182"/>
                    <a:pt x="109" y="181"/>
                    <a:pt x="108" y="179"/>
                  </a:cubicBezTo>
                  <a:cubicBezTo>
                    <a:pt x="107" y="178"/>
                    <a:pt x="107" y="174"/>
                    <a:pt x="107" y="174"/>
                  </a:cubicBezTo>
                  <a:cubicBezTo>
                    <a:pt x="106" y="173"/>
                    <a:pt x="107" y="168"/>
                    <a:pt x="108" y="168"/>
                  </a:cubicBezTo>
                  <a:cubicBezTo>
                    <a:pt x="109" y="167"/>
                    <a:pt x="111" y="163"/>
                    <a:pt x="112" y="162"/>
                  </a:cubicBezTo>
                  <a:cubicBezTo>
                    <a:pt x="113" y="160"/>
                    <a:pt x="116" y="154"/>
                    <a:pt x="117" y="154"/>
                  </a:cubicBezTo>
                  <a:cubicBezTo>
                    <a:pt x="119" y="153"/>
                    <a:pt x="121" y="150"/>
                    <a:pt x="121" y="149"/>
                  </a:cubicBezTo>
                  <a:cubicBezTo>
                    <a:pt x="121" y="147"/>
                    <a:pt x="125" y="140"/>
                    <a:pt x="125" y="139"/>
                  </a:cubicBezTo>
                  <a:cubicBezTo>
                    <a:pt x="125" y="138"/>
                    <a:pt x="126" y="133"/>
                    <a:pt x="126" y="132"/>
                  </a:cubicBezTo>
                  <a:cubicBezTo>
                    <a:pt x="125" y="131"/>
                    <a:pt x="121" y="134"/>
                    <a:pt x="120" y="134"/>
                  </a:cubicBezTo>
                  <a:cubicBezTo>
                    <a:pt x="119" y="134"/>
                    <a:pt x="118" y="136"/>
                    <a:pt x="116" y="136"/>
                  </a:cubicBezTo>
                  <a:cubicBezTo>
                    <a:pt x="114" y="136"/>
                    <a:pt x="115" y="133"/>
                    <a:pt x="114" y="132"/>
                  </a:cubicBezTo>
                  <a:cubicBezTo>
                    <a:pt x="114" y="131"/>
                    <a:pt x="112" y="127"/>
                    <a:pt x="112" y="126"/>
                  </a:cubicBezTo>
                  <a:cubicBezTo>
                    <a:pt x="111" y="126"/>
                    <a:pt x="110" y="124"/>
                    <a:pt x="109" y="122"/>
                  </a:cubicBezTo>
                  <a:cubicBezTo>
                    <a:pt x="108" y="119"/>
                    <a:pt x="106" y="118"/>
                    <a:pt x="104" y="116"/>
                  </a:cubicBezTo>
                  <a:cubicBezTo>
                    <a:pt x="103" y="114"/>
                    <a:pt x="105" y="109"/>
                    <a:pt x="103" y="106"/>
                  </a:cubicBezTo>
                  <a:cubicBezTo>
                    <a:pt x="102" y="103"/>
                    <a:pt x="101" y="100"/>
                    <a:pt x="100" y="97"/>
                  </a:cubicBezTo>
                  <a:cubicBezTo>
                    <a:pt x="100" y="97"/>
                    <a:pt x="100" y="96"/>
                    <a:pt x="99" y="95"/>
                  </a:cubicBezTo>
                  <a:cubicBezTo>
                    <a:pt x="101" y="95"/>
                    <a:pt x="103" y="94"/>
                    <a:pt x="103" y="95"/>
                  </a:cubicBezTo>
                  <a:cubicBezTo>
                    <a:pt x="103" y="97"/>
                    <a:pt x="105" y="100"/>
                    <a:pt x="105" y="102"/>
                  </a:cubicBezTo>
                  <a:cubicBezTo>
                    <a:pt x="105" y="104"/>
                    <a:pt x="107" y="103"/>
                    <a:pt x="107" y="105"/>
                  </a:cubicBezTo>
                  <a:cubicBezTo>
                    <a:pt x="107" y="107"/>
                    <a:pt x="108" y="112"/>
                    <a:pt x="109" y="112"/>
                  </a:cubicBezTo>
                  <a:cubicBezTo>
                    <a:pt x="109" y="113"/>
                    <a:pt x="112" y="116"/>
                    <a:pt x="112" y="117"/>
                  </a:cubicBezTo>
                  <a:cubicBezTo>
                    <a:pt x="113" y="118"/>
                    <a:pt x="113" y="120"/>
                    <a:pt x="113" y="123"/>
                  </a:cubicBezTo>
                  <a:cubicBezTo>
                    <a:pt x="114" y="126"/>
                    <a:pt x="114" y="129"/>
                    <a:pt x="115" y="130"/>
                  </a:cubicBezTo>
                  <a:cubicBezTo>
                    <a:pt x="116" y="131"/>
                    <a:pt x="120" y="129"/>
                    <a:pt x="120" y="128"/>
                  </a:cubicBezTo>
                  <a:cubicBezTo>
                    <a:pt x="121" y="128"/>
                    <a:pt x="125" y="125"/>
                    <a:pt x="126" y="125"/>
                  </a:cubicBezTo>
                  <a:cubicBezTo>
                    <a:pt x="127" y="124"/>
                    <a:pt x="127" y="123"/>
                    <a:pt x="129" y="122"/>
                  </a:cubicBezTo>
                  <a:cubicBezTo>
                    <a:pt x="131" y="122"/>
                    <a:pt x="132" y="120"/>
                    <a:pt x="133" y="118"/>
                  </a:cubicBezTo>
                  <a:cubicBezTo>
                    <a:pt x="134" y="117"/>
                    <a:pt x="135" y="113"/>
                    <a:pt x="136" y="112"/>
                  </a:cubicBezTo>
                  <a:cubicBezTo>
                    <a:pt x="136" y="111"/>
                    <a:pt x="137" y="110"/>
                    <a:pt x="136" y="108"/>
                  </a:cubicBezTo>
                  <a:cubicBezTo>
                    <a:pt x="136" y="107"/>
                    <a:pt x="134" y="105"/>
                    <a:pt x="133" y="105"/>
                  </a:cubicBezTo>
                  <a:cubicBezTo>
                    <a:pt x="132" y="104"/>
                    <a:pt x="132" y="102"/>
                    <a:pt x="132" y="102"/>
                  </a:cubicBezTo>
                  <a:cubicBezTo>
                    <a:pt x="131" y="102"/>
                    <a:pt x="131" y="103"/>
                    <a:pt x="130" y="104"/>
                  </a:cubicBezTo>
                  <a:cubicBezTo>
                    <a:pt x="129" y="105"/>
                    <a:pt x="128" y="107"/>
                    <a:pt x="127" y="106"/>
                  </a:cubicBezTo>
                  <a:cubicBezTo>
                    <a:pt x="127" y="106"/>
                    <a:pt x="128" y="105"/>
                    <a:pt x="126" y="103"/>
                  </a:cubicBezTo>
                  <a:cubicBezTo>
                    <a:pt x="125" y="102"/>
                    <a:pt x="125" y="101"/>
                    <a:pt x="125" y="100"/>
                  </a:cubicBezTo>
                  <a:cubicBezTo>
                    <a:pt x="125" y="99"/>
                    <a:pt x="122" y="96"/>
                    <a:pt x="122" y="94"/>
                  </a:cubicBezTo>
                  <a:cubicBezTo>
                    <a:pt x="121" y="92"/>
                    <a:pt x="123" y="90"/>
                    <a:pt x="124" y="91"/>
                  </a:cubicBezTo>
                  <a:cubicBezTo>
                    <a:pt x="125" y="93"/>
                    <a:pt x="125" y="96"/>
                    <a:pt x="127" y="97"/>
                  </a:cubicBezTo>
                  <a:cubicBezTo>
                    <a:pt x="128" y="98"/>
                    <a:pt x="129" y="100"/>
                    <a:pt x="130" y="101"/>
                  </a:cubicBezTo>
                  <a:cubicBezTo>
                    <a:pt x="131" y="101"/>
                    <a:pt x="132" y="99"/>
                    <a:pt x="133" y="99"/>
                  </a:cubicBezTo>
                  <a:cubicBezTo>
                    <a:pt x="133" y="99"/>
                    <a:pt x="134" y="103"/>
                    <a:pt x="135" y="103"/>
                  </a:cubicBezTo>
                  <a:cubicBezTo>
                    <a:pt x="136" y="104"/>
                    <a:pt x="139" y="104"/>
                    <a:pt x="139" y="104"/>
                  </a:cubicBezTo>
                  <a:cubicBezTo>
                    <a:pt x="140" y="104"/>
                    <a:pt x="142" y="105"/>
                    <a:pt x="142" y="104"/>
                  </a:cubicBezTo>
                  <a:cubicBezTo>
                    <a:pt x="142" y="103"/>
                    <a:pt x="146" y="101"/>
                    <a:pt x="146" y="101"/>
                  </a:cubicBezTo>
                  <a:cubicBezTo>
                    <a:pt x="146" y="101"/>
                    <a:pt x="146" y="100"/>
                    <a:pt x="146" y="98"/>
                  </a:cubicBezTo>
                  <a:cubicBezTo>
                    <a:pt x="140" y="67"/>
                    <a:pt x="124" y="39"/>
                    <a:pt x="103" y="18"/>
                  </a:cubicBezTo>
                  <a:cubicBezTo>
                    <a:pt x="102" y="18"/>
                    <a:pt x="102" y="18"/>
                    <a:pt x="101" y="17"/>
                  </a:cubicBezTo>
                  <a:cubicBezTo>
                    <a:pt x="99" y="16"/>
                    <a:pt x="99" y="16"/>
                    <a:pt x="99" y="17"/>
                  </a:cubicBezTo>
                  <a:cubicBezTo>
                    <a:pt x="98" y="17"/>
                    <a:pt x="97" y="18"/>
                    <a:pt x="96" y="17"/>
                  </a:cubicBezTo>
                  <a:cubicBezTo>
                    <a:pt x="96" y="15"/>
                    <a:pt x="96" y="15"/>
                    <a:pt x="95" y="14"/>
                  </a:cubicBezTo>
                  <a:cubicBezTo>
                    <a:pt x="94" y="13"/>
                    <a:pt x="95" y="13"/>
                    <a:pt x="96" y="13"/>
                  </a:cubicBezTo>
                  <a:cubicBezTo>
                    <a:pt x="97" y="14"/>
                    <a:pt x="98" y="14"/>
                    <a:pt x="99" y="14"/>
                  </a:cubicBezTo>
                  <a:cubicBezTo>
                    <a:pt x="95" y="11"/>
                    <a:pt x="92" y="8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6" y="5"/>
                    <a:pt x="78" y="0"/>
                    <a:pt x="74" y="1"/>
                  </a:cubicBezTo>
                  <a:close/>
                  <a:moveTo>
                    <a:pt x="99" y="159"/>
                  </a:moveTo>
                  <a:cubicBezTo>
                    <a:pt x="100" y="160"/>
                    <a:pt x="98" y="165"/>
                    <a:pt x="96" y="165"/>
                  </a:cubicBezTo>
                  <a:cubicBezTo>
                    <a:pt x="95" y="165"/>
                    <a:pt x="96" y="160"/>
                    <a:pt x="96" y="159"/>
                  </a:cubicBezTo>
                  <a:cubicBezTo>
                    <a:pt x="97" y="158"/>
                    <a:pt x="99" y="158"/>
                    <a:pt x="99" y="159"/>
                  </a:cubicBezTo>
                  <a:close/>
                  <a:moveTo>
                    <a:pt x="118" y="56"/>
                  </a:moveTo>
                  <a:cubicBezTo>
                    <a:pt x="119" y="55"/>
                    <a:pt x="121" y="57"/>
                    <a:pt x="122" y="56"/>
                  </a:cubicBezTo>
                  <a:cubicBezTo>
                    <a:pt x="123" y="56"/>
                    <a:pt x="124" y="55"/>
                    <a:pt x="124" y="54"/>
                  </a:cubicBezTo>
                  <a:cubicBezTo>
                    <a:pt x="125" y="54"/>
                    <a:pt x="127" y="55"/>
                    <a:pt x="127" y="56"/>
                  </a:cubicBezTo>
                  <a:cubicBezTo>
                    <a:pt x="128" y="57"/>
                    <a:pt x="129" y="59"/>
                    <a:pt x="129" y="60"/>
                  </a:cubicBezTo>
                  <a:cubicBezTo>
                    <a:pt x="128" y="60"/>
                    <a:pt x="126" y="60"/>
                    <a:pt x="126" y="59"/>
                  </a:cubicBezTo>
                  <a:cubicBezTo>
                    <a:pt x="125" y="58"/>
                    <a:pt x="123" y="59"/>
                    <a:pt x="123" y="61"/>
                  </a:cubicBezTo>
                  <a:cubicBezTo>
                    <a:pt x="123" y="63"/>
                    <a:pt x="124" y="62"/>
                    <a:pt x="124" y="62"/>
                  </a:cubicBezTo>
                  <a:cubicBezTo>
                    <a:pt x="125" y="63"/>
                    <a:pt x="125" y="64"/>
                    <a:pt x="126" y="66"/>
                  </a:cubicBezTo>
                  <a:cubicBezTo>
                    <a:pt x="126" y="67"/>
                    <a:pt x="127" y="66"/>
                    <a:pt x="128" y="67"/>
                  </a:cubicBezTo>
                  <a:cubicBezTo>
                    <a:pt x="128" y="68"/>
                    <a:pt x="126" y="69"/>
                    <a:pt x="127" y="70"/>
                  </a:cubicBezTo>
                  <a:cubicBezTo>
                    <a:pt x="128" y="72"/>
                    <a:pt x="129" y="76"/>
                    <a:pt x="129" y="77"/>
                  </a:cubicBezTo>
                  <a:cubicBezTo>
                    <a:pt x="129" y="78"/>
                    <a:pt x="127" y="78"/>
                    <a:pt x="126" y="78"/>
                  </a:cubicBezTo>
                  <a:cubicBezTo>
                    <a:pt x="125" y="78"/>
                    <a:pt x="122" y="76"/>
                    <a:pt x="122" y="76"/>
                  </a:cubicBezTo>
                  <a:cubicBezTo>
                    <a:pt x="121" y="75"/>
                    <a:pt x="120" y="71"/>
                    <a:pt x="121" y="71"/>
                  </a:cubicBezTo>
                  <a:cubicBezTo>
                    <a:pt x="122" y="71"/>
                    <a:pt x="122" y="71"/>
                    <a:pt x="124" y="69"/>
                  </a:cubicBezTo>
                  <a:cubicBezTo>
                    <a:pt x="125" y="68"/>
                    <a:pt x="122" y="67"/>
                    <a:pt x="121" y="66"/>
                  </a:cubicBezTo>
                  <a:cubicBezTo>
                    <a:pt x="120" y="66"/>
                    <a:pt x="118" y="62"/>
                    <a:pt x="117" y="60"/>
                  </a:cubicBezTo>
                  <a:cubicBezTo>
                    <a:pt x="117" y="59"/>
                    <a:pt x="117" y="57"/>
                    <a:pt x="118" y="56"/>
                  </a:cubicBezTo>
                  <a:close/>
                  <a:moveTo>
                    <a:pt x="94" y="25"/>
                  </a:moveTo>
                  <a:cubicBezTo>
                    <a:pt x="93" y="26"/>
                    <a:pt x="89" y="24"/>
                    <a:pt x="89" y="23"/>
                  </a:cubicBezTo>
                  <a:cubicBezTo>
                    <a:pt x="90" y="20"/>
                    <a:pt x="94" y="24"/>
                    <a:pt x="94" y="25"/>
                  </a:cubicBezTo>
                  <a:close/>
                  <a:moveTo>
                    <a:pt x="91" y="54"/>
                  </a:moveTo>
                  <a:cubicBezTo>
                    <a:pt x="92" y="53"/>
                    <a:pt x="93" y="53"/>
                    <a:pt x="94" y="53"/>
                  </a:cubicBezTo>
                  <a:cubicBezTo>
                    <a:pt x="95" y="53"/>
                    <a:pt x="97" y="57"/>
                    <a:pt x="97" y="58"/>
                  </a:cubicBezTo>
                  <a:cubicBezTo>
                    <a:pt x="98" y="59"/>
                    <a:pt x="99" y="57"/>
                    <a:pt x="99" y="57"/>
                  </a:cubicBezTo>
                  <a:cubicBezTo>
                    <a:pt x="100" y="57"/>
                    <a:pt x="101" y="56"/>
                    <a:pt x="101" y="55"/>
                  </a:cubicBezTo>
                  <a:cubicBezTo>
                    <a:pt x="101" y="54"/>
                    <a:pt x="102" y="54"/>
                    <a:pt x="103" y="54"/>
                  </a:cubicBezTo>
                  <a:cubicBezTo>
                    <a:pt x="105" y="54"/>
                    <a:pt x="104" y="55"/>
                    <a:pt x="103" y="55"/>
                  </a:cubicBezTo>
                  <a:cubicBezTo>
                    <a:pt x="102" y="56"/>
                    <a:pt x="102" y="57"/>
                    <a:pt x="104" y="57"/>
                  </a:cubicBezTo>
                  <a:cubicBezTo>
                    <a:pt x="106" y="58"/>
                    <a:pt x="107" y="60"/>
                    <a:pt x="109" y="62"/>
                  </a:cubicBezTo>
                  <a:cubicBezTo>
                    <a:pt x="111" y="63"/>
                    <a:pt x="111" y="66"/>
                    <a:pt x="110" y="66"/>
                  </a:cubicBezTo>
                  <a:cubicBezTo>
                    <a:pt x="109" y="67"/>
                    <a:pt x="106" y="67"/>
                    <a:pt x="105" y="66"/>
                  </a:cubicBezTo>
                  <a:cubicBezTo>
                    <a:pt x="104" y="66"/>
                    <a:pt x="102" y="64"/>
                    <a:pt x="100" y="64"/>
                  </a:cubicBezTo>
                  <a:cubicBezTo>
                    <a:pt x="98" y="63"/>
                    <a:pt x="96" y="63"/>
                    <a:pt x="95" y="64"/>
                  </a:cubicBezTo>
                  <a:cubicBezTo>
                    <a:pt x="95" y="66"/>
                    <a:pt x="92" y="65"/>
                    <a:pt x="91" y="65"/>
                  </a:cubicBezTo>
                  <a:cubicBezTo>
                    <a:pt x="90" y="65"/>
                    <a:pt x="89" y="67"/>
                    <a:pt x="88" y="66"/>
                  </a:cubicBezTo>
                  <a:cubicBezTo>
                    <a:pt x="88" y="66"/>
                    <a:pt x="89" y="62"/>
                    <a:pt x="88" y="62"/>
                  </a:cubicBezTo>
                  <a:cubicBezTo>
                    <a:pt x="87" y="62"/>
                    <a:pt x="88" y="59"/>
                    <a:pt x="89" y="59"/>
                  </a:cubicBezTo>
                  <a:cubicBezTo>
                    <a:pt x="90" y="58"/>
                    <a:pt x="91" y="56"/>
                    <a:pt x="9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31"/>
            <p:cNvSpPr>
              <a:spLocks/>
            </p:cNvSpPr>
            <p:nvPr/>
          </p:nvSpPr>
          <p:spPr bwMode="auto">
            <a:xfrm>
              <a:off x="3342" y="938"/>
              <a:ext cx="21" cy="28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4 h 4"/>
                <a:gd name="T4" fmla="*/ 1 w 3"/>
                <a:gd name="T5" fmla="*/ 2 h 4"/>
                <a:gd name="T6" fmla="*/ 0 w 3"/>
                <a:gd name="T7" fmla="*/ 0 h 4"/>
                <a:gd name="T8" fmla="*/ 0 w 3"/>
                <a:gd name="T9" fmla="*/ 0 h 4"/>
                <a:gd name="T10" fmla="*/ 0 w 3"/>
                <a:gd name="T11" fmla="*/ 1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3" y="4"/>
                  </a:cubicBezTo>
                  <a:cubicBezTo>
                    <a:pt x="2" y="4"/>
                    <a:pt x="1" y="2"/>
                    <a:pt x="1" y="2"/>
                  </a:cubicBezTo>
                  <a:cubicBezTo>
                    <a:pt x="1" y="2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76" name="Straight Connector 98"/>
          <p:cNvCxnSpPr/>
          <p:nvPr/>
        </p:nvCxnSpPr>
        <p:spPr>
          <a:xfrm flipV="1">
            <a:off x="7205470" y="2141843"/>
            <a:ext cx="0" cy="620323"/>
          </a:xfrm>
          <a:prstGeom prst="line">
            <a:avLst/>
          </a:prstGeom>
          <a:ln w="571500" cap="rnd">
            <a:solidFill>
              <a:schemeClr val="bg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94"/>
          <p:cNvCxnSpPr/>
          <p:nvPr/>
        </p:nvCxnSpPr>
        <p:spPr>
          <a:xfrm flipV="1">
            <a:off x="6167050" y="2768574"/>
            <a:ext cx="0" cy="620323"/>
          </a:xfrm>
          <a:prstGeom prst="line">
            <a:avLst/>
          </a:prstGeom>
          <a:ln w="571500" cap="rnd">
            <a:solidFill>
              <a:schemeClr val="accent6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80"/>
          <p:cNvCxnSpPr/>
          <p:nvPr/>
        </p:nvCxnSpPr>
        <p:spPr>
          <a:xfrm flipV="1">
            <a:off x="4099887" y="4028284"/>
            <a:ext cx="2668" cy="619922"/>
          </a:xfrm>
          <a:prstGeom prst="line">
            <a:avLst/>
          </a:prstGeom>
          <a:ln w="571500" cap="rnd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88"/>
          <p:cNvCxnSpPr/>
          <p:nvPr/>
        </p:nvCxnSpPr>
        <p:spPr>
          <a:xfrm flipV="1">
            <a:off x="5135838" y="3390501"/>
            <a:ext cx="0" cy="620323"/>
          </a:xfrm>
          <a:prstGeom prst="line">
            <a:avLst/>
          </a:prstGeom>
          <a:ln w="571500" cap="rnd">
            <a:solidFill>
              <a:schemeClr val="accent5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33"/>
          <p:cNvSpPr>
            <a:spLocks noChangeAspect="1"/>
          </p:cNvSpPr>
          <p:nvPr/>
        </p:nvSpPr>
        <p:spPr>
          <a:xfrm>
            <a:off x="3882554" y="4440465"/>
            <a:ext cx="434664" cy="43466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01</a:t>
            </a:r>
          </a:p>
        </p:txBody>
      </p:sp>
      <p:grpSp>
        <p:nvGrpSpPr>
          <p:cNvPr id="33" name="Group 34"/>
          <p:cNvGrpSpPr>
            <a:grpSpLocks noChangeAspect="1"/>
          </p:cNvGrpSpPr>
          <p:nvPr/>
        </p:nvGrpSpPr>
        <p:grpSpPr bwMode="auto">
          <a:xfrm>
            <a:off x="3885312" y="3813544"/>
            <a:ext cx="430318" cy="430316"/>
            <a:chOff x="1544" y="1525"/>
            <a:chExt cx="426" cy="426"/>
          </a:xfrm>
        </p:grpSpPr>
        <p:sp>
          <p:nvSpPr>
            <p:cNvPr id="34" name="Oval 35"/>
            <p:cNvSpPr>
              <a:spLocks noChangeArrowheads="1"/>
            </p:cNvSpPr>
            <p:nvPr/>
          </p:nvSpPr>
          <p:spPr bwMode="auto">
            <a:xfrm>
              <a:off x="1544" y="1525"/>
              <a:ext cx="426" cy="4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6"/>
            <p:cNvSpPr>
              <a:spLocks noEditPoints="1"/>
            </p:cNvSpPr>
            <p:nvPr/>
          </p:nvSpPr>
          <p:spPr bwMode="auto">
            <a:xfrm>
              <a:off x="1672" y="1606"/>
              <a:ext cx="60" cy="264"/>
            </a:xfrm>
            <a:custGeom>
              <a:avLst/>
              <a:gdLst>
                <a:gd name="T0" fmla="*/ 50 w 50"/>
                <a:gd name="T1" fmla="*/ 173 h 220"/>
                <a:gd name="T2" fmla="*/ 36 w 50"/>
                <a:gd name="T3" fmla="*/ 0 h 220"/>
                <a:gd name="T4" fmla="*/ 0 w 50"/>
                <a:gd name="T5" fmla="*/ 14 h 220"/>
                <a:gd name="T6" fmla="*/ 0 w 50"/>
                <a:gd name="T7" fmla="*/ 173 h 220"/>
                <a:gd name="T8" fmla="*/ 0 w 50"/>
                <a:gd name="T9" fmla="*/ 173 h 220"/>
                <a:gd name="T10" fmla="*/ 0 w 50"/>
                <a:gd name="T11" fmla="*/ 174 h 220"/>
                <a:gd name="T12" fmla="*/ 0 w 50"/>
                <a:gd name="T13" fmla="*/ 174 h 220"/>
                <a:gd name="T14" fmla="*/ 25 w 50"/>
                <a:gd name="T15" fmla="*/ 220 h 220"/>
                <a:gd name="T16" fmla="*/ 50 w 50"/>
                <a:gd name="T17" fmla="*/ 174 h 220"/>
                <a:gd name="T18" fmla="*/ 50 w 50"/>
                <a:gd name="T19" fmla="*/ 174 h 220"/>
                <a:gd name="T20" fmla="*/ 50 w 50"/>
                <a:gd name="T21" fmla="*/ 174 h 220"/>
                <a:gd name="T22" fmla="*/ 31 w 50"/>
                <a:gd name="T23" fmla="*/ 201 h 220"/>
                <a:gd name="T24" fmla="*/ 7 w 50"/>
                <a:gd name="T25" fmla="*/ 177 h 220"/>
                <a:gd name="T26" fmla="*/ 16 w 50"/>
                <a:gd name="T27" fmla="*/ 177 h 220"/>
                <a:gd name="T28" fmla="*/ 18 w 50"/>
                <a:gd name="T29" fmla="*/ 177 h 220"/>
                <a:gd name="T30" fmla="*/ 44 w 50"/>
                <a:gd name="T31" fmla="*/ 175 h 220"/>
                <a:gd name="T32" fmla="*/ 45 w 50"/>
                <a:gd name="T33" fmla="*/ 53 h 220"/>
                <a:gd name="T34" fmla="*/ 4 w 50"/>
                <a:gd name="T35" fmla="*/ 34 h 220"/>
                <a:gd name="T36" fmla="*/ 45 w 50"/>
                <a:gd name="T37" fmla="*/ 53 h 220"/>
                <a:gd name="T38" fmla="*/ 19 w 50"/>
                <a:gd name="T39" fmla="*/ 172 h 220"/>
                <a:gd name="T40" fmla="*/ 31 w 50"/>
                <a:gd name="T41" fmla="*/ 58 h 220"/>
                <a:gd name="T42" fmla="*/ 23 w 50"/>
                <a:gd name="T43" fmla="*/ 171 h 220"/>
                <a:gd name="T44" fmla="*/ 4 w 50"/>
                <a:gd name="T45" fmla="*/ 58 h 220"/>
                <a:gd name="T46" fmla="*/ 14 w 50"/>
                <a:gd name="T47" fmla="*/ 173 h 220"/>
                <a:gd name="T48" fmla="*/ 36 w 50"/>
                <a:gd name="T49" fmla="*/ 169 h 220"/>
                <a:gd name="T50" fmla="*/ 45 w 50"/>
                <a:gd name="T51" fmla="*/ 58 h 220"/>
                <a:gd name="T52" fmla="*/ 36 w 50"/>
                <a:gd name="T53" fmla="*/ 169 h 220"/>
                <a:gd name="T54" fmla="*/ 36 w 50"/>
                <a:gd name="T55" fmla="*/ 5 h 220"/>
                <a:gd name="T56" fmla="*/ 45 w 50"/>
                <a:gd name="T57" fmla="*/ 29 h 220"/>
                <a:gd name="T58" fmla="*/ 4 w 50"/>
                <a:gd name="T59" fmla="*/ 14 h 220"/>
                <a:gd name="T60" fmla="*/ 22 w 50"/>
                <a:gd name="T61" fmla="*/ 206 h 220"/>
                <a:gd name="T62" fmla="*/ 25 w 50"/>
                <a:gd name="T63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220">
                  <a:moveTo>
                    <a:pt x="50" y="173"/>
                  </a:moveTo>
                  <a:cubicBezTo>
                    <a:pt x="50" y="173"/>
                    <a:pt x="50" y="173"/>
                    <a:pt x="50" y="17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6"/>
                    <a:pt x="44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3" y="218"/>
                    <a:pt x="23" y="218"/>
                    <a:pt x="23" y="218"/>
                  </a:cubicBezTo>
                  <a:cubicBezTo>
                    <a:pt x="23" y="219"/>
                    <a:pt x="24" y="220"/>
                    <a:pt x="25" y="220"/>
                  </a:cubicBezTo>
                  <a:cubicBezTo>
                    <a:pt x="26" y="220"/>
                    <a:pt x="27" y="219"/>
                    <a:pt x="27" y="218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3"/>
                  </a:cubicBezTo>
                  <a:close/>
                  <a:moveTo>
                    <a:pt x="31" y="201"/>
                  </a:moveTo>
                  <a:cubicBezTo>
                    <a:pt x="19" y="201"/>
                    <a:pt x="19" y="201"/>
                    <a:pt x="19" y="201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8" y="177"/>
                    <a:pt x="9" y="177"/>
                    <a:pt x="11" y="177"/>
                  </a:cubicBezTo>
                  <a:cubicBezTo>
                    <a:pt x="13" y="177"/>
                    <a:pt x="14" y="177"/>
                    <a:pt x="16" y="177"/>
                  </a:cubicBezTo>
                  <a:cubicBezTo>
                    <a:pt x="16" y="177"/>
                    <a:pt x="16" y="177"/>
                    <a:pt x="17" y="177"/>
                  </a:cubicBezTo>
                  <a:cubicBezTo>
                    <a:pt x="17" y="177"/>
                    <a:pt x="17" y="177"/>
                    <a:pt x="18" y="177"/>
                  </a:cubicBezTo>
                  <a:cubicBezTo>
                    <a:pt x="20" y="176"/>
                    <a:pt x="22" y="176"/>
                    <a:pt x="24" y="176"/>
                  </a:cubicBezTo>
                  <a:cubicBezTo>
                    <a:pt x="31" y="174"/>
                    <a:pt x="38" y="173"/>
                    <a:pt x="44" y="175"/>
                  </a:cubicBezTo>
                  <a:lnTo>
                    <a:pt x="31" y="201"/>
                  </a:lnTo>
                  <a:close/>
                  <a:moveTo>
                    <a:pt x="45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5" y="53"/>
                  </a:lnTo>
                  <a:close/>
                  <a:moveTo>
                    <a:pt x="23" y="171"/>
                  </a:moveTo>
                  <a:cubicBezTo>
                    <a:pt x="22" y="171"/>
                    <a:pt x="20" y="172"/>
                    <a:pt x="19" y="172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8" y="170"/>
                    <a:pt x="26" y="170"/>
                    <a:pt x="23" y="171"/>
                  </a:cubicBezTo>
                  <a:close/>
                  <a:moveTo>
                    <a:pt x="4" y="172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1" y="173"/>
                    <a:pt x="7" y="173"/>
                    <a:pt x="4" y="172"/>
                  </a:cubicBezTo>
                  <a:close/>
                  <a:moveTo>
                    <a:pt x="36" y="169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2" y="169"/>
                    <a:pt x="39" y="169"/>
                    <a:pt x="36" y="169"/>
                  </a:cubicBezTo>
                  <a:close/>
                  <a:moveTo>
                    <a:pt x="13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1" y="5"/>
                    <a:pt x="45" y="9"/>
                    <a:pt x="45" y="14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lose/>
                  <a:moveTo>
                    <a:pt x="22" y="206"/>
                  </a:moveTo>
                  <a:cubicBezTo>
                    <a:pt x="28" y="206"/>
                    <a:pt x="28" y="206"/>
                    <a:pt x="28" y="206"/>
                  </a:cubicBezTo>
                  <a:cubicBezTo>
                    <a:pt x="25" y="212"/>
                    <a:pt x="25" y="212"/>
                    <a:pt x="25" y="212"/>
                  </a:cubicBezTo>
                  <a:lnTo>
                    <a:pt x="2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1765" y="1606"/>
              <a:ext cx="77" cy="264"/>
            </a:xfrm>
            <a:custGeom>
              <a:avLst/>
              <a:gdLst>
                <a:gd name="T0" fmla="*/ 61 w 64"/>
                <a:gd name="T1" fmla="*/ 0 h 220"/>
                <a:gd name="T2" fmla="*/ 3 w 64"/>
                <a:gd name="T3" fmla="*/ 0 h 220"/>
                <a:gd name="T4" fmla="*/ 0 w 64"/>
                <a:gd name="T5" fmla="*/ 3 h 220"/>
                <a:gd name="T6" fmla="*/ 0 w 64"/>
                <a:gd name="T7" fmla="*/ 217 h 220"/>
                <a:gd name="T8" fmla="*/ 3 w 64"/>
                <a:gd name="T9" fmla="*/ 220 h 220"/>
                <a:gd name="T10" fmla="*/ 61 w 64"/>
                <a:gd name="T11" fmla="*/ 220 h 220"/>
                <a:gd name="T12" fmla="*/ 64 w 64"/>
                <a:gd name="T13" fmla="*/ 217 h 220"/>
                <a:gd name="T14" fmla="*/ 64 w 64"/>
                <a:gd name="T15" fmla="*/ 3 h 220"/>
                <a:gd name="T16" fmla="*/ 61 w 64"/>
                <a:gd name="T17" fmla="*/ 0 h 220"/>
                <a:gd name="T18" fmla="*/ 5 w 64"/>
                <a:gd name="T19" fmla="*/ 215 h 220"/>
                <a:gd name="T20" fmla="*/ 5 w 64"/>
                <a:gd name="T21" fmla="*/ 5 h 220"/>
                <a:gd name="T22" fmla="*/ 59 w 64"/>
                <a:gd name="T23" fmla="*/ 5 h 220"/>
                <a:gd name="T24" fmla="*/ 59 w 64"/>
                <a:gd name="T25" fmla="*/ 22 h 220"/>
                <a:gd name="T26" fmla="*/ 39 w 64"/>
                <a:gd name="T27" fmla="*/ 22 h 220"/>
                <a:gd name="T28" fmla="*/ 37 w 64"/>
                <a:gd name="T29" fmla="*/ 25 h 220"/>
                <a:gd name="T30" fmla="*/ 39 w 64"/>
                <a:gd name="T31" fmla="*/ 27 h 220"/>
                <a:gd name="T32" fmla="*/ 59 w 64"/>
                <a:gd name="T33" fmla="*/ 27 h 220"/>
                <a:gd name="T34" fmla="*/ 59 w 64"/>
                <a:gd name="T35" fmla="*/ 47 h 220"/>
                <a:gd name="T36" fmla="*/ 32 w 64"/>
                <a:gd name="T37" fmla="*/ 47 h 220"/>
                <a:gd name="T38" fmla="*/ 30 w 64"/>
                <a:gd name="T39" fmla="*/ 49 h 220"/>
                <a:gd name="T40" fmla="*/ 32 w 64"/>
                <a:gd name="T41" fmla="*/ 51 h 220"/>
                <a:gd name="T42" fmla="*/ 59 w 64"/>
                <a:gd name="T43" fmla="*/ 51 h 220"/>
                <a:gd name="T44" fmla="*/ 59 w 64"/>
                <a:gd name="T45" fmla="*/ 71 h 220"/>
                <a:gd name="T46" fmla="*/ 39 w 64"/>
                <a:gd name="T47" fmla="*/ 71 h 220"/>
                <a:gd name="T48" fmla="*/ 37 w 64"/>
                <a:gd name="T49" fmla="*/ 73 h 220"/>
                <a:gd name="T50" fmla="*/ 39 w 64"/>
                <a:gd name="T51" fmla="*/ 76 h 220"/>
                <a:gd name="T52" fmla="*/ 59 w 64"/>
                <a:gd name="T53" fmla="*/ 76 h 220"/>
                <a:gd name="T54" fmla="*/ 59 w 64"/>
                <a:gd name="T55" fmla="*/ 95 h 220"/>
                <a:gd name="T56" fmla="*/ 32 w 64"/>
                <a:gd name="T57" fmla="*/ 95 h 220"/>
                <a:gd name="T58" fmla="*/ 30 w 64"/>
                <a:gd name="T59" fmla="*/ 97 h 220"/>
                <a:gd name="T60" fmla="*/ 32 w 64"/>
                <a:gd name="T61" fmla="*/ 100 h 220"/>
                <a:gd name="T62" fmla="*/ 59 w 64"/>
                <a:gd name="T63" fmla="*/ 100 h 220"/>
                <a:gd name="T64" fmla="*/ 59 w 64"/>
                <a:gd name="T65" fmla="*/ 119 h 220"/>
                <a:gd name="T66" fmla="*/ 39 w 64"/>
                <a:gd name="T67" fmla="*/ 119 h 220"/>
                <a:gd name="T68" fmla="*/ 37 w 64"/>
                <a:gd name="T69" fmla="*/ 122 h 220"/>
                <a:gd name="T70" fmla="*/ 39 w 64"/>
                <a:gd name="T71" fmla="*/ 124 h 220"/>
                <a:gd name="T72" fmla="*/ 59 w 64"/>
                <a:gd name="T73" fmla="*/ 124 h 220"/>
                <a:gd name="T74" fmla="*/ 59 w 64"/>
                <a:gd name="T75" fmla="*/ 143 h 220"/>
                <a:gd name="T76" fmla="*/ 32 w 64"/>
                <a:gd name="T77" fmla="*/ 143 h 220"/>
                <a:gd name="T78" fmla="*/ 30 w 64"/>
                <a:gd name="T79" fmla="*/ 146 h 220"/>
                <a:gd name="T80" fmla="*/ 32 w 64"/>
                <a:gd name="T81" fmla="*/ 148 h 220"/>
                <a:gd name="T82" fmla="*/ 59 w 64"/>
                <a:gd name="T83" fmla="*/ 148 h 220"/>
                <a:gd name="T84" fmla="*/ 59 w 64"/>
                <a:gd name="T85" fmla="*/ 168 h 220"/>
                <a:gd name="T86" fmla="*/ 39 w 64"/>
                <a:gd name="T87" fmla="*/ 168 h 220"/>
                <a:gd name="T88" fmla="*/ 37 w 64"/>
                <a:gd name="T89" fmla="*/ 170 h 220"/>
                <a:gd name="T90" fmla="*/ 39 w 64"/>
                <a:gd name="T91" fmla="*/ 172 h 220"/>
                <a:gd name="T92" fmla="*/ 59 w 64"/>
                <a:gd name="T93" fmla="*/ 172 h 220"/>
                <a:gd name="T94" fmla="*/ 59 w 64"/>
                <a:gd name="T95" fmla="*/ 192 h 220"/>
                <a:gd name="T96" fmla="*/ 32 w 64"/>
                <a:gd name="T97" fmla="*/ 192 h 220"/>
                <a:gd name="T98" fmla="*/ 30 w 64"/>
                <a:gd name="T99" fmla="*/ 194 h 220"/>
                <a:gd name="T100" fmla="*/ 32 w 64"/>
                <a:gd name="T101" fmla="*/ 196 h 220"/>
                <a:gd name="T102" fmla="*/ 59 w 64"/>
                <a:gd name="T103" fmla="*/ 196 h 220"/>
                <a:gd name="T104" fmla="*/ 59 w 64"/>
                <a:gd name="T105" fmla="*/ 215 h 220"/>
                <a:gd name="T106" fmla="*/ 5 w 64"/>
                <a:gd name="T107" fmla="*/ 21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220">
                  <a:moveTo>
                    <a:pt x="6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1" y="220"/>
                    <a:pt x="3" y="220"/>
                  </a:cubicBezTo>
                  <a:cubicBezTo>
                    <a:pt x="61" y="220"/>
                    <a:pt x="61" y="220"/>
                    <a:pt x="61" y="220"/>
                  </a:cubicBezTo>
                  <a:cubicBezTo>
                    <a:pt x="63" y="220"/>
                    <a:pt x="64" y="218"/>
                    <a:pt x="64" y="21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lose/>
                  <a:moveTo>
                    <a:pt x="5" y="21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4"/>
                    <a:pt x="37" y="25"/>
                  </a:cubicBezTo>
                  <a:cubicBezTo>
                    <a:pt x="37" y="26"/>
                    <a:pt x="38" y="27"/>
                    <a:pt x="3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8"/>
                    <a:pt x="30" y="49"/>
                  </a:cubicBezTo>
                  <a:cubicBezTo>
                    <a:pt x="30" y="50"/>
                    <a:pt x="31" y="51"/>
                    <a:pt x="32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7" y="72"/>
                    <a:pt x="37" y="73"/>
                  </a:cubicBezTo>
                  <a:cubicBezTo>
                    <a:pt x="37" y="74"/>
                    <a:pt x="38" y="76"/>
                    <a:pt x="3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0" y="96"/>
                    <a:pt x="30" y="97"/>
                  </a:cubicBezTo>
                  <a:cubicBezTo>
                    <a:pt x="30" y="99"/>
                    <a:pt x="31" y="100"/>
                    <a:pt x="32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19"/>
                    <a:pt x="37" y="120"/>
                    <a:pt x="37" y="122"/>
                  </a:cubicBezTo>
                  <a:cubicBezTo>
                    <a:pt x="37" y="123"/>
                    <a:pt x="38" y="124"/>
                    <a:pt x="3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1" y="143"/>
                    <a:pt x="30" y="144"/>
                    <a:pt x="30" y="146"/>
                  </a:cubicBezTo>
                  <a:cubicBezTo>
                    <a:pt x="30" y="147"/>
                    <a:pt x="31" y="148"/>
                    <a:pt x="32" y="148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8" y="168"/>
                    <a:pt x="37" y="169"/>
                    <a:pt x="37" y="170"/>
                  </a:cubicBezTo>
                  <a:cubicBezTo>
                    <a:pt x="37" y="171"/>
                    <a:pt x="38" y="172"/>
                    <a:pt x="3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0" y="193"/>
                    <a:pt x="30" y="194"/>
                  </a:cubicBezTo>
                  <a:cubicBezTo>
                    <a:pt x="30" y="195"/>
                    <a:pt x="31" y="196"/>
                    <a:pt x="32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59" y="215"/>
                    <a:pt x="59" y="215"/>
                    <a:pt x="59" y="215"/>
                  </a:cubicBezTo>
                  <a:lnTo>
                    <a:pt x="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Oval 34"/>
          <p:cNvSpPr>
            <a:spLocks noChangeAspect="1"/>
          </p:cNvSpPr>
          <p:nvPr/>
        </p:nvSpPr>
        <p:spPr>
          <a:xfrm>
            <a:off x="4924089" y="3813545"/>
            <a:ext cx="430318" cy="43031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02</a:t>
            </a:r>
          </a:p>
        </p:txBody>
      </p:sp>
      <p:grpSp>
        <p:nvGrpSpPr>
          <p:cNvPr id="27" name="Group 64"/>
          <p:cNvGrpSpPr/>
          <p:nvPr/>
        </p:nvGrpSpPr>
        <p:grpSpPr>
          <a:xfrm rot="21540000">
            <a:off x="4923255" y="3170034"/>
            <a:ext cx="430318" cy="430318"/>
            <a:chOff x="2552700" y="-1971675"/>
            <a:chExt cx="1935163" cy="1938338"/>
          </a:xfrm>
        </p:grpSpPr>
        <p:sp>
          <p:nvSpPr>
            <p:cNvPr id="28" name="Oval 62"/>
            <p:cNvSpPr>
              <a:spLocks noChangeArrowheads="1"/>
            </p:cNvSpPr>
            <p:nvPr/>
          </p:nvSpPr>
          <p:spPr bwMode="auto">
            <a:xfrm>
              <a:off x="2552700" y="-1971675"/>
              <a:ext cx="1935163" cy="19383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9" name="Group 66"/>
            <p:cNvGrpSpPr/>
            <p:nvPr/>
          </p:nvGrpSpPr>
          <p:grpSpPr>
            <a:xfrm>
              <a:off x="2908300" y="-1620838"/>
              <a:ext cx="1228725" cy="1236663"/>
              <a:chOff x="2908300" y="-1620838"/>
              <a:chExt cx="1228725" cy="1236663"/>
            </a:xfrm>
          </p:grpSpPr>
          <p:sp>
            <p:nvSpPr>
              <p:cNvPr id="30" name="Freeform 79"/>
              <p:cNvSpPr>
                <a:spLocks noEditPoints="1"/>
              </p:cNvSpPr>
              <p:nvPr/>
            </p:nvSpPr>
            <p:spPr bwMode="auto">
              <a:xfrm>
                <a:off x="3055938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2" y="38"/>
                      <a:pt x="5" y="31"/>
                      <a:pt x="5" y="21"/>
                    </a:cubicBezTo>
                    <a:cubicBezTo>
                      <a:pt x="5" y="12"/>
                      <a:pt x="12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80"/>
              <p:cNvSpPr>
                <a:spLocks noEditPoints="1"/>
              </p:cNvSpPr>
              <p:nvPr/>
            </p:nvSpPr>
            <p:spPr bwMode="auto">
              <a:xfrm>
                <a:off x="3749675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3" y="38"/>
                      <a:pt x="5" y="31"/>
                      <a:pt x="5" y="21"/>
                    </a:cubicBezTo>
                    <a:cubicBezTo>
                      <a:pt x="5" y="12"/>
                      <a:pt x="13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81"/>
              <p:cNvSpPr>
                <a:spLocks noEditPoints="1"/>
              </p:cNvSpPr>
              <p:nvPr/>
            </p:nvSpPr>
            <p:spPr bwMode="auto">
              <a:xfrm>
                <a:off x="2908300" y="-1358900"/>
                <a:ext cx="1228725" cy="974725"/>
              </a:xfrm>
              <a:custGeom>
                <a:avLst/>
                <a:gdLst>
                  <a:gd name="T0" fmla="*/ 205 w 225"/>
                  <a:gd name="T1" fmla="*/ 13 h 178"/>
                  <a:gd name="T2" fmla="*/ 151 w 225"/>
                  <a:gd name="T3" fmla="*/ 13 h 178"/>
                  <a:gd name="T4" fmla="*/ 112 w 225"/>
                  <a:gd name="T5" fmla="*/ 60 h 178"/>
                  <a:gd name="T6" fmla="*/ 74 w 225"/>
                  <a:gd name="T7" fmla="*/ 13 h 178"/>
                  <a:gd name="T8" fmla="*/ 19 w 225"/>
                  <a:gd name="T9" fmla="*/ 13 h 178"/>
                  <a:gd name="T10" fmla="*/ 2 w 225"/>
                  <a:gd name="T11" fmla="*/ 54 h 178"/>
                  <a:gd name="T12" fmla="*/ 26 w 225"/>
                  <a:gd name="T13" fmla="*/ 94 h 178"/>
                  <a:gd name="T14" fmla="*/ 36 w 225"/>
                  <a:gd name="T15" fmla="*/ 178 h 178"/>
                  <a:gd name="T16" fmla="*/ 53 w 225"/>
                  <a:gd name="T17" fmla="*/ 169 h 178"/>
                  <a:gd name="T18" fmla="*/ 74 w 225"/>
                  <a:gd name="T19" fmla="*/ 169 h 178"/>
                  <a:gd name="T20" fmla="*/ 77 w 225"/>
                  <a:gd name="T21" fmla="*/ 60 h 178"/>
                  <a:gd name="T22" fmla="*/ 112 w 225"/>
                  <a:gd name="T23" fmla="*/ 78 h 178"/>
                  <a:gd name="T24" fmla="*/ 147 w 225"/>
                  <a:gd name="T25" fmla="*/ 61 h 178"/>
                  <a:gd name="T26" fmla="*/ 151 w 225"/>
                  <a:gd name="T27" fmla="*/ 169 h 178"/>
                  <a:gd name="T28" fmla="*/ 171 w 225"/>
                  <a:gd name="T29" fmla="*/ 169 h 178"/>
                  <a:gd name="T30" fmla="*/ 189 w 225"/>
                  <a:gd name="T31" fmla="*/ 178 h 178"/>
                  <a:gd name="T32" fmla="*/ 199 w 225"/>
                  <a:gd name="T33" fmla="*/ 169 h 178"/>
                  <a:gd name="T34" fmla="*/ 207 w 225"/>
                  <a:gd name="T35" fmla="*/ 90 h 178"/>
                  <a:gd name="T36" fmla="*/ 81 w 225"/>
                  <a:gd name="T37" fmla="*/ 57 h 178"/>
                  <a:gd name="T38" fmla="*/ 68 w 225"/>
                  <a:gd name="T39" fmla="*/ 24 h 178"/>
                  <a:gd name="T40" fmla="*/ 66 w 225"/>
                  <a:gd name="T41" fmla="*/ 44 h 178"/>
                  <a:gd name="T42" fmla="*/ 69 w 225"/>
                  <a:gd name="T43" fmla="*/ 147 h 178"/>
                  <a:gd name="T44" fmla="*/ 69 w 225"/>
                  <a:gd name="T45" fmla="*/ 169 h 178"/>
                  <a:gd name="T46" fmla="*/ 52 w 225"/>
                  <a:gd name="T47" fmla="*/ 92 h 178"/>
                  <a:gd name="T48" fmla="*/ 41 w 225"/>
                  <a:gd name="T49" fmla="*/ 168 h 178"/>
                  <a:gd name="T50" fmla="*/ 30 w 225"/>
                  <a:gd name="T51" fmla="*/ 169 h 178"/>
                  <a:gd name="T52" fmla="*/ 31 w 225"/>
                  <a:gd name="T53" fmla="*/ 92 h 178"/>
                  <a:gd name="T54" fmla="*/ 31 w 225"/>
                  <a:gd name="T55" fmla="*/ 76 h 178"/>
                  <a:gd name="T56" fmla="*/ 27 w 225"/>
                  <a:gd name="T57" fmla="*/ 35 h 178"/>
                  <a:gd name="T58" fmla="*/ 23 w 225"/>
                  <a:gd name="T59" fmla="*/ 68 h 178"/>
                  <a:gd name="T60" fmla="*/ 27 w 225"/>
                  <a:gd name="T61" fmla="*/ 80 h 178"/>
                  <a:gd name="T62" fmla="*/ 26 w 225"/>
                  <a:gd name="T63" fmla="*/ 89 h 178"/>
                  <a:gd name="T64" fmla="*/ 6 w 225"/>
                  <a:gd name="T65" fmla="*/ 42 h 178"/>
                  <a:gd name="T66" fmla="*/ 48 w 225"/>
                  <a:gd name="T67" fmla="*/ 4 h 178"/>
                  <a:gd name="T68" fmla="*/ 88 w 225"/>
                  <a:gd name="T69" fmla="*/ 47 h 178"/>
                  <a:gd name="T70" fmla="*/ 110 w 225"/>
                  <a:gd name="T71" fmla="*/ 64 h 178"/>
                  <a:gd name="T72" fmla="*/ 114 w 225"/>
                  <a:gd name="T73" fmla="*/ 72 h 178"/>
                  <a:gd name="T74" fmla="*/ 26 w 225"/>
                  <a:gd name="T75" fmla="*/ 43 h 178"/>
                  <a:gd name="T76" fmla="*/ 26 w 225"/>
                  <a:gd name="T77" fmla="*/ 43 h 178"/>
                  <a:gd name="T78" fmla="*/ 198 w 225"/>
                  <a:gd name="T79" fmla="*/ 89 h 178"/>
                  <a:gd name="T80" fmla="*/ 198 w 225"/>
                  <a:gd name="T81" fmla="*/ 80 h 178"/>
                  <a:gd name="T82" fmla="*/ 202 w 225"/>
                  <a:gd name="T83" fmla="*/ 68 h 178"/>
                  <a:gd name="T84" fmla="*/ 198 w 225"/>
                  <a:gd name="T85" fmla="*/ 35 h 178"/>
                  <a:gd name="T86" fmla="*/ 194 w 225"/>
                  <a:gd name="T87" fmla="*/ 76 h 178"/>
                  <a:gd name="T88" fmla="*/ 194 w 225"/>
                  <a:gd name="T89" fmla="*/ 92 h 178"/>
                  <a:gd name="T90" fmla="*/ 195 w 225"/>
                  <a:gd name="T91" fmla="*/ 169 h 178"/>
                  <a:gd name="T92" fmla="*/ 183 w 225"/>
                  <a:gd name="T93" fmla="*/ 168 h 178"/>
                  <a:gd name="T94" fmla="*/ 173 w 225"/>
                  <a:gd name="T95" fmla="*/ 92 h 178"/>
                  <a:gd name="T96" fmla="*/ 155 w 225"/>
                  <a:gd name="T97" fmla="*/ 169 h 178"/>
                  <a:gd name="T98" fmla="*/ 156 w 225"/>
                  <a:gd name="T99" fmla="*/ 147 h 178"/>
                  <a:gd name="T100" fmla="*/ 159 w 225"/>
                  <a:gd name="T101" fmla="*/ 44 h 178"/>
                  <a:gd name="T102" fmla="*/ 157 w 225"/>
                  <a:gd name="T103" fmla="*/ 24 h 178"/>
                  <a:gd name="T104" fmla="*/ 144 w 225"/>
                  <a:gd name="T105" fmla="*/ 57 h 178"/>
                  <a:gd name="T106" fmla="*/ 117 w 225"/>
                  <a:gd name="T107" fmla="*/ 63 h 178"/>
                  <a:gd name="T108" fmla="*/ 137 w 225"/>
                  <a:gd name="T109" fmla="*/ 47 h 178"/>
                  <a:gd name="T110" fmla="*/ 177 w 225"/>
                  <a:gd name="T111" fmla="*/ 4 h 178"/>
                  <a:gd name="T112" fmla="*/ 218 w 225"/>
                  <a:gd name="T113" fmla="*/ 42 h 178"/>
                  <a:gd name="T114" fmla="*/ 203 w 225"/>
                  <a:gd name="T115" fmla="*/ 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5" h="178">
                    <a:moveTo>
                      <a:pt x="222" y="40"/>
                    </a:moveTo>
                    <a:cubicBezTo>
                      <a:pt x="222" y="40"/>
                      <a:pt x="222" y="40"/>
                      <a:pt x="222" y="40"/>
                    </a:cubicBezTo>
                    <a:cubicBezTo>
                      <a:pt x="205" y="13"/>
                      <a:pt x="205" y="13"/>
                      <a:pt x="205" y="13"/>
                    </a:cubicBezTo>
                    <a:cubicBezTo>
                      <a:pt x="199" y="4"/>
                      <a:pt x="195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58" y="0"/>
                      <a:pt x="154" y="8"/>
                      <a:pt x="151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47" y="20"/>
                      <a:pt x="135" y="41"/>
                      <a:pt x="133" y="44"/>
                    </a:cubicBezTo>
                    <a:cubicBezTo>
                      <a:pt x="131" y="46"/>
                      <a:pt x="119" y="55"/>
                      <a:pt x="112" y="60"/>
                    </a:cubicBezTo>
                    <a:cubicBezTo>
                      <a:pt x="107" y="56"/>
                      <a:pt x="98" y="49"/>
                      <a:pt x="92" y="44"/>
                    </a:cubicBezTo>
                    <a:cubicBezTo>
                      <a:pt x="90" y="41"/>
                      <a:pt x="77" y="20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8"/>
                      <a:pt x="66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0"/>
                      <a:pt x="26" y="4"/>
                      <a:pt x="19" y="13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4"/>
                      <a:pt x="0" y="49"/>
                      <a:pt x="2" y="54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9" y="92"/>
                      <a:pt x="21" y="94"/>
                      <a:pt x="25" y="94"/>
                    </a:cubicBezTo>
                    <a:cubicBezTo>
                      <a:pt x="25" y="94"/>
                      <a:pt x="25" y="94"/>
                      <a:pt x="26" y="94"/>
                    </a:cubicBezTo>
                    <a:cubicBezTo>
                      <a:pt x="25" y="153"/>
                      <a:pt x="25" y="167"/>
                      <a:pt x="25" y="16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6" y="174"/>
                      <a:pt x="30" y="178"/>
                      <a:pt x="36" y="178"/>
                    </a:cubicBezTo>
                    <a:cubicBezTo>
                      <a:pt x="41" y="177"/>
                      <a:pt x="46" y="173"/>
                      <a:pt x="46" y="169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4" y="173"/>
                      <a:pt x="58" y="177"/>
                      <a:pt x="63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9" y="178"/>
                      <a:pt x="73" y="174"/>
                      <a:pt x="74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66"/>
                      <a:pt x="72" y="100"/>
                      <a:pt x="71" y="5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8" y="61"/>
                      <a:pt x="78" y="61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8" y="78"/>
                      <a:pt x="110" y="78"/>
                      <a:pt x="112" y="78"/>
                    </a:cubicBezTo>
                    <a:cubicBezTo>
                      <a:pt x="113" y="78"/>
                      <a:pt x="113" y="78"/>
                      <a:pt x="114" y="78"/>
                    </a:cubicBezTo>
                    <a:cubicBezTo>
                      <a:pt x="115" y="78"/>
                      <a:pt x="117" y="78"/>
                      <a:pt x="118" y="77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1"/>
                      <a:pt x="147" y="60"/>
                      <a:pt x="147" y="60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52" y="100"/>
                      <a:pt x="151" y="166"/>
                      <a:pt x="151" y="169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1" y="174"/>
                      <a:pt x="156" y="178"/>
                      <a:pt x="161" y="178"/>
                    </a:cubicBezTo>
                    <a:cubicBezTo>
                      <a:pt x="167" y="177"/>
                      <a:pt x="171" y="173"/>
                      <a:pt x="171" y="169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9" y="169"/>
                      <a:pt x="179" y="169"/>
                      <a:pt x="179" y="169"/>
                    </a:cubicBezTo>
                    <a:cubicBezTo>
                      <a:pt x="179" y="173"/>
                      <a:pt x="183" y="177"/>
                      <a:pt x="189" y="178"/>
                    </a:cubicBezTo>
                    <a:cubicBezTo>
                      <a:pt x="189" y="178"/>
                      <a:pt x="189" y="178"/>
                      <a:pt x="189" y="178"/>
                    </a:cubicBezTo>
                    <a:cubicBezTo>
                      <a:pt x="194" y="178"/>
                      <a:pt x="199" y="174"/>
                      <a:pt x="199" y="169"/>
                    </a:cubicBezTo>
                    <a:cubicBezTo>
                      <a:pt x="199" y="169"/>
                      <a:pt x="199" y="169"/>
                      <a:pt x="199" y="169"/>
                    </a:cubicBezTo>
                    <a:cubicBezTo>
                      <a:pt x="199" y="167"/>
                      <a:pt x="199" y="153"/>
                      <a:pt x="199" y="94"/>
                    </a:cubicBezTo>
                    <a:cubicBezTo>
                      <a:pt x="199" y="94"/>
                      <a:pt x="200" y="94"/>
                      <a:pt x="200" y="94"/>
                    </a:cubicBezTo>
                    <a:cubicBezTo>
                      <a:pt x="203" y="94"/>
                      <a:pt x="206" y="92"/>
                      <a:pt x="207" y="90"/>
                    </a:cubicBezTo>
                    <a:cubicBezTo>
                      <a:pt x="223" y="54"/>
                      <a:pt x="223" y="54"/>
                      <a:pt x="223" y="54"/>
                    </a:cubicBezTo>
                    <a:cubicBezTo>
                      <a:pt x="225" y="49"/>
                      <a:pt x="225" y="44"/>
                      <a:pt x="222" y="40"/>
                    </a:cubicBezTo>
                    <a:close/>
                    <a:moveTo>
                      <a:pt x="81" y="57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37"/>
                      <a:pt x="70" y="32"/>
                      <a:pt x="70" y="27"/>
                    </a:cubicBezTo>
                    <a:cubicBezTo>
                      <a:pt x="70" y="25"/>
                      <a:pt x="69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6" y="25"/>
                      <a:pt x="66" y="27"/>
                    </a:cubicBezTo>
                    <a:cubicBezTo>
                      <a:pt x="66" y="27"/>
                      <a:pt x="66" y="33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6" y="58"/>
                      <a:pt x="67" y="78"/>
                      <a:pt x="67" y="98"/>
                    </a:cubicBezTo>
                    <a:cubicBezTo>
                      <a:pt x="68" y="116"/>
                      <a:pt x="68" y="133"/>
                      <a:pt x="69" y="147"/>
                    </a:cubicBezTo>
                    <a:cubicBezTo>
                      <a:pt x="69" y="153"/>
                      <a:pt x="69" y="159"/>
                      <a:pt x="69" y="163"/>
                    </a:cubicBezTo>
                    <a:cubicBezTo>
                      <a:pt x="69" y="166"/>
                      <a:pt x="69" y="167"/>
                      <a:pt x="69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69" y="171"/>
                      <a:pt x="67" y="173"/>
                      <a:pt x="64" y="173"/>
                    </a:cubicBezTo>
                    <a:cubicBezTo>
                      <a:pt x="61" y="173"/>
                      <a:pt x="58" y="171"/>
                      <a:pt x="58" y="168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1"/>
                      <a:pt x="51" y="90"/>
                      <a:pt x="50" y="90"/>
                    </a:cubicBezTo>
                    <a:cubicBezTo>
                      <a:pt x="48" y="90"/>
                      <a:pt x="47" y="91"/>
                      <a:pt x="47" y="92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71"/>
                      <a:pt x="39" y="173"/>
                      <a:pt x="36" y="173"/>
                    </a:cubicBezTo>
                    <a:cubicBezTo>
                      <a:pt x="33" y="173"/>
                      <a:pt x="30" y="171"/>
                      <a:pt x="30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67"/>
                      <a:pt x="30" y="165"/>
                      <a:pt x="30" y="162"/>
                    </a:cubicBezTo>
                    <a:cubicBezTo>
                      <a:pt x="30" y="157"/>
                      <a:pt x="30" y="151"/>
                      <a:pt x="30" y="144"/>
                    </a:cubicBezTo>
                    <a:cubicBezTo>
                      <a:pt x="30" y="129"/>
                      <a:pt x="30" y="110"/>
                      <a:pt x="31" y="92"/>
                    </a:cubicBezTo>
                    <a:cubicBezTo>
                      <a:pt x="33" y="90"/>
                      <a:pt x="34" y="87"/>
                      <a:pt x="33" y="84"/>
                    </a:cubicBezTo>
                    <a:cubicBezTo>
                      <a:pt x="33" y="84"/>
                      <a:pt x="33" y="84"/>
                      <a:pt x="33" y="83"/>
                    </a:cubicBezTo>
                    <a:cubicBezTo>
                      <a:pt x="33" y="83"/>
                      <a:pt x="32" y="80"/>
                      <a:pt x="31" y="76"/>
                    </a:cubicBezTo>
                    <a:cubicBezTo>
                      <a:pt x="31" y="50"/>
                      <a:pt x="31" y="36"/>
                      <a:pt x="31" y="36"/>
                    </a:cubicBezTo>
                    <a:cubicBezTo>
                      <a:pt x="31" y="35"/>
                      <a:pt x="30" y="34"/>
                      <a:pt x="29" y="34"/>
                    </a:cubicBezTo>
                    <a:cubicBezTo>
                      <a:pt x="28" y="34"/>
                      <a:pt x="27" y="34"/>
                      <a:pt x="27" y="3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9"/>
                      <a:pt x="17" y="50"/>
                    </a:cubicBezTo>
                    <a:cubicBezTo>
                      <a:pt x="17" y="50"/>
                      <a:pt x="20" y="59"/>
                      <a:pt x="23" y="68"/>
                    </a:cubicBezTo>
                    <a:cubicBezTo>
                      <a:pt x="24" y="71"/>
                      <a:pt x="25" y="74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7" y="79"/>
                      <a:pt x="27" y="80"/>
                    </a:cubicBezTo>
                    <a:cubicBezTo>
                      <a:pt x="28" y="82"/>
                      <a:pt x="28" y="84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7"/>
                      <a:pt x="28" y="88"/>
                      <a:pt x="26" y="89"/>
                    </a:cubicBezTo>
                    <a:cubicBezTo>
                      <a:pt x="24" y="90"/>
                      <a:pt x="22" y="89"/>
                      <a:pt x="21" y="8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49"/>
                      <a:pt x="5" y="45"/>
                      <a:pt x="6" y="42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9" y="8"/>
                      <a:pt x="3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4" y="4"/>
                      <a:pt x="67" y="11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4" y="22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95" y="52"/>
                      <a:pt x="101" y="57"/>
                    </a:cubicBezTo>
                    <a:cubicBezTo>
                      <a:pt x="104" y="60"/>
                      <a:pt x="108" y="62"/>
                      <a:pt x="110" y="64"/>
                    </a:cubicBezTo>
                    <a:cubicBezTo>
                      <a:pt x="112" y="65"/>
                      <a:pt x="113" y="66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5" y="70"/>
                      <a:pt x="114" y="72"/>
                    </a:cubicBezTo>
                    <a:cubicBezTo>
                      <a:pt x="113" y="73"/>
                      <a:pt x="111" y="74"/>
                      <a:pt x="109" y="73"/>
                    </a:cubicBezTo>
                    <a:lnTo>
                      <a:pt x="81" y="57"/>
                    </a:lnTo>
                    <a:close/>
                    <a:moveTo>
                      <a:pt x="26" y="43"/>
                    </a:moveTo>
                    <a:cubicBezTo>
                      <a:pt x="26" y="48"/>
                      <a:pt x="26" y="54"/>
                      <a:pt x="26" y="63"/>
                    </a:cubicBezTo>
                    <a:cubicBezTo>
                      <a:pt x="25" y="58"/>
                      <a:pt x="23" y="54"/>
                      <a:pt x="22" y="50"/>
                    </a:cubicBezTo>
                    <a:lnTo>
                      <a:pt x="26" y="43"/>
                    </a:lnTo>
                    <a:close/>
                    <a:moveTo>
                      <a:pt x="219" y="52"/>
                    </a:moveTo>
                    <a:cubicBezTo>
                      <a:pt x="203" y="88"/>
                      <a:pt x="203" y="88"/>
                      <a:pt x="203" y="88"/>
                    </a:cubicBezTo>
                    <a:cubicBezTo>
                      <a:pt x="202" y="89"/>
                      <a:pt x="200" y="90"/>
                      <a:pt x="198" y="89"/>
                    </a:cubicBezTo>
                    <a:cubicBezTo>
                      <a:pt x="196" y="88"/>
                      <a:pt x="195" y="87"/>
                      <a:pt x="196" y="85"/>
                    </a:cubicBezTo>
                    <a:cubicBezTo>
                      <a:pt x="196" y="85"/>
                      <a:pt x="196" y="85"/>
                      <a:pt x="196" y="85"/>
                    </a:cubicBezTo>
                    <a:cubicBezTo>
                      <a:pt x="196" y="84"/>
                      <a:pt x="197" y="82"/>
                      <a:pt x="198" y="80"/>
                    </a:cubicBezTo>
                    <a:cubicBezTo>
                      <a:pt x="198" y="79"/>
                      <a:pt x="198" y="78"/>
                      <a:pt x="198" y="77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9" y="74"/>
                      <a:pt x="201" y="71"/>
                      <a:pt x="202" y="68"/>
                    </a:cubicBezTo>
                    <a:cubicBezTo>
                      <a:pt x="205" y="59"/>
                      <a:pt x="208" y="50"/>
                      <a:pt x="208" y="50"/>
                    </a:cubicBezTo>
                    <a:cubicBezTo>
                      <a:pt x="208" y="49"/>
                      <a:pt x="208" y="48"/>
                      <a:pt x="207" y="48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7" y="34"/>
                      <a:pt x="196" y="34"/>
                      <a:pt x="195" y="34"/>
                    </a:cubicBezTo>
                    <a:cubicBezTo>
                      <a:pt x="194" y="34"/>
                      <a:pt x="194" y="35"/>
                      <a:pt x="194" y="36"/>
                    </a:cubicBezTo>
                    <a:cubicBezTo>
                      <a:pt x="194" y="36"/>
                      <a:pt x="194" y="50"/>
                      <a:pt x="194" y="76"/>
                    </a:cubicBezTo>
                    <a:cubicBezTo>
                      <a:pt x="193" y="80"/>
                      <a:pt x="192" y="83"/>
                      <a:pt x="191" y="83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0" y="87"/>
                      <a:pt x="192" y="90"/>
                      <a:pt x="194" y="92"/>
                    </a:cubicBezTo>
                    <a:cubicBezTo>
                      <a:pt x="194" y="110"/>
                      <a:pt x="194" y="129"/>
                      <a:pt x="194" y="144"/>
                    </a:cubicBezTo>
                    <a:cubicBezTo>
                      <a:pt x="194" y="151"/>
                      <a:pt x="195" y="157"/>
                      <a:pt x="195" y="162"/>
                    </a:cubicBezTo>
                    <a:cubicBezTo>
                      <a:pt x="195" y="165"/>
                      <a:pt x="195" y="167"/>
                      <a:pt x="195" y="169"/>
                    </a:cubicBezTo>
                    <a:cubicBezTo>
                      <a:pt x="195" y="169"/>
                      <a:pt x="195" y="169"/>
                      <a:pt x="195" y="169"/>
                    </a:cubicBezTo>
                    <a:cubicBezTo>
                      <a:pt x="194" y="171"/>
                      <a:pt x="192" y="173"/>
                      <a:pt x="189" y="173"/>
                    </a:cubicBezTo>
                    <a:cubicBezTo>
                      <a:pt x="186" y="173"/>
                      <a:pt x="183" y="171"/>
                      <a:pt x="183" y="168"/>
                    </a:cubicBezTo>
                    <a:cubicBezTo>
                      <a:pt x="177" y="92"/>
                      <a:pt x="177" y="92"/>
                      <a:pt x="177" y="92"/>
                    </a:cubicBezTo>
                    <a:cubicBezTo>
                      <a:pt x="177" y="91"/>
                      <a:pt x="176" y="90"/>
                      <a:pt x="175" y="90"/>
                    </a:cubicBezTo>
                    <a:cubicBezTo>
                      <a:pt x="174" y="90"/>
                      <a:pt x="173" y="91"/>
                      <a:pt x="173" y="92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6" y="171"/>
                      <a:pt x="164" y="173"/>
                      <a:pt x="161" y="173"/>
                    </a:cubicBezTo>
                    <a:cubicBezTo>
                      <a:pt x="158" y="173"/>
                      <a:pt x="155" y="171"/>
                      <a:pt x="155" y="169"/>
                    </a:cubicBezTo>
                    <a:cubicBezTo>
                      <a:pt x="155" y="169"/>
                      <a:pt x="155" y="169"/>
                      <a:pt x="155" y="169"/>
                    </a:cubicBezTo>
                    <a:cubicBezTo>
                      <a:pt x="155" y="167"/>
                      <a:pt x="155" y="166"/>
                      <a:pt x="155" y="163"/>
                    </a:cubicBezTo>
                    <a:cubicBezTo>
                      <a:pt x="156" y="159"/>
                      <a:pt x="156" y="153"/>
                      <a:pt x="156" y="147"/>
                    </a:cubicBezTo>
                    <a:cubicBezTo>
                      <a:pt x="156" y="133"/>
                      <a:pt x="157" y="116"/>
                      <a:pt x="157" y="98"/>
                    </a:cubicBezTo>
                    <a:cubicBezTo>
                      <a:pt x="158" y="78"/>
                      <a:pt x="158" y="58"/>
                      <a:pt x="159" y="44"/>
                    </a:cubicBezTo>
                    <a:cubicBezTo>
                      <a:pt x="159" y="44"/>
                      <a:pt x="159" y="44"/>
                      <a:pt x="159" y="44"/>
                    </a:cubicBezTo>
                    <a:cubicBezTo>
                      <a:pt x="159" y="33"/>
                      <a:pt x="159" y="27"/>
                      <a:pt x="159" y="27"/>
                    </a:cubicBezTo>
                    <a:cubicBezTo>
                      <a:pt x="159" y="25"/>
                      <a:pt x="158" y="24"/>
                      <a:pt x="157" y="24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55" y="24"/>
                      <a:pt x="154" y="25"/>
                      <a:pt x="154" y="27"/>
                    </a:cubicBezTo>
                    <a:cubicBezTo>
                      <a:pt x="154" y="32"/>
                      <a:pt x="154" y="37"/>
                      <a:pt x="154" y="43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68"/>
                      <a:pt x="119" y="65"/>
                      <a:pt x="117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7" y="63"/>
                      <a:pt x="116" y="63"/>
                      <a:pt x="116" y="63"/>
                    </a:cubicBezTo>
                    <a:cubicBezTo>
                      <a:pt x="124" y="57"/>
                      <a:pt x="136" y="47"/>
                      <a:pt x="136" y="47"/>
                    </a:cubicBezTo>
                    <a:cubicBezTo>
                      <a:pt x="136" y="47"/>
                      <a:pt x="137" y="47"/>
                      <a:pt x="137" y="47"/>
                    </a:cubicBezTo>
                    <a:cubicBezTo>
                      <a:pt x="137" y="47"/>
                      <a:pt x="151" y="22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11"/>
                      <a:pt x="161" y="4"/>
                      <a:pt x="177" y="4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94" y="4"/>
                      <a:pt x="196" y="8"/>
                      <a:pt x="201" y="16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0" y="45"/>
                      <a:pt x="220" y="49"/>
                      <a:pt x="219" y="52"/>
                    </a:cubicBezTo>
                    <a:close/>
                    <a:moveTo>
                      <a:pt x="198" y="43"/>
                    </a:move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4"/>
                      <a:pt x="200" y="58"/>
                      <a:pt x="198" y="63"/>
                    </a:cubicBezTo>
                    <a:cubicBezTo>
                      <a:pt x="198" y="54"/>
                      <a:pt x="198" y="48"/>
                      <a:pt x="19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1" name="Oval 35"/>
          <p:cNvSpPr>
            <a:spLocks noChangeAspect="1"/>
          </p:cNvSpPr>
          <p:nvPr/>
        </p:nvSpPr>
        <p:spPr>
          <a:xfrm>
            <a:off x="5951892" y="3174768"/>
            <a:ext cx="430318" cy="43031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03</a:t>
            </a:r>
          </a:p>
        </p:txBody>
      </p:sp>
      <p:grpSp>
        <p:nvGrpSpPr>
          <p:cNvPr id="37" name="Group 54"/>
          <p:cNvGrpSpPr/>
          <p:nvPr/>
        </p:nvGrpSpPr>
        <p:grpSpPr>
          <a:xfrm>
            <a:off x="5949629" y="2545098"/>
            <a:ext cx="430318" cy="430318"/>
            <a:chOff x="5137150" y="-1846263"/>
            <a:chExt cx="1935163" cy="1944688"/>
          </a:xfrm>
        </p:grpSpPr>
        <p:sp>
          <p:nvSpPr>
            <p:cNvPr id="38" name="Oval 60"/>
            <p:cNvSpPr>
              <a:spLocks noChangeArrowheads="1"/>
            </p:cNvSpPr>
            <p:nvPr/>
          </p:nvSpPr>
          <p:spPr bwMode="auto">
            <a:xfrm>
              <a:off x="5137150" y="-1846263"/>
              <a:ext cx="1935163" cy="19446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9" name="Group 56"/>
            <p:cNvGrpSpPr/>
            <p:nvPr/>
          </p:nvGrpSpPr>
          <p:grpSpPr>
            <a:xfrm>
              <a:off x="5526088" y="-1517650"/>
              <a:ext cx="1158875" cy="1292225"/>
              <a:chOff x="5526088" y="-1517650"/>
              <a:chExt cx="1158875" cy="1292225"/>
            </a:xfrm>
          </p:grpSpPr>
          <p:sp>
            <p:nvSpPr>
              <p:cNvPr id="40" name="Freeform 72"/>
              <p:cNvSpPr>
                <a:spLocks noEditPoints="1"/>
              </p:cNvSpPr>
              <p:nvPr/>
            </p:nvSpPr>
            <p:spPr bwMode="auto">
              <a:xfrm>
                <a:off x="5656263" y="-1517650"/>
                <a:ext cx="950913" cy="784225"/>
              </a:xfrm>
              <a:custGeom>
                <a:avLst/>
                <a:gdLst>
                  <a:gd name="T0" fmla="*/ 172 w 174"/>
                  <a:gd name="T1" fmla="*/ 143 h 143"/>
                  <a:gd name="T2" fmla="*/ 2 w 174"/>
                  <a:gd name="T3" fmla="*/ 143 h 143"/>
                  <a:gd name="T4" fmla="*/ 0 w 174"/>
                  <a:gd name="T5" fmla="*/ 140 h 143"/>
                  <a:gd name="T6" fmla="*/ 0 w 174"/>
                  <a:gd name="T7" fmla="*/ 2 h 143"/>
                  <a:gd name="T8" fmla="*/ 2 w 174"/>
                  <a:gd name="T9" fmla="*/ 0 h 143"/>
                  <a:gd name="T10" fmla="*/ 172 w 174"/>
                  <a:gd name="T11" fmla="*/ 0 h 143"/>
                  <a:gd name="T12" fmla="*/ 174 w 174"/>
                  <a:gd name="T13" fmla="*/ 2 h 143"/>
                  <a:gd name="T14" fmla="*/ 174 w 174"/>
                  <a:gd name="T15" fmla="*/ 140 h 143"/>
                  <a:gd name="T16" fmla="*/ 172 w 174"/>
                  <a:gd name="T17" fmla="*/ 143 h 143"/>
                  <a:gd name="T18" fmla="*/ 4 w 174"/>
                  <a:gd name="T19" fmla="*/ 138 h 143"/>
                  <a:gd name="T20" fmla="*/ 169 w 174"/>
                  <a:gd name="T21" fmla="*/ 138 h 143"/>
                  <a:gd name="T22" fmla="*/ 169 w 174"/>
                  <a:gd name="T23" fmla="*/ 4 h 143"/>
                  <a:gd name="T24" fmla="*/ 4 w 174"/>
                  <a:gd name="T25" fmla="*/ 4 h 143"/>
                  <a:gd name="T26" fmla="*/ 4 w 174"/>
                  <a:gd name="T2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43">
                    <a:moveTo>
                      <a:pt x="172" y="143"/>
                    </a:move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3" y="0"/>
                      <a:pt x="174" y="1"/>
                      <a:pt x="174" y="2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2"/>
                      <a:pt x="173" y="143"/>
                      <a:pt x="172" y="143"/>
                    </a:cubicBezTo>
                    <a:close/>
                    <a:moveTo>
                      <a:pt x="4" y="138"/>
                    </a:move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73"/>
              <p:cNvSpPr>
                <a:spLocks noEditPoints="1"/>
              </p:cNvSpPr>
              <p:nvPr/>
            </p:nvSpPr>
            <p:spPr bwMode="auto">
              <a:xfrm>
                <a:off x="5962650" y="-1408113"/>
                <a:ext cx="339725" cy="93663"/>
              </a:xfrm>
              <a:custGeom>
                <a:avLst/>
                <a:gdLst>
                  <a:gd name="T0" fmla="*/ 53 w 62"/>
                  <a:gd name="T1" fmla="*/ 17 h 17"/>
                  <a:gd name="T2" fmla="*/ 9 w 62"/>
                  <a:gd name="T3" fmla="*/ 17 h 17"/>
                  <a:gd name="T4" fmla="*/ 0 w 62"/>
                  <a:gd name="T5" fmla="*/ 9 h 17"/>
                  <a:gd name="T6" fmla="*/ 9 w 62"/>
                  <a:gd name="T7" fmla="*/ 0 h 17"/>
                  <a:gd name="T8" fmla="*/ 53 w 62"/>
                  <a:gd name="T9" fmla="*/ 0 h 17"/>
                  <a:gd name="T10" fmla="*/ 62 w 62"/>
                  <a:gd name="T11" fmla="*/ 9 h 17"/>
                  <a:gd name="T12" fmla="*/ 53 w 62"/>
                  <a:gd name="T13" fmla="*/ 17 h 17"/>
                  <a:gd name="T14" fmla="*/ 9 w 62"/>
                  <a:gd name="T15" fmla="*/ 4 h 17"/>
                  <a:gd name="T16" fmla="*/ 4 w 62"/>
                  <a:gd name="T17" fmla="*/ 9 h 17"/>
                  <a:gd name="T18" fmla="*/ 9 w 62"/>
                  <a:gd name="T19" fmla="*/ 13 h 17"/>
                  <a:gd name="T20" fmla="*/ 53 w 62"/>
                  <a:gd name="T21" fmla="*/ 13 h 17"/>
                  <a:gd name="T22" fmla="*/ 57 w 62"/>
                  <a:gd name="T23" fmla="*/ 9 h 17"/>
                  <a:gd name="T24" fmla="*/ 53 w 62"/>
                  <a:gd name="T25" fmla="*/ 4 h 17"/>
                  <a:gd name="T26" fmla="*/ 9 w 62"/>
                  <a:gd name="T2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7">
                    <a:moveTo>
                      <a:pt x="53" y="17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62" y="4"/>
                      <a:pt x="62" y="9"/>
                    </a:cubicBezTo>
                    <a:cubicBezTo>
                      <a:pt x="62" y="13"/>
                      <a:pt x="58" y="17"/>
                      <a:pt x="53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7" y="11"/>
                      <a:pt x="57" y="9"/>
                    </a:cubicBezTo>
                    <a:cubicBezTo>
                      <a:pt x="57" y="6"/>
                      <a:pt x="55" y="4"/>
                      <a:pt x="53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74"/>
              <p:cNvSpPr>
                <a:spLocks noEditPoints="1"/>
              </p:cNvSpPr>
              <p:nvPr/>
            </p:nvSpPr>
            <p:spPr bwMode="auto">
              <a:xfrm>
                <a:off x="5640388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2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75"/>
              <p:cNvSpPr>
                <a:spLocks noEditPoints="1"/>
              </p:cNvSpPr>
              <p:nvPr/>
            </p:nvSpPr>
            <p:spPr bwMode="auto">
              <a:xfrm>
                <a:off x="5886450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8" y="7"/>
                      <a:pt x="28" y="14"/>
                    </a:cubicBezTo>
                    <a:cubicBezTo>
                      <a:pt x="28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76"/>
              <p:cNvSpPr>
                <a:spLocks noEditPoints="1"/>
              </p:cNvSpPr>
              <p:nvPr/>
            </p:nvSpPr>
            <p:spPr bwMode="auto">
              <a:xfrm>
                <a:off x="6132513" y="-498475"/>
                <a:ext cx="147638" cy="153988"/>
              </a:xfrm>
              <a:custGeom>
                <a:avLst/>
                <a:gdLst>
                  <a:gd name="T0" fmla="*/ 14 w 27"/>
                  <a:gd name="T1" fmla="*/ 28 h 28"/>
                  <a:gd name="T2" fmla="*/ 0 w 27"/>
                  <a:gd name="T3" fmla="*/ 14 h 28"/>
                  <a:gd name="T4" fmla="*/ 14 w 27"/>
                  <a:gd name="T5" fmla="*/ 0 h 28"/>
                  <a:gd name="T6" fmla="*/ 27 w 27"/>
                  <a:gd name="T7" fmla="*/ 14 h 28"/>
                  <a:gd name="T8" fmla="*/ 14 w 27"/>
                  <a:gd name="T9" fmla="*/ 28 h 28"/>
                  <a:gd name="T10" fmla="*/ 14 w 27"/>
                  <a:gd name="T11" fmla="*/ 5 h 28"/>
                  <a:gd name="T12" fmla="*/ 4 w 27"/>
                  <a:gd name="T13" fmla="*/ 14 h 28"/>
                  <a:gd name="T14" fmla="*/ 14 w 27"/>
                  <a:gd name="T15" fmla="*/ 23 h 28"/>
                  <a:gd name="T16" fmla="*/ 23 w 27"/>
                  <a:gd name="T17" fmla="*/ 14 h 28"/>
                  <a:gd name="T18" fmla="*/ 14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4" y="9"/>
                      <a:pt x="4" y="14"/>
                    </a:cubicBezTo>
                    <a:cubicBezTo>
                      <a:pt x="4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77"/>
              <p:cNvSpPr>
                <a:spLocks noEditPoints="1"/>
              </p:cNvSpPr>
              <p:nvPr/>
            </p:nvSpPr>
            <p:spPr bwMode="auto">
              <a:xfrm>
                <a:off x="6378575" y="-498475"/>
                <a:ext cx="147638" cy="153988"/>
              </a:xfrm>
              <a:custGeom>
                <a:avLst/>
                <a:gdLst>
                  <a:gd name="T0" fmla="*/ 13 w 27"/>
                  <a:gd name="T1" fmla="*/ 28 h 28"/>
                  <a:gd name="T2" fmla="*/ 0 w 27"/>
                  <a:gd name="T3" fmla="*/ 14 h 28"/>
                  <a:gd name="T4" fmla="*/ 13 w 27"/>
                  <a:gd name="T5" fmla="*/ 0 h 28"/>
                  <a:gd name="T6" fmla="*/ 27 w 27"/>
                  <a:gd name="T7" fmla="*/ 14 h 28"/>
                  <a:gd name="T8" fmla="*/ 13 w 27"/>
                  <a:gd name="T9" fmla="*/ 28 h 28"/>
                  <a:gd name="T10" fmla="*/ 13 w 27"/>
                  <a:gd name="T11" fmla="*/ 5 h 28"/>
                  <a:gd name="T12" fmla="*/ 4 w 27"/>
                  <a:gd name="T13" fmla="*/ 14 h 28"/>
                  <a:gd name="T14" fmla="*/ 13 w 27"/>
                  <a:gd name="T15" fmla="*/ 23 h 28"/>
                  <a:gd name="T16" fmla="*/ 23 w 27"/>
                  <a:gd name="T17" fmla="*/ 14 h 28"/>
                  <a:gd name="T18" fmla="*/ 13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3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3" y="28"/>
                    </a:cubicBezTo>
                    <a:close/>
                    <a:moveTo>
                      <a:pt x="13" y="5"/>
                    </a:moveTo>
                    <a:cubicBezTo>
                      <a:pt x="8" y="5"/>
                      <a:pt x="4" y="9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5526088" y="-612775"/>
                <a:ext cx="1158875" cy="387350"/>
              </a:xfrm>
              <a:custGeom>
                <a:avLst/>
                <a:gdLst>
                  <a:gd name="T0" fmla="*/ 210 w 212"/>
                  <a:gd name="T1" fmla="*/ 71 h 71"/>
                  <a:gd name="T2" fmla="*/ 35 w 212"/>
                  <a:gd name="T3" fmla="*/ 71 h 71"/>
                  <a:gd name="T4" fmla="*/ 0 w 212"/>
                  <a:gd name="T5" fmla="*/ 35 h 71"/>
                  <a:gd name="T6" fmla="*/ 35 w 212"/>
                  <a:gd name="T7" fmla="*/ 0 h 71"/>
                  <a:gd name="T8" fmla="*/ 210 w 212"/>
                  <a:gd name="T9" fmla="*/ 0 h 71"/>
                  <a:gd name="T10" fmla="*/ 212 w 212"/>
                  <a:gd name="T11" fmla="*/ 2 h 71"/>
                  <a:gd name="T12" fmla="*/ 210 w 212"/>
                  <a:gd name="T13" fmla="*/ 5 h 71"/>
                  <a:gd name="T14" fmla="*/ 35 w 212"/>
                  <a:gd name="T15" fmla="*/ 5 h 71"/>
                  <a:gd name="T16" fmla="*/ 4 w 212"/>
                  <a:gd name="T17" fmla="*/ 35 h 71"/>
                  <a:gd name="T18" fmla="*/ 35 w 212"/>
                  <a:gd name="T19" fmla="*/ 66 h 71"/>
                  <a:gd name="T20" fmla="*/ 210 w 212"/>
                  <a:gd name="T21" fmla="*/ 66 h 71"/>
                  <a:gd name="T22" fmla="*/ 212 w 212"/>
                  <a:gd name="T23" fmla="*/ 68 h 71"/>
                  <a:gd name="T24" fmla="*/ 210 w 212"/>
                  <a:gd name="T2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71">
                    <a:moveTo>
                      <a:pt x="210" y="71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15" y="71"/>
                      <a:pt x="0" y="5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1" y="0"/>
                      <a:pt x="212" y="1"/>
                      <a:pt x="212" y="2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18" y="5"/>
                      <a:pt x="4" y="18"/>
                      <a:pt x="4" y="35"/>
                    </a:cubicBezTo>
                    <a:cubicBezTo>
                      <a:pt x="4" y="52"/>
                      <a:pt x="18" y="66"/>
                      <a:pt x="35" y="66"/>
                    </a:cubicBezTo>
                    <a:cubicBezTo>
                      <a:pt x="210" y="66"/>
                      <a:pt x="210" y="66"/>
                      <a:pt x="210" y="66"/>
                    </a:cubicBezTo>
                    <a:cubicBezTo>
                      <a:pt x="211" y="66"/>
                      <a:pt x="212" y="67"/>
                      <a:pt x="212" y="68"/>
                    </a:cubicBezTo>
                    <a:cubicBezTo>
                      <a:pt x="212" y="69"/>
                      <a:pt x="211" y="71"/>
                      <a:pt x="210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6" name="Oval 96"/>
          <p:cNvSpPr>
            <a:spLocks noChangeAspect="1"/>
          </p:cNvSpPr>
          <p:nvPr/>
        </p:nvSpPr>
        <p:spPr>
          <a:xfrm>
            <a:off x="6990312" y="2545098"/>
            <a:ext cx="430318" cy="43031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04</a:t>
            </a:r>
          </a:p>
        </p:txBody>
      </p:sp>
      <p:grpSp>
        <p:nvGrpSpPr>
          <p:cNvPr id="19" name="Group 46"/>
          <p:cNvGrpSpPr/>
          <p:nvPr/>
        </p:nvGrpSpPr>
        <p:grpSpPr>
          <a:xfrm>
            <a:off x="6987500" y="1914390"/>
            <a:ext cx="430318" cy="430318"/>
            <a:chOff x="7204075" y="-1846263"/>
            <a:chExt cx="1939925" cy="1944688"/>
          </a:xfrm>
        </p:grpSpPr>
        <p:sp>
          <p:nvSpPr>
            <p:cNvPr id="20" name="Oval 59"/>
            <p:cNvSpPr>
              <a:spLocks noChangeArrowheads="1"/>
            </p:cNvSpPr>
            <p:nvPr/>
          </p:nvSpPr>
          <p:spPr bwMode="auto">
            <a:xfrm>
              <a:off x="7204075" y="-1846263"/>
              <a:ext cx="1939925" cy="19446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48"/>
            <p:cNvGrpSpPr/>
            <p:nvPr/>
          </p:nvGrpSpPr>
          <p:grpSpPr>
            <a:xfrm>
              <a:off x="7519988" y="-1506538"/>
              <a:ext cx="1312862" cy="1265238"/>
              <a:chOff x="7519988" y="-1506538"/>
              <a:chExt cx="1312862" cy="1265238"/>
            </a:xfrm>
          </p:grpSpPr>
          <p:sp>
            <p:nvSpPr>
              <p:cNvPr id="22" name="Freeform 67"/>
              <p:cNvSpPr>
                <a:spLocks/>
              </p:cNvSpPr>
              <p:nvPr/>
            </p:nvSpPr>
            <p:spPr bwMode="auto">
              <a:xfrm>
                <a:off x="7519988" y="-1484313"/>
                <a:ext cx="1176338" cy="1117600"/>
              </a:xfrm>
              <a:custGeom>
                <a:avLst/>
                <a:gdLst>
                  <a:gd name="T0" fmla="*/ 211 w 215"/>
                  <a:gd name="T1" fmla="*/ 164 h 204"/>
                  <a:gd name="T2" fmla="*/ 147 w 215"/>
                  <a:gd name="T3" fmla="*/ 199 h 204"/>
                  <a:gd name="T4" fmla="*/ 46 w 215"/>
                  <a:gd name="T5" fmla="*/ 10 h 204"/>
                  <a:gd name="T6" fmla="*/ 35 w 215"/>
                  <a:gd name="T7" fmla="*/ 1 h 204"/>
                  <a:gd name="T8" fmla="*/ 22 w 215"/>
                  <a:gd name="T9" fmla="*/ 3 h 204"/>
                  <a:gd name="T10" fmla="*/ 1 w 215"/>
                  <a:gd name="T11" fmla="*/ 14 h 204"/>
                  <a:gd name="T12" fmla="*/ 0 w 215"/>
                  <a:gd name="T13" fmla="*/ 17 h 204"/>
                  <a:gd name="T14" fmla="*/ 3 w 215"/>
                  <a:gd name="T15" fmla="*/ 18 h 204"/>
                  <a:gd name="T16" fmla="*/ 24 w 215"/>
                  <a:gd name="T17" fmla="*/ 7 h 204"/>
                  <a:gd name="T18" fmla="*/ 34 w 215"/>
                  <a:gd name="T19" fmla="*/ 6 h 204"/>
                  <a:gd name="T20" fmla="*/ 41 w 215"/>
                  <a:gd name="T21" fmla="*/ 12 h 204"/>
                  <a:gd name="T22" fmla="*/ 144 w 215"/>
                  <a:gd name="T23" fmla="*/ 203 h 204"/>
                  <a:gd name="T24" fmla="*/ 146 w 215"/>
                  <a:gd name="T25" fmla="*/ 204 h 204"/>
                  <a:gd name="T26" fmla="*/ 146 w 215"/>
                  <a:gd name="T27" fmla="*/ 204 h 204"/>
                  <a:gd name="T28" fmla="*/ 148 w 215"/>
                  <a:gd name="T29" fmla="*/ 204 h 204"/>
                  <a:gd name="T30" fmla="*/ 213 w 215"/>
                  <a:gd name="T31" fmla="*/ 168 h 204"/>
                  <a:gd name="T32" fmla="*/ 214 w 215"/>
                  <a:gd name="T33" fmla="*/ 165 h 204"/>
                  <a:gd name="T34" fmla="*/ 211 w 215"/>
                  <a:gd name="T35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04">
                    <a:moveTo>
                      <a:pt x="211" y="164"/>
                    </a:moveTo>
                    <a:cubicBezTo>
                      <a:pt x="147" y="199"/>
                      <a:pt x="147" y="199"/>
                      <a:pt x="147" y="19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6"/>
                      <a:pt x="40" y="3"/>
                      <a:pt x="35" y="1"/>
                    </a:cubicBezTo>
                    <a:cubicBezTo>
                      <a:pt x="31" y="0"/>
                      <a:pt x="26" y="1"/>
                      <a:pt x="22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7" y="5"/>
                      <a:pt x="31" y="5"/>
                      <a:pt x="34" y="6"/>
                    </a:cubicBezTo>
                    <a:cubicBezTo>
                      <a:pt x="37" y="7"/>
                      <a:pt x="40" y="9"/>
                      <a:pt x="41" y="12"/>
                    </a:cubicBezTo>
                    <a:cubicBezTo>
                      <a:pt x="144" y="203"/>
                      <a:pt x="144" y="203"/>
                      <a:pt x="144" y="203"/>
                    </a:cubicBezTo>
                    <a:cubicBezTo>
                      <a:pt x="145" y="203"/>
                      <a:pt x="145" y="204"/>
                      <a:pt x="146" y="204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47" y="204"/>
                      <a:pt x="147" y="204"/>
                      <a:pt x="148" y="204"/>
                    </a:cubicBezTo>
                    <a:cubicBezTo>
                      <a:pt x="213" y="168"/>
                      <a:pt x="213" y="168"/>
                      <a:pt x="213" y="168"/>
                    </a:cubicBezTo>
                    <a:cubicBezTo>
                      <a:pt x="215" y="168"/>
                      <a:pt x="215" y="166"/>
                      <a:pt x="214" y="165"/>
                    </a:cubicBezTo>
                    <a:cubicBezTo>
                      <a:pt x="214" y="164"/>
                      <a:pt x="212" y="164"/>
                      <a:pt x="211" y="1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68"/>
              <p:cNvSpPr>
                <a:spLocks noEditPoints="1"/>
              </p:cNvSpPr>
              <p:nvPr/>
            </p:nvSpPr>
            <p:spPr bwMode="auto">
              <a:xfrm>
                <a:off x="8045450" y="-422275"/>
                <a:ext cx="190500" cy="180975"/>
              </a:xfrm>
              <a:custGeom>
                <a:avLst/>
                <a:gdLst>
                  <a:gd name="T0" fmla="*/ 18 w 35"/>
                  <a:gd name="T1" fmla="*/ 0 h 33"/>
                  <a:gd name="T2" fmla="*/ 11 w 35"/>
                  <a:gd name="T3" fmla="*/ 2 h 33"/>
                  <a:gd name="T4" fmla="*/ 4 w 35"/>
                  <a:gd name="T5" fmla="*/ 24 h 33"/>
                  <a:gd name="T6" fmla="*/ 19 w 35"/>
                  <a:gd name="T7" fmla="*/ 33 h 33"/>
                  <a:gd name="T8" fmla="*/ 26 w 35"/>
                  <a:gd name="T9" fmla="*/ 31 h 33"/>
                  <a:gd name="T10" fmla="*/ 34 w 35"/>
                  <a:gd name="T11" fmla="*/ 21 h 33"/>
                  <a:gd name="T12" fmla="*/ 33 w 35"/>
                  <a:gd name="T13" fmla="*/ 9 h 33"/>
                  <a:gd name="T14" fmla="*/ 18 w 35"/>
                  <a:gd name="T15" fmla="*/ 0 h 33"/>
                  <a:gd name="T16" fmla="*/ 30 w 35"/>
                  <a:gd name="T17" fmla="*/ 20 h 33"/>
                  <a:gd name="T18" fmla="*/ 24 w 35"/>
                  <a:gd name="T19" fmla="*/ 27 h 33"/>
                  <a:gd name="T20" fmla="*/ 19 w 35"/>
                  <a:gd name="T21" fmla="*/ 28 h 33"/>
                  <a:gd name="T22" fmla="*/ 8 w 35"/>
                  <a:gd name="T23" fmla="*/ 22 h 33"/>
                  <a:gd name="T24" fmla="*/ 13 w 35"/>
                  <a:gd name="T25" fmla="*/ 6 h 33"/>
                  <a:gd name="T26" fmla="*/ 18 w 35"/>
                  <a:gd name="T27" fmla="*/ 5 h 33"/>
                  <a:gd name="T28" fmla="*/ 29 w 35"/>
                  <a:gd name="T29" fmla="*/ 11 h 33"/>
                  <a:gd name="T30" fmla="*/ 30 w 35"/>
                  <a:gd name="T31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3">
                    <a:moveTo>
                      <a:pt x="18" y="0"/>
                    </a:moveTo>
                    <a:cubicBezTo>
                      <a:pt x="16" y="0"/>
                      <a:pt x="13" y="1"/>
                      <a:pt x="11" y="2"/>
                    </a:cubicBezTo>
                    <a:cubicBezTo>
                      <a:pt x="3" y="6"/>
                      <a:pt x="0" y="16"/>
                      <a:pt x="4" y="24"/>
                    </a:cubicBezTo>
                    <a:cubicBezTo>
                      <a:pt x="7" y="30"/>
                      <a:pt x="13" y="33"/>
                      <a:pt x="19" y="33"/>
                    </a:cubicBezTo>
                    <a:cubicBezTo>
                      <a:pt x="21" y="33"/>
                      <a:pt x="24" y="32"/>
                      <a:pt x="26" y="31"/>
                    </a:cubicBezTo>
                    <a:cubicBezTo>
                      <a:pt x="30" y="29"/>
                      <a:pt x="33" y="25"/>
                      <a:pt x="34" y="21"/>
                    </a:cubicBezTo>
                    <a:cubicBezTo>
                      <a:pt x="35" y="17"/>
                      <a:pt x="35" y="13"/>
                      <a:pt x="33" y="9"/>
                    </a:cubicBezTo>
                    <a:cubicBezTo>
                      <a:pt x="30" y="4"/>
                      <a:pt x="24" y="0"/>
                      <a:pt x="18" y="0"/>
                    </a:cubicBezTo>
                    <a:close/>
                    <a:moveTo>
                      <a:pt x="30" y="20"/>
                    </a:moveTo>
                    <a:cubicBezTo>
                      <a:pt x="29" y="23"/>
                      <a:pt x="27" y="25"/>
                      <a:pt x="24" y="27"/>
                    </a:cubicBezTo>
                    <a:cubicBezTo>
                      <a:pt x="22" y="28"/>
                      <a:pt x="20" y="28"/>
                      <a:pt x="19" y="28"/>
                    </a:cubicBezTo>
                    <a:cubicBezTo>
                      <a:pt x="14" y="28"/>
                      <a:pt x="10" y="26"/>
                      <a:pt x="8" y="22"/>
                    </a:cubicBezTo>
                    <a:cubicBezTo>
                      <a:pt x="5" y="16"/>
                      <a:pt x="7" y="9"/>
                      <a:pt x="13" y="6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23" y="5"/>
                      <a:pt x="27" y="7"/>
                      <a:pt x="29" y="11"/>
                    </a:cubicBezTo>
                    <a:cubicBezTo>
                      <a:pt x="30" y="14"/>
                      <a:pt x="31" y="17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69"/>
              <p:cNvSpPr>
                <a:spLocks noEditPoints="1"/>
              </p:cNvSpPr>
              <p:nvPr/>
            </p:nvSpPr>
            <p:spPr bwMode="auto">
              <a:xfrm>
                <a:off x="7962900" y="-1506538"/>
                <a:ext cx="869950" cy="1003300"/>
              </a:xfrm>
              <a:custGeom>
                <a:avLst/>
                <a:gdLst>
                  <a:gd name="T0" fmla="*/ 158 w 159"/>
                  <a:gd name="T1" fmla="*/ 135 h 183"/>
                  <a:gd name="T2" fmla="*/ 86 w 159"/>
                  <a:gd name="T3" fmla="*/ 2 h 183"/>
                  <a:gd name="T4" fmla="*/ 84 w 159"/>
                  <a:gd name="T5" fmla="*/ 0 h 183"/>
                  <a:gd name="T6" fmla="*/ 83 w 159"/>
                  <a:gd name="T7" fmla="*/ 1 h 183"/>
                  <a:gd name="T8" fmla="*/ 1 w 159"/>
                  <a:gd name="T9" fmla="*/ 45 h 183"/>
                  <a:gd name="T10" fmla="*/ 0 w 159"/>
                  <a:gd name="T11" fmla="*/ 48 h 183"/>
                  <a:gd name="T12" fmla="*/ 72 w 159"/>
                  <a:gd name="T13" fmla="*/ 181 h 183"/>
                  <a:gd name="T14" fmla="*/ 74 w 159"/>
                  <a:gd name="T15" fmla="*/ 183 h 183"/>
                  <a:gd name="T16" fmla="*/ 74 w 159"/>
                  <a:gd name="T17" fmla="*/ 183 h 183"/>
                  <a:gd name="T18" fmla="*/ 76 w 159"/>
                  <a:gd name="T19" fmla="*/ 182 h 183"/>
                  <a:gd name="T20" fmla="*/ 157 w 159"/>
                  <a:gd name="T21" fmla="*/ 138 h 183"/>
                  <a:gd name="T22" fmla="*/ 158 w 159"/>
                  <a:gd name="T23" fmla="*/ 135 h 183"/>
                  <a:gd name="T24" fmla="*/ 83 w 159"/>
                  <a:gd name="T25" fmla="*/ 6 h 183"/>
                  <a:gd name="T26" fmla="*/ 117 w 159"/>
                  <a:gd name="T27" fmla="*/ 69 h 183"/>
                  <a:gd name="T28" fmla="*/ 39 w 159"/>
                  <a:gd name="T29" fmla="*/ 110 h 183"/>
                  <a:gd name="T30" fmla="*/ 6 w 159"/>
                  <a:gd name="T31" fmla="*/ 48 h 183"/>
                  <a:gd name="T32" fmla="*/ 83 w 159"/>
                  <a:gd name="T33" fmla="*/ 6 h 183"/>
                  <a:gd name="T34" fmla="*/ 75 w 159"/>
                  <a:gd name="T35" fmla="*/ 177 h 183"/>
                  <a:gd name="T36" fmla="*/ 42 w 159"/>
                  <a:gd name="T37" fmla="*/ 114 h 183"/>
                  <a:gd name="T38" fmla="*/ 119 w 159"/>
                  <a:gd name="T39" fmla="*/ 73 h 183"/>
                  <a:gd name="T40" fmla="*/ 153 w 159"/>
                  <a:gd name="T41" fmla="*/ 135 h 183"/>
                  <a:gd name="T42" fmla="*/ 75 w 159"/>
                  <a:gd name="T43" fmla="*/ 1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83">
                    <a:moveTo>
                      <a:pt x="158" y="135"/>
                    </a:moveTo>
                    <a:cubicBezTo>
                      <a:pt x="86" y="2"/>
                      <a:pt x="86" y="2"/>
                      <a:pt x="86" y="2"/>
                    </a:cubicBezTo>
                    <a:cubicBezTo>
                      <a:pt x="86" y="1"/>
                      <a:pt x="85" y="1"/>
                      <a:pt x="84" y="0"/>
                    </a:cubicBezTo>
                    <a:cubicBezTo>
                      <a:pt x="84" y="0"/>
                      <a:pt x="83" y="0"/>
                      <a:pt x="83" y="1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72" y="181"/>
                      <a:pt x="72" y="181"/>
                      <a:pt x="72" y="181"/>
                    </a:cubicBezTo>
                    <a:cubicBezTo>
                      <a:pt x="73" y="182"/>
                      <a:pt x="73" y="182"/>
                      <a:pt x="74" y="183"/>
                    </a:cubicBezTo>
                    <a:cubicBezTo>
                      <a:pt x="74" y="183"/>
                      <a:pt x="74" y="183"/>
                      <a:pt x="74" y="183"/>
                    </a:cubicBezTo>
                    <a:cubicBezTo>
                      <a:pt x="75" y="183"/>
                      <a:pt x="75" y="183"/>
                      <a:pt x="76" y="182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9" y="136"/>
                      <a:pt x="158" y="135"/>
                    </a:cubicBezTo>
                    <a:close/>
                    <a:moveTo>
                      <a:pt x="83" y="6"/>
                    </a:moveTo>
                    <a:cubicBezTo>
                      <a:pt x="117" y="69"/>
                      <a:pt x="117" y="69"/>
                      <a:pt x="117" y="69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6" y="48"/>
                      <a:pt x="6" y="48"/>
                      <a:pt x="6" y="48"/>
                    </a:cubicBezTo>
                    <a:lnTo>
                      <a:pt x="83" y="6"/>
                    </a:lnTo>
                    <a:close/>
                    <a:moveTo>
                      <a:pt x="75" y="177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53" y="135"/>
                      <a:pt x="153" y="135"/>
                      <a:pt x="153" y="135"/>
                    </a:cubicBezTo>
                    <a:lnTo>
                      <a:pt x="75" y="1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70"/>
              <p:cNvSpPr>
                <a:spLocks/>
              </p:cNvSpPr>
              <p:nvPr/>
            </p:nvSpPr>
            <p:spPr bwMode="auto">
              <a:xfrm>
                <a:off x="8132763" y="-1341438"/>
                <a:ext cx="234950" cy="136525"/>
              </a:xfrm>
              <a:custGeom>
                <a:avLst/>
                <a:gdLst>
                  <a:gd name="T0" fmla="*/ 42 w 43"/>
                  <a:gd name="T1" fmla="*/ 4 h 25"/>
                  <a:gd name="T2" fmla="*/ 43 w 43"/>
                  <a:gd name="T3" fmla="*/ 1 h 25"/>
                  <a:gd name="T4" fmla="*/ 40 w 43"/>
                  <a:gd name="T5" fmla="*/ 0 h 25"/>
                  <a:gd name="T6" fmla="*/ 2 w 43"/>
                  <a:gd name="T7" fmla="*/ 21 h 25"/>
                  <a:gd name="T8" fmla="*/ 1 w 43"/>
                  <a:gd name="T9" fmla="*/ 24 h 25"/>
                  <a:gd name="T10" fmla="*/ 3 w 43"/>
                  <a:gd name="T11" fmla="*/ 25 h 25"/>
                  <a:gd name="T12" fmla="*/ 4 w 43"/>
                  <a:gd name="T13" fmla="*/ 25 h 25"/>
                  <a:gd name="T14" fmla="*/ 42 w 43"/>
                  <a:gd name="T1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2" y="4"/>
                    </a:moveTo>
                    <a:cubicBezTo>
                      <a:pt x="43" y="4"/>
                      <a:pt x="43" y="2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3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4" y="25"/>
                    </a:cubicBezTo>
                    <a:lnTo>
                      <a:pt x="4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71"/>
              <p:cNvSpPr>
                <a:spLocks/>
              </p:cNvSpPr>
              <p:nvPr/>
            </p:nvSpPr>
            <p:spPr bwMode="auto">
              <a:xfrm>
                <a:off x="8329613" y="-981075"/>
                <a:ext cx="234950" cy="138113"/>
              </a:xfrm>
              <a:custGeom>
                <a:avLst/>
                <a:gdLst>
                  <a:gd name="T0" fmla="*/ 43 w 43"/>
                  <a:gd name="T1" fmla="*/ 1 h 25"/>
                  <a:gd name="T2" fmla="*/ 39 w 43"/>
                  <a:gd name="T3" fmla="*/ 0 h 25"/>
                  <a:gd name="T4" fmla="*/ 1 w 43"/>
                  <a:gd name="T5" fmla="*/ 21 h 25"/>
                  <a:gd name="T6" fmla="*/ 0 w 43"/>
                  <a:gd name="T7" fmla="*/ 24 h 25"/>
                  <a:gd name="T8" fmla="*/ 2 w 43"/>
                  <a:gd name="T9" fmla="*/ 25 h 25"/>
                  <a:gd name="T10" fmla="*/ 3 w 43"/>
                  <a:gd name="T11" fmla="*/ 25 h 25"/>
                  <a:gd name="T12" fmla="*/ 42 w 43"/>
                  <a:gd name="T13" fmla="*/ 4 h 25"/>
                  <a:gd name="T14" fmla="*/ 43 w 43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3" y="1"/>
                    </a:moveTo>
                    <a:cubicBezTo>
                      <a:pt x="42" y="0"/>
                      <a:pt x="41" y="0"/>
                      <a:pt x="39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2"/>
                      <a:pt x="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2" name="Group 39"/>
          <p:cNvGrpSpPr/>
          <p:nvPr/>
        </p:nvGrpSpPr>
        <p:grpSpPr>
          <a:xfrm>
            <a:off x="8027883" y="1914390"/>
            <a:ext cx="430318" cy="430318"/>
            <a:chOff x="0" y="-1971675"/>
            <a:chExt cx="1939925" cy="1938338"/>
          </a:xfrm>
        </p:grpSpPr>
        <p:sp>
          <p:nvSpPr>
            <p:cNvPr id="13" name="Oval 61"/>
            <p:cNvSpPr>
              <a:spLocks noChangeArrowheads="1"/>
            </p:cNvSpPr>
            <p:nvPr/>
          </p:nvSpPr>
          <p:spPr bwMode="auto">
            <a:xfrm>
              <a:off x="0" y="-1971675"/>
              <a:ext cx="1939925" cy="193833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41"/>
            <p:cNvGrpSpPr/>
            <p:nvPr/>
          </p:nvGrpSpPr>
          <p:grpSpPr>
            <a:xfrm>
              <a:off x="279400" y="-1397000"/>
              <a:ext cx="1387475" cy="788988"/>
              <a:chOff x="279400" y="-1397000"/>
              <a:chExt cx="1387475" cy="788988"/>
            </a:xfrm>
          </p:grpSpPr>
          <p:sp>
            <p:nvSpPr>
              <p:cNvPr id="15" name="Freeform 63"/>
              <p:cNvSpPr>
                <a:spLocks noEditPoints="1"/>
              </p:cNvSpPr>
              <p:nvPr/>
            </p:nvSpPr>
            <p:spPr bwMode="auto">
              <a:xfrm>
                <a:off x="584200" y="-1397000"/>
                <a:ext cx="1082675" cy="788988"/>
              </a:xfrm>
              <a:custGeom>
                <a:avLst/>
                <a:gdLst>
                  <a:gd name="T0" fmla="*/ 192 w 198"/>
                  <a:gd name="T1" fmla="*/ 72 h 144"/>
                  <a:gd name="T2" fmla="*/ 184 w 198"/>
                  <a:gd name="T3" fmla="*/ 72 h 144"/>
                  <a:gd name="T4" fmla="*/ 172 w 198"/>
                  <a:gd name="T5" fmla="*/ 43 h 144"/>
                  <a:gd name="T6" fmla="*/ 157 w 198"/>
                  <a:gd name="T7" fmla="*/ 32 h 144"/>
                  <a:gd name="T8" fmla="*/ 126 w 198"/>
                  <a:gd name="T9" fmla="*/ 32 h 144"/>
                  <a:gd name="T10" fmla="*/ 126 w 198"/>
                  <a:gd name="T11" fmla="*/ 2 h 144"/>
                  <a:gd name="T12" fmla="*/ 124 w 198"/>
                  <a:gd name="T13" fmla="*/ 0 h 144"/>
                  <a:gd name="T14" fmla="*/ 2 w 198"/>
                  <a:gd name="T15" fmla="*/ 0 h 144"/>
                  <a:gd name="T16" fmla="*/ 0 w 198"/>
                  <a:gd name="T17" fmla="*/ 2 h 144"/>
                  <a:gd name="T18" fmla="*/ 0 w 198"/>
                  <a:gd name="T19" fmla="*/ 123 h 144"/>
                  <a:gd name="T20" fmla="*/ 2 w 198"/>
                  <a:gd name="T21" fmla="*/ 125 h 144"/>
                  <a:gd name="T22" fmla="*/ 19 w 198"/>
                  <a:gd name="T23" fmla="*/ 125 h 144"/>
                  <a:gd name="T24" fmla="*/ 40 w 198"/>
                  <a:gd name="T25" fmla="*/ 144 h 144"/>
                  <a:gd name="T26" fmla="*/ 61 w 198"/>
                  <a:gd name="T27" fmla="*/ 125 h 144"/>
                  <a:gd name="T28" fmla="*/ 138 w 198"/>
                  <a:gd name="T29" fmla="*/ 125 h 144"/>
                  <a:gd name="T30" fmla="*/ 159 w 198"/>
                  <a:gd name="T31" fmla="*/ 144 h 144"/>
                  <a:gd name="T32" fmla="*/ 180 w 198"/>
                  <a:gd name="T33" fmla="*/ 125 h 144"/>
                  <a:gd name="T34" fmla="*/ 192 w 198"/>
                  <a:gd name="T35" fmla="*/ 125 h 144"/>
                  <a:gd name="T36" fmla="*/ 198 w 198"/>
                  <a:gd name="T37" fmla="*/ 119 h 144"/>
                  <a:gd name="T38" fmla="*/ 198 w 198"/>
                  <a:gd name="T39" fmla="*/ 78 h 144"/>
                  <a:gd name="T40" fmla="*/ 192 w 198"/>
                  <a:gd name="T41" fmla="*/ 72 h 144"/>
                  <a:gd name="T42" fmla="*/ 157 w 198"/>
                  <a:gd name="T43" fmla="*/ 36 h 144"/>
                  <a:gd name="T44" fmla="*/ 168 w 198"/>
                  <a:gd name="T45" fmla="*/ 45 h 144"/>
                  <a:gd name="T46" fmla="*/ 179 w 198"/>
                  <a:gd name="T47" fmla="*/ 72 h 144"/>
                  <a:gd name="T48" fmla="*/ 126 w 198"/>
                  <a:gd name="T49" fmla="*/ 72 h 144"/>
                  <a:gd name="T50" fmla="*/ 126 w 198"/>
                  <a:gd name="T51" fmla="*/ 36 h 144"/>
                  <a:gd name="T52" fmla="*/ 157 w 198"/>
                  <a:gd name="T53" fmla="*/ 36 h 144"/>
                  <a:gd name="T54" fmla="*/ 5 w 198"/>
                  <a:gd name="T55" fmla="*/ 5 h 144"/>
                  <a:gd name="T56" fmla="*/ 121 w 198"/>
                  <a:gd name="T57" fmla="*/ 5 h 144"/>
                  <a:gd name="T58" fmla="*/ 121 w 198"/>
                  <a:gd name="T59" fmla="*/ 120 h 144"/>
                  <a:gd name="T60" fmla="*/ 61 w 198"/>
                  <a:gd name="T61" fmla="*/ 120 h 144"/>
                  <a:gd name="T62" fmla="*/ 40 w 198"/>
                  <a:gd name="T63" fmla="*/ 102 h 144"/>
                  <a:gd name="T64" fmla="*/ 19 w 198"/>
                  <a:gd name="T65" fmla="*/ 120 h 144"/>
                  <a:gd name="T66" fmla="*/ 5 w 198"/>
                  <a:gd name="T67" fmla="*/ 120 h 144"/>
                  <a:gd name="T68" fmla="*/ 5 w 198"/>
                  <a:gd name="T69" fmla="*/ 5 h 144"/>
                  <a:gd name="T70" fmla="*/ 40 w 198"/>
                  <a:gd name="T71" fmla="*/ 139 h 144"/>
                  <a:gd name="T72" fmla="*/ 23 w 198"/>
                  <a:gd name="T73" fmla="*/ 123 h 144"/>
                  <a:gd name="T74" fmla="*/ 40 w 198"/>
                  <a:gd name="T75" fmla="*/ 106 h 144"/>
                  <a:gd name="T76" fmla="*/ 56 w 198"/>
                  <a:gd name="T77" fmla="*/ 123 h 144"/>
                  <a:gd name="T78" fmla="*/ 40 w 198"/>
                  <a:gd name="T79" fmla="*/ 139 h 144"/>
                  <a:gd name="T80" fmla="*/ 159 w 198"/>
                  <a:gd name="T81" fmla="*/ 139 h 144"/>
                  <a:gd name="T82" fmla="*/ 143 w 198"/>
                  <a:gd name="T83" fmla="*/ 123 h 144"/>
                  <a:gd name="T84" fmla="*/ 159 w 198"/>
                  <a:gd name="T85" fmla="*/ 106 h 144"/>
                  <a:gd name="T86" fmla="*/ 175 w 198"/>
                  <a:gd name="T87" fmla="*/ 122 h 144"/>
                  <a:gd name="T88" fmla="*/ 175 w 198"/>
                  <a:gd name="T89" fmla="*/ 123 h 144"/>
                  <a:gd name="T90" fmla="*/ 175 w 198"/>
                  <a:gd name="T91" fmla="*/ 123 h 144"/>
                  <a:gd name="T92" fmla="*/ 159 w 198"/>
                  <a:gd name="T93" fmla="*/ 139 h 144"/>
                  <a:gd name="T94" fmla="*/ 193 w 198"/>
                  <a:gd name="T95" fmla="*/ 119 h 144"/>
                  <a:gd name="T96" fmla="*/ 192 w 198"/>
                  <a:gd name="T97" fmla="*/ 120 h 144"/>
                  <a:gd name="T98" fmla="*/ 180 w 198"/>
                  <a:gd name="T99" fmla="*/ 120 h 144"/>
                  <a:gd name="T100" fmla="*/ 159 w 198"/>
                  <a:gd name="T101" fmla="*/ 102 h 144"/>
                  <a:gd name="T102" fmla="*/ 138 w 198"/>
                  <a:gd name="T103" fmla="*/ 120 h 144"/>
                  <a:gd name="T104" fmla="*/ 126 w 198"/>
                  <a:gd name="T105" fmla="*/ 120 h 144"/>
                  <a:gd name="T106" fmla="*/ 126 w 198"/>
                  <a:gd name="T107" fmla="*/ 77 h 144"/>
                  <a:gd name="T108" fmla="*/ 192 w 198"/>
                  <a:gd name="T109" fmla="*/ 77 h 144"/>
                  <a:gd name="T110" fmla="*/ 193 w 198"/>
                  <a:gd name="T111" fmla="*/ 78 h 144"/>
                  <a:gd name="T112" fmla="*/ 193 w 198"/>
                  <a:gd name="T113" fmla="*/ 11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144">
                    <a:moveTo>
                      <a:pt x="192" y="72"/>
                    </a:moveTo>
                    <a:cubicBezTo>
                      <a:pt x="184" y="72"/>
                      <a:pt x="184" y="72"/>
                      <a:pt x="184" y="72"/>
                    </a:cubicBezTo>
                    <a:cubicBezTo>
                      <a:pt x="181" y="65"/>
                      <a:pt x="172" y="43"/>
                      <a:pt x="172" y="43"/>
                    </a:cubicBezTo>
                    <a:cubicBezTo>
                      <a:pt x="170" y="37"/>
                      <a:pt x="163" y="32"/>
                      <a:pt x="157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5" y="0"/>
                      <a:pt x="12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1" y="125"/>
                      <a:pt x="2" y="125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20" y="135"/>
                      <a:pt x="29" y="144"/>
                      <a:pt x="40" y="144"/>
                    </a:cubicBezTo>
                    <a:cubicBezTo>
                      <a:pt x="51" y="144"/>
                      <a:pt x="59" y="135"/>
                      <a:pt x="61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35"/>
                      <a:pt x="148" y="144"/>
                      <a:pt x="159" y="144"/>
                    </a:cubicBezTo>
                    <a:cubicBezTo>
                      <a:pt x="170" y="144"/>
                      <a:pt x="179" y="135"/>
                      <a:pt x="180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5" y="125"/>
                      <a:pt x="198" y="122"/>
                      <a:pt x="198" y="119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5"/>
                      <a:pt x="195" y="72"/>
                      <a:pt x="192" y="72"/>
                    </a:cubicBezTo>
                    <a:close/>
                    <a:moveTo>
                      <a:pt x="157" y="36"/>
                    </a:moveTo>
                    <a:cubicBezTo>
                      <a:pt x="161" y="36"/>
                      <a:pt x="166" y="40"/>
                      <a:pt x="168" y="45"/>
                    </a:cubicBezTo>
                    <a:cubicBezTo>
                      <a:pt x="168" y="46"/>
                      <a:pt x="176" y="64"/>
                      <a:pt x="179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36"/>
                      <a:pt x="126" y="36"/>
                      <a:pt x="126" y="36"/>
                    </a:cubicBezTo>
                    <a:lnTo>
                      <a:pt x="157" y="36"/>
                    </a:lnTo>
                    <a:close/>
                    <a:moveTo>
                      <a:pt x="5" y="5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59" y="110"/>
                      <a:pt x="51" y="102"/>
                      <a:pt x="40" y="102"/>
                    </a:cubicBezTo>
                    <a:cubicBezTo>
                      <a:pt x="29" y="102"/>
                      <a:pt x="20" y="110"/>
                      <a:pt x="19" y="120"/>
                    </a:cubicBezTo>
                    <a:cubicBezTo>
                      <a:pt x="5" y="120"/>
                      <a:pt x="5" y="120"/>
                      <a:pt x="5" y="120"/>
                    </a:cubicBezTo>
                    <a:lnTo>
                      <a:pt x="5" y="5"/>
                    </a:lnTo>
                    <a:close/>
                    <a:moveTo>
                      <a:pt x="40" y="139"/>
                    </a:moveTo>
                    <a:cubicBezTo>
                      <a:pt x="31" y="139"/>
                      <a:pt x="23" y="132"/>
                      <a:pt x="23" y="123"/>
                    </a:cubicBezTo>
                    <a:cubicBezTo>
                      <a:pt x="23" y="114"/>
                      <a:pt x="31" y="106"/>
                      <a:pt x="40" y="106"/>
                    </a:cubicBezTo>
                    <a:cubicBezTo>
                      <a:pt x="49" y="106"/>
                      <a:pt x="56" y="114"/>
                      <a:pt x="56" y="123"/>
                    </a:cubicBezTo>
                    <a:cubicBezTo>
                      <a:pt x="56" y="132"/>
                      <a:pt x="49" y="139"/>
                      <a:pt x="40" y="139"/>
                    </a:cubicBezTo>
                    <a:close/>
                    <a:moveTo>
                      <a:pt x="159" y="139"/>
                    </a:moveTo>
                    <a:cubicBezTo>
                      <a:pt x="150" y="139"/>
                      <a:pt x="143" y="132"/>
                      <a:pt x="143" y="123"/>
                    </a:cubicBezTo>
                    <a:cubicBezTo>
                      <a:pt x="143" y="114"/>
                      <a:pt x="150" y="106"/>
                      <a:pt x="159" y="106"/>
                    </a:cubicBezTo>
                    <a:cubicBezTo>
                      <a:pt x="168" y="106"/>
                      <a:pt x="175" y="113"/>
                      <a:pt x="175" y="122"/>
                    </a:cubicBezTo>
                    <a:cubicBezTo>
                      <a:pt x="175" y="122"/>
                      <a:pt x="175" y="122"/>
                      <a:pt x="175" y="123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75" y="132"/>
                      <a:pt x="168" y="139"/>
                      <a:pt x="159" y="139"/>
                    </a:cubicBezTo>
                    <a:close/>
                    <a:moveTo>
                      <a:pt x="193" y="119"/>
                    </a:moveTo>
                    <a:cubicBezTo>
                      <a:pt x="193" y="120"/>
                      <a:pt x="192" y="120"/>
                      <a:pt x="192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10"/>
                      <a:pt x="170" y="102"/>
                      <a:pt x="159" y="102"/>
                    </a:cubicBezTo>
                    <a:cubicBezTo>
                      <a:pt x="148" y="102"/>
                      <a:pt x="139" y="110"/>
                      <a:pt x="138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3" y="78"/>
                      <a:pt x="193" y="78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64"/>
              <p:cNvSpPr>
                <a:spLocks/>
              </p:cNvSpPr>
              <p:nvPr/>
            </p:nvSpPr>
            <p:spPr bwMode="auto">
              <a:xfrm>
                <a:off x="279400" y="-1397000"/>
                <a:ext cx="239713" cy="28575"/>
              </a:xfrm>
              <a:custGeom>
                <a:avLst/>
                <a:gdLst>
                  <a:gd name="T0" fmla="*/ 42 w 44"/>
                  <a:gd name="T1" fmla="*/ 0 h 5"/>
                  <a:gd name="T2" fmla="*/ 2 w 44"/>
                  <a:gd name="T3" fmla="*/ 0 h 5"/>
                  <a:gd name="T4" fmla="*/ 0 w 44"/>
                  <a:gd name="T5" fmla="*/ 2 h 5"/>
                  <a:gd name="T6" fmla="*/ 2 w 44"/>
                  <a:gd name="T7" fmla="*/ 5 h 5"/>
                  <a:gd name="T8" fmla="*/ 42 w 44"/>
                  <a:gd name="T9" fmla="*/ 5 h 5"/>
                  <a:gd name="T10" fmla="*/ 44 w 44"/>
                  <a:gd name="T11" fmla="*/ 2 h 5"/>
                  <a:gd name="T12" fmla="*/ 42 w 4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">
                    <a:moveTo>
                      <a:pt x="4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4" y="4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5"/>
              <p:cNvSpPr>
                <a:spLocks/>
              </p:cNvSpPr>
              <p:nvPr/>
            </p:nvSpPr>
            <p:spPr bwMode="auto">
              <a:xfrm>
                <a:off x="328613" y="-1276350"/>
                <a:ext cx="190500" cy="26988"/>
              </a:xfrm>
              <a:custGeom>
                <a:avLst/>
                <a:gdLst>
                  <a:gd name="T0" fmla="*/ 33 w 35"/>
                  <a:gd name="T1" fmla="*/ 0 h 5"/>
                  <a:gd name="T2" fmla="*/ 3 w 35"/>
                  <a:gd name="T3" fmla="*/ 0 h 5"/>
                  <a:gd name="T4" fmla="*/ 0 w 35"/>
                  <a:gd name="T5" fmla="*/ 2 h 5"/>
                  <a:gd name="T6" fmla="*/ 3 w 35"/>
                  <a:gd name="T7" fmla="*/ 5 h 5"/>
                  <a:gd name="T8" fmla="*/ 33 w 35"/>
                  <a:gd name="T9" fmla="*/ 5 h 5"/>
                  <a:gd name="T10" fmla="*/ 35 w 35"/>
                  <a:gd name="T11" fmla="*/ 2 h 5"/>
                  <a:gd name="T12" fmla="*/ 33 w 3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">
                    <a:moveTo>
                      <a:pt x="3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5" y="4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66"/>
              <p:cNvSpPr>
                <a:spLocks/>
              </p:cNvSpPr>
              <p:nvPr/>
            </p:nvSpPr>
            <p:spPr bwMode="auto">
              <a:xfrm>
                <a:off x="382588" y="-1155700"/>
                <a:ext cx="136525" cy="26988"/>
              </a:xfrm>
              <a:custGeom>
                <a:avLst/>
                <a:gdLst>
                  <a:gd name="T0" fmla="*/ 23 w 25"/>
                  <a:gd name="T1" fmla="*/ 0 h 5"/>
                  <a:gd name="T2" fmla="*/ 3 w 25"/>
                  <a:gd name="T3" fmla="*/ 0 h 5"/>
                  <a:gd name="T4" fmla="*/ 0 w 25"/>
                  <a:gd name="T5" fmla="*/ 3 h 5"/>
                  <a:gd name="T6" fmla="*/ 3 w 25"/>
                  <a:gd name="T7" fmla="*/ 5 h 5"/>
                  <a:gd name="T8" fmla="*/ 23 w 25"/>
                  <a:gd name="T9" fmla="*/ 5 h 5"/>
                  <a:gd name="T10" fmla="*/ 25 w 25"/>
                  <a:gd name="T11" fmla="*/ 3 h 5"/>
                  <a:gd name="T12" fmla="*/ 23 w 2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0" name="Rectangle 84"/>
          <p:cNvSpPr/>
          <p:nvPr/>
        </p:nvSpPr>
        <p:spPr>
          <a:xfrm>
            <a:off x="4430570" y="4455199"/>
            <a:ext cx="3801001" cy="9861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89000"/>
              </a:lnSpc>
            </a:pPr>
            <a:r>
              <a:rPr lang="en-US" b="1" dirty="0"/>
              <a:t>2003</a:t>
            </a:r>
          </a:p>
          <a:p>
            <a:pPr>
              <a:lnSpc>
                <a:spcPct val="89000"/>
              </a:lnSpc>
            </a:pPr>
            <a:r>
              <a:rPr lang="de-DE" dirty="0"/>
              <a:t>Market </a:t>
            </a:r>
            <a:r>
              <a:rPr lang="de-DE" dirty="0" err="1"/>
              <a:t>launch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world's</a:t>
            </a:r>
            <a:r>
              <a:rPr lang="de-DE" dirty="0"/>
              <a:t>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commercial</a:t>
            </a:r>
            <a:r>
              <a:rPr lang="de-DE" dirty="0"/>
              <a:t> </a:t>
            </a:r>
            <a:r>
              <a:rPr lang="de-DE" dirty="0" err="1"/>
              <a:t>laser</a:t>
            </a:r>
            <a:r>
              <a:rPr lang="de-DE" dirty="0"/>
              <a:t> </a:t>
            </a:r>
            <a:r>
              <a:rPr lang="de-DE" dirty="0" err="1"/>
              <a:t>system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ultrashort</a:t>
            </a:r>
            <a:r>
              <a:rPr lang="de-DE" dirty="0"/>
              <a:t> pulse </a:t>
            </a:r>
            <a:r>
              <a:rPr lang="de-DE" dirty="0" err="1"/>
              <a:t>laser</a:t>
            </a:r>
            <a:endParaRPr lang="en-US" sz="1100" dirty="0"/>
          </a:p>
        </p:txBody>
      </p:sp>
      <p:sp>
        <p:nvSpPr>
          <p:cNvPr id="81" name="Rectangle 102"/>
          <p:cNvSpPr/>
          <p:nvPr/>
        </p:nvSpPr>
        <p:spPr>
          <a:xfrm>
            <a:off x="5475137" y="3832663"/>
            <a:ext cx="5602166" cy="7396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89000"/>
              </a:lnSpc>
            </a:pPr>
            <a:r>
              <a:rPr lang="en-US" b="1" dirty="0"/>
              <a:t>2007</a:t>
            </a:r>
          </a:p>
          <a:p>
            <a:pPr>
              <a:lnSpc>
                <a:spcPct val="89000"/>
              </a:lnSpc>
            </a:pP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got</a:t>
            </a:r>
            <a:r>
              <a:rPr lang="de-DE" dirty="0"/>
              <a:t> an Award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in Innovation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called</a:t>
            </a:r>
            <a:r>
              <a:rPr lang="de-DE" dirty="0"/>
              <a:t> “Innovationspreis des Freistaates Sachsen”</a:t>
            </a:r>
            <a:endParaRPr lang="en-US" dirty="0"/>
          </a:p>
        </p:txBody>
      </p:sp>
      <p:sp>
        <p:nvSpPr>
          <p:cNvPr id="82" name="Rectangle 103"/>
          <p:cNvSpPr/>
          <p:nvPr/>
        </p:nvSpPr>
        <p:spPr>
          <a:xfrm>
            <a:off x="6519701" y="3210127"/>
            <a:ext cx="4574513" cy="7396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89000"/>
              </a:lnSpc>
            </a:pPr>
            <a:r>
              <a:rPr lang="en-US" b="1" dirty="0"/>
              <a:t>2010</a:t>
            </a:r>
          </a:p>
          <a:p>
            <a:pPr>
              <a:lnSpc>
                <a:spcPct val="89000"/>
              </a:lnSpc>
            </a:pPr>
            <a:r>
              <a:rPr lang="de-DE" dirty="0" err="1"/>
              <a:t>Successful</a:t>
            </a:r>
            <a:r>
              <a:rPr lang="de-DE" dirty="0"/>
              <a:t> </a:t>
            </a:r>
            <a:r>
              <a:rPr lang="de-DE" dirty="0" err="1"/>
              <a:t>launch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production</a:t>
            </a:r>
            <a:r>
              <a:rPr lang="de-DE" dirty="0"/>
              <a:t> </a:t>
            </a:r>
            <a:r>
              <a:rPr lang="de-DE" dirty="0" err="1"/>
              <a:t>systems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production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ink</a:t>
            </a:r>
            <a:r>
              <a:rPr lang="de-DE" dirty="0"/>
              <a:t>-jet </a:t>
            </a:r>
            <a:r>
              <a:rPr lang="de-DE" dirty="0" err="1"/>
              <a:t>nozzles</a:t>
            </a:r>
            <a:endParaRPr lang="en-US" dirty="0"/>
          </a:p>
        </p:txBody>
      </p:sp>
      <p:sp>
        <p:nvSpPr>
          <p:cNvPr id="83" name="Rectangle 104"/>
          <p:cNvSpPr/>
          <p:nvPr/>
        </p:nvSpPr>
        <p:spPr>
          <a:xfrm>
            <a:off x="7531352" y="2587591"/>
            <a:ext cx="3632437" cy="7396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89000"/>
              </a:lnSpc>
            </a:pPr>
            <a:r>
              <a:rPr lang="en-US" b="1" dirty="0"/>
              <a:t>2012</a:t>
            </a:r>
          </a:p>
          <a:p>
            <a:pPr>
              <a:lnSpc>
                <a:spcPct val="89000"/>
              </a:lnSpc>
            </a:pPr>
            <a:r>
              <a:rPr lang="en-US" dirty="0"/>
              <a:t>The Chief</a:t>
            </a:r>
            <a:r>
              <a:rPr lang="de-DE" dirty="0"/>
              <a:t>Boss was </a:t>
            </a:r>
            <a:r>
              <a:rPr lang="de-DE" dirty="0" err="1"/>
              <a:t>honoured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“</a:t>
            </a:r>
            <a:r>
              <a:rPr lang="de-DE" dirty="0" err="1"/>
              <a:t>entrepreneur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year</a:t>
            </a:r>
            <a:r>
              <a:rPr lang="de-DE" dirty="0"/>
              <a:t>” in </a:t>
            </a:r>
            <a:r>
              <a:rPr lang="de-DE" dirty="0" err="1"/>
              <a:t>Saxony</a:t>
            </a:r>
            <a:r>
              <a:rPr lang="en-US" dirty="0"/>
              <a:t> </a:t>
            </a:r>
          </a:p>
        </p:txBody>
      </p:sp>
      <p:sp>
        <p:nvSpPr>
          <p:cNvPr id="84" name="Rectangle 101"/>
          <p:cNvSpPr/>
          <p:nvPr/>
        </p:nvSpPr>
        <p:spPr>
          <a:xfrm>
            <a:off x="8527052" y="1938117"/>
            <a:ext cx="3360147" cy="7396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89000"/>
              </a:lnSpc>
            </a:pPr>
            <a:r>
              <a:rPr lang="en-US" b="1" dirty="0"/>
              <a:t>2016</a:t>
            </a:r>
          </a:p>
          <a:p>
            <a:pPr>
              <a:lnSpc>
                <a:spcPct val="89000"/>
              </a:lnSpc>
            </a:pP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founded</a:t>
            </a:r>
            <a:r>
              <a:rPr lang="de-DE" dirty="0"/>
              <a:t> Light AG Laser Technology Co., Ltd. </a:t>
            </a:r>
            <a:r>
              <a:rPr lang="de-DE" dirty="0" err="1"/>
              <a:t>Ind</a:t>
            </a:r>
            <a:r>
              <a:rPr lang="de-DE" dirty="0"/>
              <a:t> China</a:t>
            </a:r>
            <a:endParaRPr lang="en-US" dirty="0"/>
          </a:p>
        </p:txBody>
      </p:sp>
      <p:sp>
        <p:nvSpPr>
          <p:cNvPr id="85" name="Textfeld 84"/>
          <p:cNvSpPr txBox="1"/>
          <p:nvPr/>
        </p:nvSpPr>
        <p:spPr>
          <a:xfrm>
            <a:off x="829981" y="5834934"/>
            <a:ext cx="78940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Light AG; in: https:// Light AG. de/</a:t>
            </a:r>
            <a:r>
              <a:rPr lang="de-DE" sz="1100" dirty="0" err="1"/>
              <a:t>lasermikrobearbeitung</a:t>
            </a:r>
            <a:r>
              <a:rPr lang="de-DE" sz="1100" dirty="0"/>
              <a:t>/unternehmen/</a:t>
            </a:r>
            <a:r>
              <a:rPr lang="de-DE" sz="1100" dirty="0" err="1"/>
              <a:t>meilensteine</a:t>
            </a:r>
            <a:r>
              <a:rPr lang="de-DE" sz="1100" dirty="0"/>
              <a:t>/; last </a:t>
            </a:r>
            <a:r>
              <a:rPr lang="de-DE" sz="1100" dirty="0" err="1"/>
              <a:t>access</a:t>
            </a:r>
            <a:r>
              <a:rPr lang="de-DE" sz="1100" dirty="0"/>
              <a:t>: 30.06.2018.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9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9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3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5" grpId="0" animBg="1"/>
      <p:bldP spid="11" grpId="0" animBg="1"/>
      <p:bldP spid="6" grpId="0" animBg="1"/>
      <p:bldP spid="80" grpId="0"/>
      <p:bldP spid="81" grpId="0"/>
      <p:bldP spid="82" grpId="0"/>
      <p:bldP spid="83" grpId="0"/>
      <p:bldP spid="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Size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Employee</a:t>
            </a:r>
            <a:r>
              <a:rPr lang="de-DE" dirty="0"/>
              <a:t> </a:t>
            </a:r>
            <a:r>
              <a:rPr lang="de-DE" dirty="0" err="1"/>
              <a:t>Structure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approximately 190 employees</a:t>
            </a:r>
          </a:p>
          <a:p>
            <a:r>
              <a:rPr lang="en-US" dirty="0"/>
              <a:t>Local separated in four different buildings of the company</a:t>
            </a:r>
          </a:p>
          <a:p>
            <a:r>
              <a:rPr lang="en-US" dirty="0"/>
              <a:t>average age 36 year primarily engineers, administrative staff and mechatronics</a:t>
            </a:r>
          </a:p>
          <a:p>
            <a:r>
              <a:rPr lang="en-US" dirty="0"/>
              <a:t>Other locations e.g. in China and USA </a:t>
            </a:r>
          </a:p>
          <a:p>
            <a:r>
              <a:rPr lang="de-DE" dirty="0" err="1"/>
              <a:t>Two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working</a:t>
            </a:r>
            <a:r>
              <a:rPr lang="de-DE" dirty="0"/>
              <a:t> in HR-Department</a:t>
            </a:r>
          </a:p>
          <a:p>
            <a:r>
              <a:rPr lang="de-DE" dirty="0" err="1"/>
              <a:t>Hierarchal</a:t>
            </a:r>
            <a:r>
              <a:rPr lang="de-DE" dirty="0"/>
              <a:t> </a:t>
            </a:r>
            <a:r>
              <a:rPr lang="de-DE" dirty="0" err="1"/>
              <a:t>Relationship</a:t>
            </a:r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4431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7E3DA-72A9-4231-9716-3A5D84B30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560" y="2809968"/>
            <a:ext cx="7517612" cy="828718"/>
          </a:xfrm>
        </p:spPr>
        <p:txBody>
          <a:bodyPr>
            <a:noAutofit/>
          </a:bodyPr>
          <a:lstStyle/>
          <a:p>
            <a:r>
              <a:rPr lang="de-DE" sz="5400" i="1" dirty="0" err="1"/>
              <a:t>Specifies</a:t>
            </a:r>
            <a:r>
              <a:rPr lang="de-DE" sz="5400" i="1" dirty="0"/>
              <a:t> </a:t>
            </a:r>
            <a:r>
              <a:rPr lang="de-DE" sz="5400" i="1" dirty="0" err="1"/>
              <a:t>of</a:t>
            </a:r>
            <a:r>
              <a:rPr lang="de-DE" sz="5400" i="1" dirty="0"/>
              <a:t> HRM in </a:t>
            </a:r>
            <a:r>
              <a:rPr lang="de-DE" sz="5400" i="1" dirty="0" err="1"/>
              <a:t>SME´s</a:t>
            </a:r>
            <a:endParaRPr lang="de-DE" sz="5400" i="1" dirty="0"/>
          </a:p>
        </p:txBody>
      </p:sp>
    </p:spTree>
    <p:extLst>
      <p:ext uri="{BB962C8B-B14F-4D97-AF65-F5344CB8AC3E}">
        <p14:creationId xmlns:p14="http://schemas.microsoft.com/office/powerpoint/2010/main" val="16449275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Specifies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HRM in SMEs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Unique </a:t>
            </a:r>
            <a:r>
              <a:rPr lang="de-DE" dirty="0" err="1"/>
              <a:t>challenges</a:t>
            </a:r>
            <a:endParaRPr lang="de-DE" dirty="0"/>
          </a:p>
          <a:p>
            <a:r>
              <a:rPr lang="de-DE" dirty="0"/>
              <a:t>Not </a:t>
            </a:r>
            <a:r>
              <a:rPr lang="de-DE" dirty="0" err="1"/>
              <a:t>possible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employ</a:t>
            </a:r>
            <a:r>
              <a:rPr lang="de-DE" dirty="0"/>
              <a:t> a </a:t>
            </a:r>
            <a:r>
              <a:rPr lang="de-DE" dirty="0" err="1"/>
              <a:t>team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specialists</a:t>
            </a:r>
            <a:r>
              <a:rPr lang="de-DE" dirty="0"/>
              <a:t> in HRM </a:t>
            </a:r>
            <a:r>
              <a:rPr lang="de-DE" dirty="0" err="1"/>
              <a:t>because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size</a:t>
            </a:r>
            <a:endParaRPr lang="de-DE" dirty="0"/>
          </a:p>
          <a:p>
            <a:r>
              <a:rPr lang="de-DE" dirty="0"/>
              <a:t>Line </a:t>
            </a:r>
            <a:r>
              <a:rPr lang="de-DE" dirty="0" err="1"/>
              <a:t>managers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often</a:t>
            </a:r>
            <a:r>
              <a:rPr lang="de-DE" dirty="0"/>
              <a:t> </a:t>
            </a:r>
            <a:r>
              <a:rPr lang="de-DE" dirty="0" err="1"/>
              <a:t>responsible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HR </a:t>
            </a:r>
            <a:r>
              <a:rPr lang="de-DE" dirty="0" err="1"/>
              <a:t>activities</a:t>
            </a:r>
            <a:endParaRPr lang="de-DE" dirty="0"/>
          </a:p>
          <a:p>
            <a:r>
              <a:rPr lang="de-DE" dirty="0"/>
              <a:t>Create </a:t>
            </a:r>
            <a:r>
              <a:rPr lang="de-DE" dirty="0" err="1"/>
              <a:t>difficulties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SME</a:t>
            </a:r>
          </a:p>
          <a:p>
            <a:r>
              <a:rPr lang="de-DE" dirty="0" err="1"/>
              <a:t>Significant</a:t>
            </a:r>
            <a:r>
              <a:rPr lang="de-DE" dirty="0"/>
              <a:t> </a:t>
            </a:r>
            <a:r>
              <a:rPr lang="de-DE" dirty="0" err="1"/>
              <a:t>drain</a:t>
            </a:r>
            <a:r>
              <a:rPr lang="de-DE" dirty="0"/>
              <a:t> on </a:t>
            </a:r>
            <a:r>
              <a:rPr lang="de-DE" dirty="0" err="1"/>
              <a:t>managerial</a:t>
            </a:r>
            <a:r>
              <a:rPr lang="de-DE" dirty="0"/>
              <a:t> time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resources</a:t>
            </a:r>
            <a:endParaRPr lang="de-DE" dirty="0"/>
          </a:p>
          <a:p>
            <a:r>
              <a:rPr lang="de-DE" dirty="0"/>
              <a:t>HR </a:t>
            </a:r>
            <a:r>
              <a:rPr lang="de-DE" dirty="0" err="1"/>
              <a:t>tasks</a:t>
            </a:r>
            <a:r>
              <a:rPr lang="de-DE" dirty="0"/>
              <a:t> </a:t>
            </a:r>
            <a:r>
              <a:rPr lang="de-DE" dirty="0" err="1"/>
              <a:t>involve</a:t>
            </a:r>
            <a:r>
              <a:rPr lang="de-DE" dirty="0"/>
              <a:t> substantial </a:t>
            </a:r>
            <a:r>
              <a:rPr lang="de-DE" dirty="0" err="1"/>
              <a:t>complexity</a:t>
            </a:r>
            <a:endParaRPr lang="de-DE" dirty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40228" y="5776685"/>
            <a:ext cx="102035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BEARDWELL, J., THOMPSON, A.: Human </a:t>
            </a:r>
            <a:r>
              <a:rPr lang="de-DE" sz="1100" dirty="0" err="1"/>
              <a:t>Resource</a:t>
            </a:r>
            <a:r>
              <a:rPr lang="de-DE" sz="1100" dirty="0"/>
              <a:t> Management – A </a:t>
            </a:r>
            <a:r>
              <a:rPr lang="de-DE" sz="1100" dirty="0" err="1"/>
              <a:t>contemporary</a:t>
            </a:r>
            <a:r>
              <a:rPr lang="de-DE" sz="1100" dirty="0"/>
              <a:t> </a:t>
            </a:r>
            <a:r>
              <a:rPr lang="de-DE" sz="1100" dirty="0" err="1"/>
              <a:t>approach</a:t>
            </a:r>
            <a:r>
              <a:rPr lang="de-DE" sz="1100" dirty="0"/>
              <a:t>, P. 18.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Conceptual</a:t>
            </a:r>
            <a:r>
              <a:rPr lang="de-DE" dirty="0"/>
              <a:t> </a:t>
            </a:r>
            <a:r>
              <a:rPr lang="de-DE" dirty="0" err="1"/>
              <a:t>explanation</a:t>
            </a:r>
            <a:endParaRPr lang="de-DE" dirty="0"/>
          </a:p>
        </p:txBody>
      </p:sp>
      <p:sp>
        <p:nvSpPr>
          <p:cNvPr id="7" name="Oval 2"/>
          <p:cNvSpPr/>
          <p:nvPr/>
        </p:nvSpPr>
        <p:spPr>
          <a:xfrm>
            <a:off x="2601737" y="1591220"/>
            <a:ext cx="3715565" cy="3715561"/>
          </a:xfrm>
          <a:prstGeom prst="ellipse">
            <a:avLst/>
          </a:prstGeom>
          <a:solidFill>
            <a:schemeClr val="accent4">
              <a:lumMod val="60000"/>
              <a:lumOff val="40000"/>
              <a:alpha val="80000"/>
            </a:schemeClr>
          </a:solidFill>
          <a:ln>
            <a:solidFill>
              <a:schemeClr val="accent1">
                <a:alpha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Incentive System</a:t>
            </a:r>
          </a:p>
        </p:txBody>
      </p:sp>
      <p:sp>
        <p:nvSpPr>
          <p:cNvPr id="8" name="Oval 3"/>
          <p:cNvSpPr/>
          <p:nvPr/>
        </p:nvSpPr>
        <p:spPr>
          <a:xfrm>
            <a:off x="5665673" y="1578158"/>
            <a:ext cx="3715565" cy="3715561"/>
          </a:xfrm>
          <a:prstGeom prst="ellipse">
            <a:avLst/>
          </a:prstGeom>
          <a:solidFill>
            <a:schemeClr val="accent6">
              <a:lumMod val="60000"/>
              <a:lumOff val="40000"/>
              <a:alpha val="85000"/>
            </a:schemeClr>
          </a:solidFill>
          <a:ln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Employee retention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773613" y="5767976"/>
            <a:ext cx="108160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ARMSTRONG, M., TAYLOR, S. (2003): </a:t>
            </a:r>
            <a:r>
              <a:rPr lang="de-DE" sz="1100" dirty="0" err="1"/>
              <a:t>Armstrong´s</a:t>
            </a:r>
            <a:r>
              <a:rPr lang="de-DE" sz="1100" dirty="0"/>
              <a:t> Handbook </a:t>
            </a:r>
            <a:r>
              <a:rPr lang="de-DE" sz="1100" dirty="0" err="1"/>
              <a:t>of</a:t>
            </a:r>
            <a:r>
              <a:rPr lang="de-DE" sz="1100" dirty="0"/>
              <a:t> Human </a:t>
            </a:r>
            <a:r>
              <a:rPr lang="de-DE" sz="1100" dirty="0" err="1"/>
              <a:t>Resource</a:t>
            </a:r>
            <a:r>
              <a:rPr lang="de-DE" sz="1100" dirty="0"/>
              <a:t> Management Practice, P. 425-428.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67229" y="2685650"/>
            <a:ext cx="10014284" cy="828718"/>
          </a:xfrm>
        </p:spPr>
        <p:txBody>
          <a:bodyPr>
            <a:noAutofit/>
          </a:bodyPr>
          <a:lstStyle/>
          <a:p>
            <a:pPr algn="ctr"/>
            <a:r>
              <a:rPr lang="de-DE" sz="5400" i="1" dirty="0"/>
              <a:t>Analysis </a:t>
            </a:r>
            <a:r>
              <a:rPr lang="de-DE" sz="5400" i="1" dirty="0" err="1"/>
              <a:t>of</a:t>
            </a:r>
            <a:r>
              <a:rPr lang="de-DE" sz="5400" i="1" dirty="0"/>
              <a:t> </a:t>
            </a:r>
            <a:r>
              <a:rPr lang="de-DE" sz="5400" i="1" dirty="0" err="1"/>
              <a:t>the</a:t>
            </a:r>
            <a:r>
              <a:rPr lang="de-DE" sz="5400" i="1" dirty="0"/>
              <a:t> HRM </a:t>
            </a:r>
            <a:r>
              <a:rPr lang="de-DE" sz="5400" i="1" dirty="0" err="1"/>
              <a:t>activities</a:t>
            </a:r>
            <a:r>
              <a:rPr lang="de-DE" sz="5400" i="1" dirty="0"/>
              <a:t> in </a:t>
            </a:r>
            <a:r>
              <a:rPr lang="de-DE" sz="5400" i="1" dirty="0" err="1"/>
              <a:t>our</a:t>
            </a:r>
            <a:r>
              <a:rPr lang="de-DE" sz="5400" i="1" dirty="0"/>
              <a:t> </a:t>
            </a:r>
            <a:r>
              <a:rPr lang="de-DE" sz="5400" i="1" dirty="0" err="1"/>
              <a:t>company</a:t>
            </a:r>
            <a:r>
              <a:rPr lang="de-DE" sz="5400" i="1" dirty="0"/>
              <a:t> „Light AG“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Initial </a:t>
            </a:r>
            <a:r>
              <a:rPr lang="de-DE" dirty="0" err="1"/>
              <a:t>situation</a:t>
            </a:r>
            <a:endParaRPr lang="de-DE" dirty="0"/>
          </a:p>
        </p:txBody>
      </p:sp>
      <p:pic>
        <p:nvPicPr>
          <p:cNvPr id="4" name="Inhaltsplatzhalter 3" descr="Bild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4628" y="1728674"/>
            <a:ext cx="9880800" cy="413884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404379" y="1705981"/>
            <a:ext cx="11383247" cy="307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/>
              <a:t>Improve the incentive system to create a</a:t>
            </a:r>
            <a:br>
              <a:rPr lang="en-US" sz="4000" b="1" i="1" dirty="0"/>
            </a:br>
            <a:r>
              <a:rPr lang="en-US" sz="4000" b="1" i="1" dirty="0"/>
              <a:t>          long-term employee retention</a:t>
            </a:r>
          </a:p>
          <a:p>
            <a:pPr algn="ctr"/>
            <a:endParaRPr lang="en-US" sz="4000" b="1" i="1" dirty="0">
              <a:solidFill>
                <a:srgbClr val="002060"/>
              </a:solidFill>
            </a:endParaRPr>
          </a:p>
          <a:p>
            <a:pPr algn="ctr"/>
            <a:endParaRPr lang="de-DE" sz="3600" b="1" dirty="0">
              <a:solidFill>
                <a:srgbClr val="00206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de-DE" sz="2800" b="1" dirty="0">
                <a:solidFill>
                  <a:srgbClr val="002060"/>
                </a:solidFill>
              </a:rPr>
              <a:t>Gero Jahn, Lena </a:t>
            </a:r>
            <a:r>
              <a:rPr lang="de-DE" sz="2800" b="1" dirty="0" err="1">
                <a:solidFill>
                  <a:srgbClr val="002060"/>
                </a:solidFill>
              </a:rPr>
              <a:t>Hantzsche</a:t>
            </a:r>
            <a:r>
              <a:rPr lang="de-DE" sz="2800" b="1" dirty="0">
                <a:solidFill>
                  <a:srgbClr val="002060"/>
                </a:solidFill>
              </a:rPr>
              <a:t>, Jessica Melzer, Anna Wollner, Kathrin Focht</a:t>
            </a:r>
          </a:p>
        </p:txBody>
      </p:sp>
      <p:pic>
        <p:nvPicPr>
          <p:cNvPr id="4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6269" y="32661"/>
            <a:ext cx="1685731" cy="606526"/>
          </a:xfrm>
          <a:prstGeom prst="rect">
            <a:avLst/>
          </a:prstGeom>
        </p:spPr>
      </p:pic>
      <p:pic>
        <p:nvPicPr>
          <p:cNvPr id="5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6"/>
            <a:ext cx="2631233" cy="54018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1576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3987" y="6353275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1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1326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9669" y="6329463"/>
            <a:ext cx="1168347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80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Problems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dirty="0" err="1"/>
              <a:t>Employees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an </a:t>
            </a:r>
            <a:r>
              <a:rPr lang="de-DE" dirty="0" err="1"/>
              <a:t>occupation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5 </a:t>
            </a:r>
            <a:r>
              <a:rPr lang="de-DE" dirty="0" err="1"/>
              <a:t>years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dissatisfied</a:t>
            </a:r>
            <a:endParaRPr lang="de-DE" dirty="0"/>
          </a:p>
          <a:p>
            <a:pPr>
              <a:spcAft>
                <a:spcPts val="1200"/>
              </a:spcAft>
            </a:pPr>
            <a:r>
              <a:rPr lang="de-DE" dirty="0" err="1"/>
              <a:t>Employee</a:t>
            </a:r>
            <a:r>
              <a:rPr lang="de-DE" dirty="0"/>
              <a:t> </a:t>
            </a:r>
            <a:r>
              <a:rPr lang="de-DE" dirty="0" err="1"/>
              <a:t>turnover</a:t>
            </a:r>
            <a:endParaRPr lang="de-DE" dirty="0"/>
          </a:p>
          <a:p>
            <a:pPr>
              <a:spcAft>
                <a:spcPts val="1200"/>
              </a:spcAft>
            </a:pP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staggering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incentive</a:t>
            </a:r>
            <a:r>
              <a:rPr lang="de-DE" dirty="0"/>
              <a:t> </a:t>
            </a:r>
            <a:r>
              <a:rPr lang="de-DE" dirty="0" err="1"/>
              <a:t>system</a:t>
            </a:r>
            <a:r>
              <a:rPr lang="de-DE" dirty="0"/>
              <a:t> after </a:t>
            </a:r>
            <a:r>
              <a:rPr lang="de-DE" dirty="0" err="1"/>
              <a:t>years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business</a:t>
            </a:r>
            <a:endParaRPr lang="de-DE" dirty="0"/>
          </a:p>
          <a:p>
            <a:pPr>
              <a:spcAft>
                <a:spcPts val="1200"/>
              </a:spcAft>
            </a:pPr>
            <a:r>
              <a:rPr lang="de-DE" dirty="0"/>
              <a:t>Low </a:t>
            </a:r>
            <a:r>
              <a:rPr lang="de-DE" dirty="0" err="1"/>
              <a:t>accteptance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feedback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supervisor</a:t>
            </a:r>
            <a:endParaRPr lang="de-DE" dirty="0"/>
          </a:p>
          <a:p>
            <a:endParaRPr lang="de-DE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Aims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Increasing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long-term</a:t>
            </a:r>
            <a:r>
              <a:rPr lang="de-DE" dirty="0"/>
              <a:t> </a:t>
            </a:r>
            <a:r>
              <a:rPr lang="de-DE" dirty="0" err="1"/>
              <a:t>retention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employees</a:t>
            </a:r>
            <a:r>
              <a:rPr lang="de-DE" dirty="0"/>
              <a:t> </a:t>
            </a:r>
            <a:r>
              <a:rPr lang="de-DE" dirty="0" err="1"/>
              <a:t>over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two</a:t>
            </a:r>
            <a:r>
              <a:rPr lang="de-DE" dirty="0"/>
              <a:t> </a:t>
            </a:r>
            <a:r>
              <a:rPr lang="de-DE" dirty="0" err="1"/>
              <a:t>years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20 </a:t>
            </a:r>
            <a:r>
              <a:rPr lang="de-DE" dirty="0" err="1"/>
              <a:t>percent</a:t>
            </a:r>
            <a:endParaRPr lang="de-DE" dirty="0"/>
          </a:p>
          <a:p>
            <a:r>
              <a:rPr lang="de-DE" dirty="0"/>
              <a:t>Create </a:t>
            </a:r>
            <a:r>
              <a:rPr lang="de-DE" dirty="0" err="1"/>
              <a:t>employee</a:t>
            </a:r>
            <a:r>
              <a:rPr lang="de-DE" dirty="0"/>
              <a:t> </a:t>
            </a:r>
            <a:r>
              <a:rPr lang="de-DE" dirty="0" err="1"/>
              <a:t>satisfaction</a:t>
            </a:r>
            <a:r>
              <a:rPr lang="de-DE" dirty="0"/>
              <a:t> </a:t>
            </a:r>
            <a:r>
              <a:rPr lang="de-DE" dirty="0" err="1"/>
              <a:t>especially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employees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an </a:t>
            </a:r>
            <a:r>
              <a:rPr lang="de-DE" dirty="0" err="1"/>
              <a:t>employment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company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5 </a:t>
            </a:r>
            <a:r>
              <a:rPr lang="de-DE" dirty="0" err="1"/>
              <a:t>years</a:t>
            </a:r>
            <a:endParaRPr lang="de-DE" dirty="0"/>
          </a:p>
          <a:p>
            <a:r>
              <a:rPr lang="de-DE" dirty="0" err="1"/>
              <a:t>Strengthening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team</a:t>
            </a:r>
            <a:r>
              <a:rPr lang="de-DE" dirty="0"/>
              <a:t> </a:t>
            </a:r>
            <a:r>
              <a:rPr lang="de-DE" dirty="0" err="1"/>
              <a:t>cooperation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create</a:t>
            </a:r>
            <a:r>
              <a:rPr lang="de-DE" dirty="0"/>
              <a:t> a </a:t>
            </a:r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atmosphere</a:t>
            </a:r>
            <a:endParaRPr lang="de-DE" dirty="0"/>
          </a:p>
          <a:p>
            <a:endParaRPr lang="de-DE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Measures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achieve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aims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Restructuring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intranet</a:t>
            </a:r>
            <a:endParaRPr lang="de-DE" dirty="0"/>
          </a:p>
          <a:p>
            <a:r>
              <a:rPr lang="de-DE" dirty="0" err="1"/>
              <a:t>Staggering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incentives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length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employment</a:t>
            </a:r>
            <a:endParaRPr lang="de-DE" dirty="0"/>
          </a:p>
          <a:p>
            <a:r>
              <a:rPr lang="de-DE" dirty="0" err="1"/>
              <a:t>Implementation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travel</a:t>
            </a:r>
            <a:r>
              <a:rPr lang="de-DE" dirty="0"/>
              <a:t> </a:t>
            </a:r>
            <a:r>
              <a:rPr lang="de-DE" dirty="0" err="1"/>
              <a:t>rewards</a:t>
            </a:r>
            <a:endParaRPr lang="de-DE" dirty="0"/>
          </a:p>
          <a:p>
            <a:r>
              <a:rPr lang="de-DE" dirty="0" err="1"/>
              <a:t>Develop</a:t>
            </a:r>
            <a:r>
              <a:rPr lang="de-DE" dirty="0"/>
              <a:t> a </a:t>
            </a:r>
            <a:r>
              <a:rPr lang="de-DE" dirty="0" err="1"/>
              <a:t>system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regular</a:t>
            </a:r>
            <a:r>
              <a:rPr lang="de-DE" dirty="0"/>
              <a:t> </a:t>
            </a:r>
            <a:r>
              <a:rPr lang="de-DE" dirty="0" err="1"/>
              <a:t>constructive</a:t>
            </a:r>
            <a:r>
              <a:rPr lang="de-DE" dirty="0"/>
              <a:t> </a:t>
            </a:r>
            <a:r>
              <a:rPr lang="de-DE" dirty="0" err="1"/>
              <a:t>feedback</a:t>
            </a:r>
            <a:endParaRPr lang="de-DE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29640" y="2951261"/>
            <a:ext cx="10014284" cy="828718"/>
          </a:xfrm>
        </p:spPr>
        <p:txBody>
          <a:bodyPr>
            <a:noAutofit/>
          </a:bodyPr>
          <a:lstStyle/>
          <a:p>
            <a:pPr algn="ctr"/>
            <a:r>
              <a:rPr lang="en-GB" sz="5400" i="1" dirty="0"/>
              <a:t>Design for SME’s in Europe</a:t>
            </a:r>
            <a:endParaRPr lang="de-DE" sz="5400" i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Definition of Issues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D20D7B3-66E5-47D0-969C-E284AFDD3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en-US" dirty="0"/>
          </a:p>
          <a:p>
            <a:endParaRPr lang="de-DE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B7B49C8C-989D-4CD0-BCB2-BDFDD101AB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1048062"/>
              </p:ext>
            </p:extLst>
          </p:nvPr>
        </p:nvGraphicFramePr>
        <p:xfrm>
          <a:off x="728171" y="1315493"/>
          <a:ext cx="9239594" cy="2606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m 7">
            <a:extLst>
              <a:ext uri="{FF2B5EF4-FFF2-40B4-BE49-F238E27FC236}">
                <a16:creationId xmlns:a16="http://schemas.microsoft.com/office/drawing/2014/main" id="{1D6071E3-F143-4052-BB83-2BEAE2CE9F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3964069"/>
              </p:ext>
            </p:extLst>
          </p:nvPr>
        </p:nvGraphicFramePr>
        <p:xfrm>
          <a:off x="1204075" y="3155109"/>
          <a:ext cx="9302194" cy="23873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878274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Analyzing</a:t>
            </a:r>
            <a:r>
              <a:rPr lang="en-GB" dirty="0"/>
              <a:t> the reasons 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5BAED7E-3C44-4371-8A2C-BABB33CE4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4105"/>
            <a:ext cx="10515600" cy="4612858"/>
          </a:xfrm>
        </p:spPr>
        <p:txBody>
          <a:bodyPr/>
          <a:lstStyle/>
          <a:p>
            <a:r>
              <a:rPr lang="en-US" dirty="0"/>
              <a:t>Key Issue: worse feedback of long term employees</a:t>
            </a:r>
            <a:endParaRPr lang="de-DE" dirty="0"/>
          </a:p>
          <a:p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they</a:t>
            </a:r>
            <a:r>
              <a:rPr lang="de-DE" dirty="0"/>
              <a:t> not </a:t>
            </a:r>
            <a:r>
              <a:rPr lang="de-DE" dirty="0" err="1"/>
              <a:t>satisfied</a:t>
            </a:r>
            <a:r>
              <a:rPr lang="de-DE" dirty="0"/>
              <a:t> ?</a:t>
            </a:r>
          </a:p>
          <a:p>
            <a:pPr marL="0" indent="0">
              <a:buNone/>
            </a:pPr>
            <a:r>
              <a:rPr lang="de-DE" dirty="0"/>
              <a:t> 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58A4746-5F61-47FF-BE26-B6AD73B51C18}"/>
              </a:ext>
            </a:extLst>
          </p:cNvPr>
          <p:cNvSpPr txBox="1"/>
          <p:nvPr/>
        </p:nvSpPr>
        <p:spPr>
          <a:xfrm>
            <a:off x="2505908" y="2714610"/>
            <a:ext cx="5859343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 w="444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  </a:t>
            </a:r>
            <a:r>
              <a:rPr lang="de-DE" sz="2400" dirty="0" err="1"/>
              <a:t>appearance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abnormalities</a:t>
            </a:r>
            <a:r>
              <a:rPr lang="de-DE" sz="2400" dirty="0"/>
              <a:t>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3C17A66-26C3-49F0-A075-0D4773F1E75D}"/>
              </a:ext>
            </a:extLst>
          </p:cNvPr>
          <p:cNvSpPr txBox="1"/>
          <p:nvPr/>
        </p:nvSpPr>
        <p:spPr>
          <a:xfrm>
            <a:off x="2505909" y="3823681"/>
            <a:ext cx="242566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turnover rate </a:t>
            </a:r>
            <a:r>
              <a:rPr lang="de-DE" dirty="0" err="1"/>
              <a:t>related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time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employment</a:t>
            </a:r>
            <a:r>
              <a:rPr lang="de-DE" dirty="0"/>
              <a:t>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962A447-F3B9-41E5-B358-A2BD80A6037B}"/>
              </a:ext>
            </a:extLst>
          </p:cNvPr>
          <p:cNvSpPr txBox="1"/>
          <p:nvPr/>
        </p:nvSpPr>
        <p:spPr>
          <a:xfrm>
            <a:off x="5939590" y="3846151"/>
            <a:ext cx="242566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rate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incentives</a:t>
            </a:r>
            <a:endParaRPr lang="de-DE" dirty="0"/>
          </a:p>
          <a:p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13EF214-97C3-405B-8382-F44FAFBB5E65}"/>
              </a:ext>
            </a:extLst>
          </p:cNvPr>
          <p:cNvSpPr/>
          <p:nvPr/>
        </p:nvSpPr>
        <p:spPr>
          <a:xfrm>
            <a:off x="5939590" y="4851400"/>
            <a:ext cx="2425662" cy="840062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employees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kind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incentives</a:t>
            </a:r>
            <a:r>
              <a:rPr lang="de-DE" dirty="0"/>
              <a:t>?</a:t>
            </a:r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CEEB3BAA-C939-451A-B1F7-34230024C5C2}"/>
              </a:ext>
            </a:extLst>
          </p:cNvPr>
          <p:cNvCxnSpPr>
            <a:cxnSpLocks/>
          </p:cNvCxnSpPr>
          <p:nvPr/>
        </p:nvCxnSpPr>
        <p:spPr>
          <a:xfrm flipH="1">
            <a:off x="4018547" y="3199820"/>
            <a:ext cx="701172" cy="64633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82F18E3A-EAB8-4A58-84BB-D2F22034E41A}"/>
              </a:ext>
            </a:extLst>
          </p:cNvPr>
          <p:cNvCxnSpPr>
            <a:cxnSpLocks/>
          </p:cNvCxnSpPr>
          <p:nvPr/>
        </p:nvCxnSpPr>
        <p:spPr>
          <a:xfrm>
            <a:off x="6328611" y="3199820"/>
            <a:ext cx="661736" cy="67071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A25BCB18-A677-45E8-B057-4E44EA415B90}"/>
              </a:ext>
            </a:extLst>
          </p:cNvPr>
          <p:cNvCxnSpPr>
            <a:cxnSpLocks/>
          </p:cNvCxnSpPr>
          <p:nvPr/>
        </p:nvCxnSpPr>
        <p:spPr>
          <a:xfrm>
            <a:off x="7149081" y="4492482"/>
            <a:ext cx="0" cy="3920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C3BB9B4E-E649-41DE-8ACC-450900D927AD}"/>
              </a:ext>
            </a:extLst>
          </p:cNvPr>
          <p:cNvSpPr/>
          <p:nvPr/>
        </p:nvSpPr>
        <p:spPr>
          <a:xfrm>
            <a:off x="2505909" y="4851400"/>
            <a:ext cx="2425662" cy="840062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long</a:t>
            </a:r>
            <a:r>
              <a:rPr lang="de-DE" dirty="0"/>
              <a:t> </a:t>
            </a:r>
            <a:r>
              <a:rPr lang="de-DE" dirty="0" err="1"/>
              <a:t>were</a:t>
            </a:r>
            <a:r>
              <a:rPr lang="de-DE" dirty="0"/>
              <a:t> </a:t>
            </a:r>
            <a:r>
              <a:rPr lang="de-DE" dirty="0" err="1"/>
              <a:t>employees</a:t>
            </a:r>
            <a:r>
              <a:rPr lang="de-DE" dirty="0"/>
              <a:t> </a:t>
            </a:r>
            <a:r>
              <a:rPr lang="de-DE" dirty="0" err="1"/>
              <a:t>employed</a:t>
            </a:r>
            <a:r>
              <a:rPr lang="de-DE" dirty="0"/>
              <a:t>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left</a:t>
            </a:r>
            <a:r>
              <a:rPr lang="de-DE" dirty="0"/>
              <a:t> ?</a:t>
            </a:r>
          </a:p>
        </p:txBody>
      </p: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D628063C-BB43-42FF-9105-1886A51719A3}"/>
              </a:ext>
            </a:extLst>
          </p:cNvPr>
          <p:cNvCxnSpPr>
            <a:cxnSpLocks/>
            <a:stCxn id="10" idx="2"/>
            <a:endCxn id="18" idx="0"/>
          </p:cNvCxnSpPr>
          <p:nvPr/>
        </p:nvCxnSpPr>
        <p:spPr>
          <a:xfrm>
            <a:off x="3718740" y="4470012"/>
            <a:ext cx="0" cy="3813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3349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approaches</a:t>
            </a:r>
          </a:p>
        </p:txBody>
      </p:sp>
      <p:graphicFrame>
        <p:nvGraphicFramePr>
          <p:cNvPr id="3" name="Inhaltsplatzhalter 2">
            <a:extLst>
              <a:ext uri="{FF2B5EF4-FFF2-40B4-BE49-F238E27FC236}">
                <a16:creationId xmlns:a16="http://schemas.microsoft.com/office/drawing/2014/main" id="{03926FB6-9E5E-409F-BA51-E82C3BA3FF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0494175"/>
              </p:ext>
            </p:extLst>
          </p:nvPr>
        </p:nvGraphicFramePr>
        <p:xfrm>
          <a:off x="838200" y="1563688"/>
          <a:ext cx="9785684" cy="1514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06C38F08-8C1C-4262-9BF6-4E164DDD2E07}"/>
              </a:ext>
            </a:extLst>
          </p:cNvPr>
          <p:cNvSpPr/>
          <p:nvPr/>
        </p:nvSpPr>
        <p:spPr>
          <a:xfrm>
            <a:off x="834189" y="3429000"/>
            <a:ext cx="9994231" cy="2588880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3600" b="1" dirty="0" err="1"/>
              <a:t>Resulting</a:t>
            </a:r>
            <a:r>
              <a:rPr lang="de-DE" sz="3600" b="1" dirty="0"/>
              <a:t> Main – </a:t>
            </a:r>
            <a:r>
              <a:rPr lang="de-DE" sz="3600" b="1" dirty="0" err="1"/>
              <a:t>Considerations</a:t>
            </a:r>
            <a:r>
              <a:rPr lang="de-DE" sz="3600" b="1" dirty="0"/>
              <a:t>/Questions</a:t>
            </a:r>
            <a:r>
              <a:rPr lang="de-DE" sz="3600" dirty="0"/>
              <a:t>:</a:t>
            </a:r>
          </a:p>
          <a:p>
            <a:pPr marL="742950" indent="-742950">
              <a:buFont typeface="+mj-lt"/>
              <a:buAutoNum type="arabicPeriod"/>
            </a:pPr>
            <a:r>
              <a:rPr lang="de-DE" sz="2800" dirty="0" err="1"/>
              <a:t>local</a:t>
            </a:r>
            <a:r>
              <a:rPr lang="de-DE" sz="2800" dirty="0"/>
              <a:t> and human </a:t>
            </a:r>
            <a:r>
              <a:rPr lang="de-DE" sz="2800" dirty="0" err="1"/>
              <a:t>capacities</a:t>
            </a:r>
            <a:endParaRPr lang="de-DE" sz="2800" dirty="0"/>
          </a:p>
          <a:p>
            <a:pPr marL="742950" indent="-742950">
              <a:buFont typeface="+mj-lt"/>
              <a:buAutoNum type="arabicPeriod"/>
            </a:pPr>
            <a:r>
              <a:rPr lang="de-DE" sz="2800" dirty="0" err="1"/>
              <a:t>available</a:t>
            </a:r>
            <a:r>
              <a:rPr lang="de-DE" sz="2800" dirty="0"/>
              <a:t> </a:t>
            </a:r>
            <a:r>
              <a:rPr lang="de-DE" sz="2800" dirty="0" err="1"/>
              <a:t>budget</a:t>
            </a:r>
            <a:endParaRPr lang="de-DE" sz="2800" dirty="0"/>
          </a:p>
          <a:p>
            <a:pPr marL="742950" indent="-742950">
              <a:buFont typeface="+mj-lt"/>
              <a:buAutoNum type="arabicPeriod"/>
            </a:pPr>
            <a:r>
              <a:rPr lang="de-DE" sz="2800" dirty="0"/>
              <a:t>legal </a:t>
            </a:r>
            <a:r>
              <a:rPr lang="de-DE" sz="2800" dirty="0" err="1"/>
              <a:t>framework</a:t>
            </a:r>
            <a:endParaRPr lang="de-DE" sz="28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1D466C7-37FE-4880-8FC9-BFB02D7E3D19}"/>
              </a:ext>
            </a:extLst>
          </p:cNvPr>
          <p:cNvSpPr txBox="1"/>
          <p:nvPr/>
        </p:nvSpPr>
        <p:spPr>
          <a:xfrm>
            <a:off x="954157" y="1736035"/>
            <a:ext cx="424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1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09E56EE-AFE2-457A-A2B4-B44B4D9D40E5}"/>
              </a:ext>
            </a:extLst>
          </p:cNvPr>
          <p:cNvSpPr txBox="1"/>
          <p:nvPr/>
        </p:nvSpPr>
        <p:spPr>
          <a:xfrm>
            <a:off x="4267200" y="1782974"/>
            <a:ext cx="424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2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755F804-2ECB-48B2-8428-2CE42367994E}"/>
              </a:ext>
            </a:extLst>
          </p:cNvPr>
          <p:cNvSpPr txBox="1"/>
          <p:nvPr/>
        </p:nvSpPr>
        <p:spPr>
          <a:xfrm>
            <a:off x="7580243" y="1742657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0356086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29640" y="2781444"/>
            <a:ext cx="10014284" cy="828718"/>
          </a:xfrm>
        </p:spPr>
        <p:txBody>
          <a:bodyPr>
            <a:noAutofit/>
          </a:bodyPr>
          <a:lstStyle/>
          <a:p>
            <a:pPr algn="ctr"/>
            <a:r>
              <a:rPr lang="de-DE" sz="5400" i="1" dirty="0" err="1"/>
              <a:t>Conclusion</a:t>
            </a:r>
            <a:endParaRPr lang="de-DE" sz="5400" i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Approaches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919A30A1-6FBC-4489-A78F-000E829C76F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9209313"/>
              </p:ext>
            </p:extLst>
          </p:nvPr>
        </p:nvGraphicFramePr>
        <p:xfrm>
          <a:off x="998621" y="1816768"/>
          <a:ext cx="9865895" cy="364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2922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Employee Ownership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graphicFrame>
        <p:nvGraphicFramePr>
          <p:cNvPr id="12" name="Inhaltsplatzhalter 6">
            <a:extLst>
              <a:ext uri="{FF2B5EF4-FFF2-40B4-BE49-F238E27FC236}">
                <a16:creationId xmlns:a16="http://schemas.microsoft.com/office/drawing/2014/main" id="{99EBF061-4916-40B1-9170-71F4363133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2900215"/>
              </p:ext>
            </p:extLst>
          </p:nvPr>
        </p:nvGraphicFramePr>
        <p:xfrm>
          <a:off x="599381" y="1284638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03192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B6C1DF-EE36-4FE4-8E7E-02CBCB435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Structure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6DDB68E-2E82-4E72-9448-46118EC7C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5791"/>
            <a:ext cx="10515600" cy="4401172"/>
          </a:xfrm>
        </p:spPr>
        <p:txBody>
          <a:bodyPr/>
          <a:lstStyle/>
          <a:p>
            <a:r>
              <a:rPr lang="de-DE" dirty="0"/>
              <a:t>Description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region</a:t>
            </a:r>
            <a:endParaRPr lang="de-DE" dirty="0"/>
          </a:p>
          <a:p>
            <a:r>
              <a:rPr lang="de-DE" dirty="0" err="1"/>
              <a:t>Selection</a:t>
            </a:r>
            <a:r>
              <a:rPr lang="de-DE" dirty="0"/>
              <a:t> and </a:t>
            </a:r>
            <a:r>
              <a:rPr lang="de-DE" dirty="0" err="1"/>
              <a:t>discription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our</a:t>
            </a:r>
            <a:r>
              <a:rPr lang="de-DE" dirty="0"/>
              <a:t> regional SME „Light AG“</a:t>
            </a:r>
          </a:p>
          <a:p>
            <a:r>
              <a:rPr lang="de-DE" dirty="0" err="1"/>
              <a:t>Specifies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HRM in </a:t>
            </a:r>
            <a:r>
              <a:rPr lang="de-DE" dirty="0" err="1"/>
              <a:t>SME´s</a:t>
            </a:r>
            <a:endParaRPr lang="de-DE" dirty="0"/>
          </a:p>
          <a:p>
            <a:r>
              <a:rPr lang="de-DE" dirty="0"/>
              <a:t>Analysis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HRM </a:t>
            </a:r>
            <a:r>
              <a:rPr lang="de-DE" dirty="0" err="1"/>
              <a:t>activities</a:t>
            </a:r>
            <a:r>
              <a:rPr lang="de-DE" dirty="0"/>
              <a:t> in </a:t>
            </a:r>
            <a:r>
              <a:rPr lang="de-DE" dirty="0" err="1"/>
              <a:t>our</a:t>
            </a:r>
            <a:r>
              <a:rPr lang="de-DE" dirty="0"/>
              <a:t> </a:t>
            </a:r>
            <a:r>
              <a:rPr lang="de-DE" dirty="0" err="1"/>
              <a:t>company</a:t>
            </a:r>
            <a:r>
              <a:rPr lang="de-DE" dirty="0"/>
              <a:t> „Light AG“</a:t>
            </a:r>
          </a:p>
          <a:p>
            <a:r>
              <a:rPr lang="en-GB" dirty="0"/>
              <a:t>Design for SME’s in Europe</a:t>
            </a:r>
          </a:p>
          <a:p>
            <a:r>
              <a:rPr lang="en-GB" dirty="0"/>
              <a:t>Conclusion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49464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Implementing a corporate app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graphicFrame>
        <p:nvGraphicFramePr>
          <p:cNvPr id="12" name="Diagramm 11">
            <a:extLst>
              <a:ext uri="{FF2B5EF4-FFF2-40B4-BE49-F238E27FC236}">
                <a16:creationId xmlns:a16="http://schemas.microsoft.com/office/drawing/2014/main" id="{1B7A46E9-2A93-4920-89CB-76BD2032BE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7631676"/>
              </p:ext>
            </p:extLst>
          </p:nvPr>
        </p:nvGraphicFramePr>
        <p:xfrm>
          <a:off x="838200" y="639188"/>
          <a:ext cx="9328484" cy="5499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997435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travel bonuses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id="{AE5423DD-A95C-4AA1-82F0-C2F6CA2699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0917653"/>
              </p:ext>
            </p:extLst>
          </p:nvPr>
        </p:nvGraphicFramePr>
        <p:xfrm>
          <a:off x="228600" y="1443789"/>
          <a:ext cx="11125200" cy="4733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69786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7E3DA-72A9-4231-9716-3A5D84B30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217" y="2838996"/>
            <a:ext cx="10014284" cy="828718"/>
          </a:xfrm>
        </p:spPr>
        <p:txBody>
          <a:bodyPr>
            <a:noAutofit/>
          </a:bodyPr>
          <a:lstStyle/>
          <a:p>
            <a:pPr algn="ctr"/>
            <a:r>
              <a:rPr lang="de-DE" sz="5400" i="1" dirty="0"/>
              <a:t>Description </a:t>
            </a:r>
            <a:r>
              <a:rPr lang="de-DE" sz="5400" i="1" dirty="0" err="1"/>
              <a:t>of</a:t>
            </a:r>
            <a:r>
              <a:rPr lang="de-DE" sz="5400" i="1" dirty="0"/>
              <a:t> </a:t>
            </a:r>
            <a:r>
              <a:rPr lang="de-DE" sz="5400" i="1" dirty="0" err="1"/>
              <a:t>the</a:t>
            </a:r>
            <a:r>
              <a:rPr lang="de-DE" sz="5400" i="1" dirty="0"/>
              <a:t> Region</a:t>
            </a:r>
          </a:p>
        </p:txBody>
      </p:sp>
    </p:spTree>
    <p:extLst>
      <p:ext uri="{BB962C8B-B14F-4D97-AF65-F5344CB8AC3E}">
        <p14:creationId xmlns:p14="http://schemas.microsoft.com/office/powerpoint/2010/main" val="1644927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9641D5-C4A3-4AB9-B050-DE6BEF004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 The Region of </a:t>
            </a:r>
            <a:r>
              <a:rPr lang="de-DE" dirty="0" err="1"/>
              <a:t>Westsaxony</a:t>
            </a: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9960A716-0B25-4331-8435-6849D9D235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0500" y="1769822"/>
            <a:ext cx="7632854" cy="402980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7C4672FE-435C-4027-9622-7DC02365935D}"/>
              </a:ext>
            </a:extLst>
          </p:cNvPr>
          <p:cNvSpPr txBox="1"/>
          <p:nvPr/>
        </p:nvSpPr>
        <p:spPr>
          <a:xfrm>
            <a:off x="1117600" y="5775423"/>
            <a:ext cx="108289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Stadt Zwickau; https://www.zwickau.de/de/tourismus/service/ankommen.php; last </a:t>
            </a:r>
            <a:r>
              <a:rPr lang="de-DE" sz="1100" dirty="0" err="1"/>
              <a:t>access</a:t>
            </a:r>
            <a:r>
              <a:rPr lang="de-DE" sz="1100" dirty="0"/>
              <a:t>: 20.06.2018.</a:t>
            </a:r>
          </a:p>
        </p:txBody>
      </p:sp>
    </p:spTree>
    <p:extLst>
      <p:ext uri="{BB962C8B-B14F-4D97-AF65-F5344CB8AC3E}">
        <p14:creationId xmlns:p14="http://schemas.microsoft.com/office/powerpoint/2010/main" val="2697867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F52E14-FFE0-415C-811D-E74AA7B81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92" y="429376"/>
            <a:ext cx="10014284" cy="828718"/>
          </a:xfrm>
        </p:spPr>
        <p:txBody>
          <a:bodyPr/>
          <a:lstStyle/>
          <a:p>
            <a:r>
              <a:rPr lang="en-US" dirty="0"/>
              <a:t>Facts about the region of Zwickau</a:t>
            </a: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F0A6C3D5-FC62-4C07-80E4-ABCAC08664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7026" y="1112320"/>
            <a:ext cx="5064644" cy="506464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99531BFB-D5ED-4D5B-986C-86A0B70A1FF0}"/>
              </a:ext>
            </a:extLst>
          </p:cNvPr>
          <p:cNvSpPr txBox="1"/>
          <p:nvPr/>
        </p:nvSpPr>
        <p:spPr>
          <a:xfrm>
            <a:off x="7416800" y="5689601"/>
            <a:ext cx="47751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Zwickau in Z.svg; https://en.wikipedia.org/wiki/File:Zwickau_in_Z.svg, last </a:t>
            </a:r>
            <a:r>
              <a:rPr lang="de-DE" sz="1100" dirty="0" err="1"/>
              <a:t>access</a:t>
            </a:r>
            <a:r>
              <a:rPr lang="de-DE" sz="1100" dirty="0"/>
              <a:t>: 20.06.2018.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14AF8A0-CE20-4296-889D-141CA2928D6A}"/>
              </a:ext>
            </a:extLst>
          </p:cNvPr>
          <p:cNvSpPr txBox="1"/>
          <p:nvPr/>
        </p:nvSpPr>
        <p:spPr>
          <a:xfrm>
            <a:off x="8859078" y="1795238"/>
            <a:ext cx="3299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tx2"/>
                </a:solidFill>
              </a:rPr>
              <a:t>322 099 </a:t>
            </a:r>
            <a:r>
              <a:rPr lang="de-DE" sz="2800" b="1" dirty="0" err="1">
                <a:solidFill>
                  <a:schemeClr val="tx2"/>
                </a:solidFill>
              </a:rPr>
              <a:t>Inhabitants</a:t>
            </a:r>
            <a:endParaRPr lang="de-DE" sz="2800" b="1" dirty="0">
              <a:solidFill>
                <a:schemeClr val="tx2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C787DC5-5AEC-4342-8E38-1A9DC98A9742}"/>
              </a:ext>
            </a:extLst>
          </p:cNvPr>
          <p:cNvSpPr txBox="1"/>
          <p:nvPr/>
        </p:nvSpPr>
        <p:spPr>
          <a:xfrm>
            <a:off x="8984974" y="284259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tx2"/>
                </a:solidFill>
              </a:rPr>
              <a:t>Size: 949 km² 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7DD1B9A-5A0B-41B0-B6AE-D08D8A519292}"/>
              </a:ext>
            </a:extLst>
          </p:cNvPr>
          <p:cNvSpPr txBox="1"/>
          <p:nvPr/>
        </p:nvSpPr>
        <p:spPr>
          <a:xfrm>
            <a:off x="8581939" y="4015410"/>
            <a:ext cx="32997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</a:rPr>
              <a:t>Divided into 34 </a:t>
            </a:r>
            <a:r>
              <a:rPr lang="en-US" sz="2800" b="1" dirty="0" err="1">
                <a:solidFill>
                  <a:schemeClr val="tx2"/>
                </a:solidFill>
              </a:rPr>
              <a:t>smaler</a:t>
            </a:r>
            <a:r>
              <a:rPr lang="en-US" sz="2800" b="1" dirty="0">
                <a:solidFill>
                  <a:schemeClr val="tx2"/>
                </a:solidFill>
              </a:rPr>
              <a:t> Communities and Cities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D7E503E-F09D-463A-9B7C-E6B8A73B078A}"/>
              </a:ext>
            </a:extLst>
          </p:cNvPr>
          <p:cNvSpPr txBox="1"/>
          <p:nvPr/>
        </p:nvSpPr>
        <p:spPr>
          <a:xfrm>
            <a:off x="702365" y="1948070"/>
            <a:ext cx="26504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tx2"/>
                </a:solidFill>
              </a:rPr>
              <a:t>90 515 </a:t>
            </a:r>
            <a:r>
              <a:rPr lang="de-DE" sz="2800" b="1" dirty="0" err="1">
                <a:solidFill>
                  <a:schemeClr val="tx2"/>
                </a:solidFill>
              </a:rPr>
              <a:t>Inhabitants</a:t>
            </a:r>
            <a:r>
              <a:rPr lang="de-DE" sz="28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237DDBE-973F-4706-A0AA-C1E968F7C040}"/>
              </a:ext>
            </a:extLst>
          </p:cNvPr>
          <p:cNvSpPr txBox="1"/>
          <p:nvPr/>
        </p:nvSpPr>
        <p:spPr>
          <a:xfrm>
            <a:off x="445638" y="3797522"/>
            <a:ext cx="24019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tx2"/>
                </a:solidFill>
              </a:rPr>
              <a:t>area of 102,54 km²</a:t>
            </a: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49719381-69DE-47F5-8182-6E407E2C60FC}"/>
              </a:ext>
            </a:extLst>
          </p:cNvPr>
          <p:cNvCxnSpPr>
            <a:cxnSpLocks/>
          </p:cNvCxnSpPr>
          <p:nvPr/>
        </p:nvCxnSpPr>
        <p:spPr>
          <a:xfrm>
            <a:off x="2703443" y="2701715"/>
            <a:ext cx="2186609" cy="571572"/>
          </a:xfrm>
          <a:prstGeom prst="straightConnector1">
            <a:avLst/>
          </a:prstGeom>
          <a:ln w="57150">
            <a:solidFill>
              <a:srgbClr val="99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DFD871BF-7CEC-4D2C-8DB2-A9EAA196033E}"/>
              </a:ext>
            </a:extLst>
          </p:cNvPr>
          <p:cNvCxnSpPr>
            <a:cxnSpLocks/>
          </p:cNvCxnSpPr>
          <p:nvPr/>
        </p:nvCxnSpPr>
        <p:spPr>
          <a:xfrm flipV="1">
            <a:off x="2847572" y="3797522"/>
            <a:ext cx="2042480" cy="217888"/>
          </a:xfrm>
          <a:prstGeom prst="straightConnector1">
            <a:avLst/>
          </a:prstGeom>
          <a:ln w="57150">
            <a:solidFill>
              <a:srgbClr val="99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54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68D796-ED09-4511-8C7C-36E4C674C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 Age structure of the regional population</a:t>
            </a:r>
            <a:endParaRPr lang="de-DE" dirty="0"/>
          </a:p>
        </p:txBody>
      </p:sp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id="{69CAABFB-F1A8-4AE0-823E-D262CADFE6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363235"/>
              </p:ext>
            </p:extLst>
          </p:nvPr>
        </p:nvGraphicFramePr>
        <p:xfrm>
          <a:off x="838200" y="1308295"/>
          <a:ext cx="10767646" cy="4868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feld 9">
            <a:extLst>
              <a:ext uri="{FF2B5EF4-FFF2-40B4-BE49-F238E27FC236}">
                <a16:creationId xmlns:a16="http://schemas.microsoft.com/office/drawing/2014/main" id="{D937D75B-92D8-403D-B4E2-562CC53870C5}"/>
              </a:ext>
            </a:extLst>
          </p:cNvPr>
          <p:cNvSpPr txBox="1"/>
          <p:nvPr/>
        </p:nvSpPr>
        <p:spPr>
          <a:xfrm>
            <a:off x="4984066" y="2441954"/>
            <a:ext cx="1237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28 %</a:t>
            </a:r>
          </a:p>
        </p:txBody>
      </p:sp>
    </p:spTree>
    <p:extLst>
      <p:ext uri="{BB962C8B-B14F-4D97-AF65-F5344CB8AC3E}">
        <p14:creationId xmlns:p14="http://schemas.microsoft.com/office/powerpoint/2010/main" val="1919823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755827-E2F9-41B5-8700-9BEB4F6C7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Age structure compared to EU</a:t>
            </a:r>
            <a:endParaRPr lang="de-DE" dirty="0"/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A01D1EED-4847-48BB-98C3-89B835ACC5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5952027"/>
              </p:ext>
            </p:extLst>
          </p:nvPr>
        </p:nvGraphicFramePr>
        <p:xfrm>
          <a:off x="1029842" y="1533860"/>
          <a:ext cx="10132311" cy="4221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BFB8E3D7-5B45-44D9-9F55-00C6E0662C2D}"/>
              </a:ext>
            </a:extLst>
          </p:cNvPr>
          <p:cNvSpPr txBox="1"/>
          <p:nvPr/>
        </p:nvSpPr>
        <p:spPr>
          <a:xfrm>
            <a:off x="2236762" y="1467853"/>
            <a:ext cx="492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</a:t>
            </a:r>
            <a:r>
              <a:rPr lang="de-DE" dirty="0"/>
              <a:t>%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66057" y="5834743"/>
            <a:ext cx="105373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Altersstruktur in EU Ländern; https://de.statista.com/daten/studie/248981/umfrage/altersstruktur-in-den-eu-laendern/; last </a:t>
            </a:r>
            <a:r>
              <a:rPr lang="de-DE" sz="1100" dirty="0" err="1"/>
              <a:t>access</a:t>
            </a:r>
            <a:r>
              <a:rPr lang="de-DE" sz="1100" dirty="0"/>
              <a:t>: 23.06.2018.</a:t>
            </a:r>
          </a:p>
        </p:txBody>
      </p:sp>
    </p:spTree>
    <p:extLst>
      <p:ext uri="{BB962C8B-B14F-4D97-AF65-F5344CB8AC3E}">
        <p14:creationId xmlns:p14="http://schemas.microsoft.com/office/powerpoint/2010/main" val="382752540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KA2 SHARPEN Powerpoint" id="{A149E3AB-727D-4B39-A716-CF96AB296A49}" vid="{476B0934-BDB1-40E4-BD34-321811383E27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KA2 SHARPEN Powerpoint</Template>
  <TotalTime>0</TotalTime>
  <Words>1675</Words>
  <Application>Microsoft Office PowerPoint</Application>
  <PresentationFormat>Breitbild</PresentationFormat>
  <Paragraphs>250</Paragraphs>
  <Slides>41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Motiv Office</vt:lpstr>
      <vt:lpstr>PowerPoint-Präsentation</vt:lpstr>
      <vt:lpstr>PowerPoint-Präsentation</vt:lpstr>
      <vt:lpstr>PowerPoint-Präsentation</vt:lpstr>
      <vt:lpstr>Structure</vt:lpstr>
      <vt:lpstr>Description of the Region</vt:lpstr>
      <vt:lpstr> The Region of Westsaxony</vt:lpstr>
      <vt:lpstr>Facts about the region of Zwickau</vt:lpstr>
      <vt:lpstr> Age structure of the regional population</vt:lpstr>
      <vt:lpstr>Age structure compared to EU</vt:lpstr>
      <vt:lpstr>Age Structure developement forecast</vt:lpstr>
      <vt:lpstr>Facts to saxon labour force</vt:lpstr>
      <vt:lpstr>PowerPoint-Präsentation</vt:lpstr>
      <vt:lpstr>Employment</vt:lpstr>
      <vt:lpstr> Youth Unemployment rate  </vt:lpstr>
      <vt:lpstr>Migration in Saxony</vt:lpstr>
      <vt:lpstr>Reasons for migration to Saxony</vt:lpstr>
      <vt:lpstr>Facts about SMEs in Germany</vt:lpstr>
      <vt:lpstr>Facts about SMEs in Germany</vt:lpstr>
      <vt:lpstr>Industrial structure</vt:lpstr>
      <vt:lpstr>Selection and discription of our regional SME „Light AG“</vt:lpstr>
      <vt:lpstr>Description of the Company</vt:lpstr>
      <vt:lpstr>Industry and Technology</vt:lpstr>
      <vt:lpstr>Milestones of the Light AG </vt:lpstr>
      <vt:lpstr>Size and Employee Structure</vt:lpstr>
      <vt:lpstr>Specifies of HRM in SME´s</vt:lpstr>
      <vt:lpstr>Specifies of HRM in SMEs</vt:lpstr>
      <vt:lpstr>Conceptual explanation</vt:lpstr>
      <vt:lpstr>Analysis of the HRM activities in our company „Light AG“</vt:lpstr>
      <vt:lpstr>Initial situation</vt:lpstr>
      <vt:lpstr>Problems</vt:lpstr>
      <vt:lpstr>Aims</vt:lpstr>
      <vt:lpstr>Measures to achieve the aims</vt:lpstr>
      <vt:lpstr>Design for SME’s in Europe</vt:lpstr>
      <vt:lpstr>Definition of Issues</vt:lpstr>
      <vt:lpstr>Analyzing the reasons </vt:lpstr>
      <vt:lpstr>Creating approaches</vt:lpstr>
      <vt:lpstr>Conclusion</vt:lpstr>
      <vt:lpstr>Approaches</vt:lpstr>
      <vt:lpstr>Employee Ownership</vt:lpstr>
      <vt:lpstr>Implementing a corporate app</vt:lpstr>
      <vt:lpstr>travel bonuses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ms427973</dc:creator>
  <cp:lastModifiedBy>ms427973</cp:lastModifiedBy>
  <cp:revision>428</cp:revision>
  <dcterms:created xsi:type="dcterms:W3CDTF">2018-04-05T08:58:17Z</dcterms:created>
  <dcterms:modified xsi:type="dcterms:W3CDTF">2018-07-05T08:20:30Z</dcterms:modified>
</cp:coreProperties>
</file>