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12"/>
  </p:notesMasterIdLst>
  <p:sldIdLst>
    <p:sldId id="278" r:id="rId2"/>
    <p:sldId id="279" r:id="rId3"/>
    <p:sldId id="280" r:id="rId4"/>
    <p:sldId id="282" r:id="rId5"/>
    <p:sldId id="307" r:id="rId6"/>
    <p:sldId id="308" r:id="rId7"/>
    <p:sldId id="309" r:id="rId8"/>
    <p:sldId id="311" r:id="rId9"/>
    <p:sldId id="312" r:id="rId10"/>
    <p:sldId id="313"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21" autoAdjust="0"/>
    <p:restoredTop sz="94660"/>
  </p:normalViewPr>
  <p:slideViewPr>
    <p:cSldViewPr snapToGrid="0">
      <p:cViewPr varScale="1">
        <p:scale>
          <a:sx n="71" d="100"/>
          <a:sy n="71" d="100"/>
        </p:scale>
        <p:origin x="708"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5915B4-796C-4101-9B48-ACB4DAF7B1FD}" type="datetimeFigureOut">
              <a:rPr lang="de-DE" smtClean="0"/>
              <a:t>19.01.2018</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5CBDFA-EBD3-43DA-B510-CFBF54BBB6D2}" type="slidenum">
              <a:rPr lang="de-DE" smtClean="0"/>
              <a:t>‹Nr.›</a:t>
            </a:fld>
            <a:endParaRPr lang="de-DE"/>
          </a:p>
        </p:txBody>
      </p:sp>
    </p:spTree>
    <p:extLst>
      <p:ext uri="{BB962C8B-B14F-4D97-AF65-F5344CB8AC3E}">
        <p14:creationId xmlns:p14="http://schemas.microsoft.com/office/powerpoint/2010/main" val="25294790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That is a quick summary of the SHARPEN project and the learning modules in the different phases.</a:t>
            </a:r>
          </a:p>
          <a:p>
            <a:endParaRPr lang="en-GB" dirty="0"/>
          </a:p>
          <a:p>
            <a:r>
              <a:rPr lang="en-GB" dirty="0"/>
              <a:t>If you have any questions, please contact your university’s project manager.</a:t>
            </a:r>
          </a:p>
        </p:txBody>
      </p:sp>
      <p:sp>
        <p:nvSpPr>
          <p:cNvPr id="4" name="Slide Number Placeholder 3"/>
          <p:cNvSpPr>
            <a:spLocks noGrp="1"/>
          </p:cNvSpPr>
          <p:nvPr>
            <p:ph type="sldNum" sz="quarter" idx="10"/>
          </p:nvPr>
        </p:nvSpPr>
        <p:spPr/>
        <p:txBody>
          <a:bodyPr/>
          <a:lstStyle/>
          <a:p>
            <a:pPr>
              <a:defRPr/>
            </a:pPr>
            <a:fld id="{CBAE2C2B-C8E3-4F02-9CD1-AD50242425E0}" type="slidenum">
              <a:rPr lang="cs-CZ" smtClean="0"/>
              <a:pPr>
                <a:defRPr/>
              </a:pPr>
              <a:t>10</a:t>
            </a:fld>
            <a:endParaRPr lang="cs-CZ"/>
          </a:p>
        </p:txBody>
      </p:sp>
    </p:spTree>
    <p:extLst>
      <p:ext uri="{BB962C8B-B14F-4D97-AF65-F5344CB8AC3E}">
        <p14:creationId xmlns:p14="http://schemas.microsoft.com/office/powerpoint/2010/main" val="7794547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6.jpeg"/><Relationship Id="rId7"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en-GB"/>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19/01/2018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‹Nr.›</a:t>
            </a:fld>
            <a:endParaRPr lang="en-GB"/>
          </a:p>
        </p:txBody>
      </p:sp>
      <p:pic>
        <p:nvPicPr>
          <p:cNvPr id="7" name="Obrázek 5"/>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ek 9"/>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ek 1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7"/>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HUDDERSFIELD LOGO correct"/>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660708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de-DE" smtClean="0"/>
              <a:t>Titelmasterformat durch Klicken bearbeiten</a:t>
            </a:r>
            <a:endParaRPr lang="en-GB"/>
          </a:p>
        </p:txBody>
      </p:sp>
      <p:sp>
        <p:nvSpPr>
          <p:cNvPr id="3" name="Zástupný symbol pro svislý text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19/01/2018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‹Nr.›</a:t>
            </a:fld>
            <a:endParaRPr lang="en-GB"/>
          </a:p>
        </p:txBody>
      </p:sp>
    </p:spTree>
    <p:extLst>
      <p:ext uri="{BB962C8B-B14F-4D97-AF65-F5344CB8AC3E}">
        <p14:creationId xmlns:p14="http://schemas.microsoft.com/office/powerpoint/2010/main" val="660306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en-GB"/>
          </a:p>
        </p:txBody>
      </p:sp>
      <p:sp>
        <p:nvSpPr>
          <p:cNvPr id="3" name="Zástupný symbol pro svislý text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19/01/2018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‹Nr.›</a:t>
            </a:fld>
            <a:endParaRPr lang="en-GB"/>
          </a:p>
        </p:txBody>
      </p:sp>
    </p:spTree>
    <p:extLst>
      <p:ext uri="{BB962C8B-B14F-4D97-AF65-F5344CB8AC3E}">
        <p14:creationId xmlns:p14="http://schemas.microsoft.com/office/powerpoint/2010/main" val="37852554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75969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73A8FB8C-625F-4783-B790-094031A918A2}" type="datetimeFigureOut">
              <a:rPr lang="en-GB" smtClean="0"/>
              <a:t>19/01/2018</a:t>
            </a:fld>
            <a:endParaRPr lang="en-GB"/>
          </a:p>
        </p:txBody>
      </p:sp>
      <p:sp>
        <p:nvSpPr>
          <p:cNvPr id="4" name="Fußzeilenplatzhalter 3"/>
          <p:cNvSpPr>
            <a:spLocks noGrp="1"/>
          </p:cNvSpPr>
          <p:nvPr>
            <p:ph type="ftr" sz="quarter" idx="11"/>
          </p:nvPr>
        </p:nvSpPr>
        <p:spPr/>
        <p:txBody>
          <a:bodyPr/>
          <a:lstStyle/>
          <a:p>
            <a:endParaRPr lang="en-GB"/>
          </a:p>
        </p:txBody>
      </p:sp>
      <p:sp>
        <p:nvSpPr>
          <p:cNvPr id="5" name="Foliennummernplatzhalter 4"/>
          <p:cNvSpPr>
            <a:spLocks noGrp="1"/>
          </p:cNvSpPr>
          <p:nvPr>
            <p:ph type="sldNum" sz="quarter" idx="12"/>
          </p:nvPr>
        </p:nvSpPr>
        <p:spPr/>
        <p:txBody>
          <a:bodyPr/>
          <a:lstStyle/>
          <a:p>
            <a:fld id="{3AF51112-B7A3-46E5-A1B5-87A49205971D}" type="slidenum">
              <a:rPr lang="en-GB" smtClean="0"/>
              <a:t>‹Nr.›</a:t>
            </a:fld>
            <a:endParaRPr lang="en-GB"/>
          </a:p>
        </p:txBody>
      </p:sp>
    </p:spTree>
    <p:extLst>
      <p:ext uri="{BB962C8B-B14F-4D97-AF65-F5344CB8AC3E}">
        <p14:creationId xmlns:p14="http://schemas.microsoft.com/office/powerpoint/2010/main" val="15437731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73A8FB8C-625F-4783-B790-094031A918A2}" type="datetimeFigureOut">
              <a:rPr lang="en-GB" smtClean="0"/>
              <a:t>19/01/2018</a:t>
            </a:fld>
            <a:endParaRPr lang="en-GB"/>
          </a:p>
        </p:txBody>
      </p:sp>
      <p:sp>
        <p:nvSpPr>
          <p:cNvPr id="4" name="Fußzeilenplatzhalter 3"/>
          <p:cNvSpPr>
            <a:spLocks noGrp="1"/>
          </p:cNvSpPr>
          <p:nvPr>
            <p:ph type="ftr" sz="quarter" idx="11"/>
          </p:nvPr>
        </p:nvSpPr>
        <p:spPr/>
        <p:txBody>
          <a:bodyPr/>
          <a:lstStyle/>
          <a:p>
            <a:endParaRPr lang="en-GB"/>
          </a:p>
        </p:txBody>
      </p:sp>
      <p:sp>
        <p:nvSpPr>
          <p:cNvPr id="5" name="Foliennummernplatzhalter 4"/>
          <p:cNvSpPr>
            <a:spLocks noGrp="1"/>
          </p:cNvSpPr>
          <p:nvPr>
            <p:ph type="sldNum" sz="quarter" idx="12"/>
          </p:nvPr>
        </p:nvSpPr>
        <p:spPr/>
        <p:txBody>
          <a:bodyPr/>
          <a:lstStyle/>
          <a:p>
            <a:fld id="{3AF51112-B7A3-46E5-A1B5-87A49205971D}" type="slidenum">
              <a:rPr lang="en-GB" smtClean="0"/>
              <a:t>‹Nr.›</a:t>
            </a:fld>
            <a:endParaRPr lang="en-GB"/>
          </a:p>
        </p:txBody>
      </p:sp>
    </p:spTree>
    <p:extLst>
      <p:ext uri="{BB962C8B-B14F-4D97-AF65-F5344CB8AC3E}">
        <p14:creationId xmlns:p14="http://schemas.microsoft.com/office/powerpoint/2010/main" val="255840403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lvl1pPr>
              <a:defRPr sz="3200"/>
            </a:lvl1pPr>
          </a:lstStyle>
          <a:p>
            <a:r>
              <a:rPr lang="de-DE" dirty="0" smtClean="0"/>
              <a:t>Titelmasterformat durch Klicken bearbeiten</a:t>
            </a:r>
            <a:endParaRPr lang="en-GB" dirty="0"/>
          </a:p>
        </p:txBody>
      </p:sp>
      <p:sp>
        <p:nvSpPr>
          <p:cNvPr id="3" name="Zástupný symbol pro obsah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19/01/2018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‹Nr.›</a:t>
            </a:fld>
            <a:endParaRPr lang="en-GB"/>
          </a:p>
        </p:txBody>
      </p:sp>
      <p:pic>
        <p:nvPicPr>
          <p:cNvPr id="7" name="Obrázek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8" name="Obrázek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9" name="Obrázek 5"/>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9"/>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1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7"/>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HUDDERSFIELD LOGO correct"/>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733037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en-GB"/>
          </a:p>
        </p:txBody>
      </p:sp>
      <p:sp>
        <p:nvSpPr>
          <p:cNvPr id="3" name="Zástupný symbol pro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Zástupný symbol pro datum 3"/>
          <p:cNvSpPr>
            <a:spLocks noGrp="1"/>
          </p:cNvSpPr>
          <p:nvPr>
            <p:ph type="dt" sz="half" idx="10"/>
          </p:nvPr>
        </p:nvSpPr>
        <p:spPr/>
        <p:txBody>
          <a:bodyPr/>
          <a:lstStyle/>
          <a:p>
            <a:fld id="{73A8FB8C-625F-4783-B790-094031A918A2}" type="datetimeFigureOut">
              <a:rPr lang="en-GB" smtClean="0"/>
              <a:t>19/01/2018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‹Nr.›</a:t>
            </a:fld>
            <a:endParaRPr lang="en-GB"/>
          </a:p>
        </p:txBody>
      </p:sp>
    </p:spTree>
    <p:extLst>
      <p:ext uri="{BB962C8B-B14F-4D97-AF65-F5344CB8AC3E}">
        <p14:creationId xmlns:p14="http://schemas.microsoft.com/office/powerpoint/2010/main" val="37464209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de-DE" smtClean="0"/>
              <a:t>Titelmasterformat durch Klicken bearbeiten</a:t>
            </a:r>
            <a:endParaRPr lang="en-GB"/>
          </a:p>
        </p:txBody>
      </p:sp>
      <p:sp>
        <p:nvSpPr>
          <p:cNvPr id="3" name="Zástupný symbol pro obsah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Zástupný symbol pro obsah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5" name="Zástupný symbol pro datum 4"/>
          <p:cNvSpPr>
            <a:spLocks noGrp="1"/>
          </p:cNvSpPr>
          <p:nvPr>
            <p:ph type="dt" sz="half" idx="10"/>
          </p:nvPr>
        </p:nvSpPr>
        <p:spPr/>
        <p:txBody>
          <a:bodyPr/>
          <a:lstStyle/>
          <a:p>
            <a:fld id="{73A8FB8C-625F-4783-B790-094031A918A2}" type="datetimeFigureOut">
              <a:rPr lang="en-GB" smtClean="0"/>
              <a:t>19/01/2018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‹Nr.›</a:t>
            </a:fld>
            <a:endParaRPr lang="en-GB"/>
          </a:p>
        </p:txBody>
      </p:sp>
    </p:spTree>
    <p:extLst>
      <p:ext uri="{BB962C8B-B14F-4D97-AF65-F5344CB8AC3E}">
        <p14:creationId xmlns:p14="http://schemas.microsoft.com/office/powerpoint/2010/main" val="165554105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5"/>
            <a:ext cx="10515600" cy="1325563"/>
          </a:xfrm>
        </p:spPr>
        <p:txBody>
          <a:bodyPr/>
          <a:lstStyle/>
          <a:p>
            <a:r>
              <a:rPr lang="de-DE" smtClean="0"/>
              <a:t>Titelmasterformat durch Klicken bearbeiten</a:t>
            </a:r>
            <a:endParaRPr lang="en-GB"/>
          </a:p>
        </p:txBody>
      </p:sp>
      <p:sp>
        <p:nvSpPr>
          <p:cNvPr id="3" name="Zástupný symbol pro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Zástupný symbol pro obsah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5" name="Zástupný symbol pro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Zástupný symbol pro obsah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7" name="Zástupný symbol pro datum 6"/>
          <p:cNvSpPr>
            <a:spLocks noGrp="1"/>
          </p:cNvSpPr>
          <p:nvPr>
            <p:ph type="dt" sz="half" idx="10"/>
          </p:nvPr>
        </p:nvSpPr>
        <p:spPr/>
        <p:txBody>
          <a:bodyPr/>
          <a:lstStyle/>
          <a:p>
            <a:fld id="{73A8FB8C-625F-4783-B790-094031A918A2}" type="datetimeFigureOut">
              <a:rPr lang="en-GB" smtClean="0"/>
              <a:t>19/01/2018</a:t>
            </a:fld>
            <a:endParaRPr lang="en-GB"/>
          </a:p>
        </p:txBody>
      </p:sp>
      <p:sp>
        <p:nvSpPr>
          <p:cNvPr id="8" name="Zástupný symbol pro zápatí 7"/>
          <p:cNvSpPr>
            <a:spLocks noGrp="1"/>
          </p:cNvSpPr>
          <p:nvPr>
            <p:ph type="ftr" sz="quarter" idx="11"/>
          </p:nvPr>
        </p:nvSpPr>
        <p:spPr/>
        <p:txBody>
          <a:bodyPr/>
          <a:lstStyle/>
          <a:p>
            <a:endParaRPr lang="en-GB"/>
          </a:p>
        </p:txBody>
      </p:sp>
      <p:sp>
        <p:nvSpPr>
          <p:cNvPr id="9" name="Zástupný symbol pro číslo snímku 8"/>
          <p:cNvSpPr>
            <a:spLocks noGrp="1"/>
          </p:cNvSpPr>
          <p:nvPr>
            <p:ph type="sldNum" sz="quarter" idx="12"/>
          </p:nvPr>
        </p:nvSpPr>
        <p:spPr/>
        <p:txBody>
          <a:bodyPr/>
          <a:lstStyle/>
          <a:p>
            <a:fld id="{3AF51112-B7A3-46E5-A1B5-87A49205971D}" type="slidenum">
              <a:rPr lang="en-GB" smtClean="0"/>
              <a:t>‹Nr.›</a:t>
            </a:fld>
            <a:endParaRPr lang="en-GB"/>
          </a:p>
        </p:txBody>
      </p:sp>
    </p:spTree>
    <p:extLst>
      <p:ext uri="{BB962C8B-B14F-4D97-AF65-F5344CB8AC3E}">
        <p14:creationId xmlns:p14="http://schemas.microsoft.com/office/powerpoint/2010/main" val="273580923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de-DE" smtClean="0"/>
              <a:t>Titelmasterformat durch Klicken bearbeiten</a:t>
            </a:r>
            <a:endParaRPr lang="en-GB"/>
          </a:p>
        </p:txBody>
      </p:sp>
      <p:sp>
        <p:nvSpPr>
          <p:cNvPr id="3" name="Zástupný symbol pro datum 2"/>
          <p:cNvSpPr>
            <a:spLocks noGrp="1"/>
          </p:cNvSpPr>
          <p:nvPr>
            <p:ph type="dt" sz="half" idx="10"/>
          </p:nvPr>
        </p:nvSpPr>
        <p:spPr/>
        <p:txBody>
          <a:bodyPr/>
          <a:lstStyle/>
          <a:p>
            <a:fld id="{73A8FB8C-625F-4783-B790-094031A918A2}" type="datetimeFigureOut">
              <a:rPr lang="en-GB" smtClean="0"/>
              <a:t>19/01/2018</a:t>
            </a:fld>
            <a:endParaRPr lang="en-GB"/>
          </a:p>
        </p:txBody>
      </p:sp>
      <p:sp>
        <p:nvSpPr>
          <p:cNvPr id="4" name="Zástupný symbol pro zápatí 3"/>
          <p:cNvSpPr>
            <a:spLocks noGrp="1"/>
          </p:cNvSpPr>
          <p:nvPr>
            <p:ph type="ftr" sz="quarter" idx="11"/>
          </p:nvPr>
        </p:nvSpPr>
        <p:spPr/>
        <p:txBody>
          <a:bodyPr/>
          <a:lstStyle/>
          <a:p>
            <a:endParaRPr lang="en-GB"/>
          </a:p>
        </p:txBody>
      </p:sp>
      <p:sp>
        <p:nvSpPr>
          <p:cNvPr id="5" name="Zástupný symbol pro číslo snímku 4"/>
          <p:cNvSpPr>
            <a:spLocks noGrp="1"/>
          </p:cNvSpPr>
          <p:nvPr>
            <p:ph type="sldNum" sz="quarter" idx="12"/>
          </p:nvPr>
        </p:nvSpPr>
        <p:spPr/>
        <p:txBody>
          <a:bodyPr/>
          <a:lstStyle/>
          <a:p>
            <a:fld id="{3AF51112-B7A3-46E5-A1B5-87A49205971D}" type="slidenum">
              <a:rPr lang="en-GB" smtClean="0"/>
              <a:t>‹Nr.›</a:t>
            </a:fld>
            <a:endParaRPr lang="en-GB"/>
          </a:p>
        </p:txBody>
      </p:sp>
    </p:spTree>
    <p:extLst>
      <p:ext uri="{BB962C8B-B14F-4D97-AF65-F5344CB8AC3E}">
        <p14:creationId xmlns:p14="http://schemas.microsoft.com/office/powerpoint/2010/main" val="245938167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73A8FB8C-625F-4783-B790-094031A918A2}" type="datetimeFigureOut">
              <a:rPr lang="en-GB" smtClean="0"/>
              <a:t>19/01/2018</a:t>
            </a:fld>
            <a:endParaRPr lang="en-GB"/>
          </a:p>
        </p:txBody>
      </p:sp>
      <p:sp>
        <p:nvSpPr>
          <p:cNvPr id="3" name="Zástupný symbol pro zápatí 2"/>
          <p:cNvSpPr>
            <a:spLocks noGrp="1"/>
          </p:cNvSpPr>
          <p:nvPr>
            <p:ph type="ftr" sz="quarter" idx="11"/>
          </p:nvPr>
        </p:nvSpPr>
        <p:spPr/>
        <p:txBody>
          <a:bodyPr/>
          <a:lstStyle/>
          <a:p>
            <a:endParaRPr lang="en-GB"/>
          </a:p>
        </p:txBody>
      </p:sp>
      <p:sp>
        <p:nvSpPr>
          <p:cNvPr id="4" name="Zástupný symbol pro číslo snímku 3"/>
          <p:cNvSpPr>
            <a:spLocks noGrp="1"/>
          </p:cNvSpPr>
          <p:nvPr>
            <p:ph type="sldNum" sz="quarter" idx="12"/>
          </p:nvPr>
        </p:nvSpPr>
        <p:spPr/>
        <p:txBody>
          <a:bodyPr/>
          <a:lstStyle/>
          <a:p>
            <a:fld id="{3AF51112-B7A3-46E5-A1B5-87A49205971D}" type="slidenum">
              <a:rPr lang="en-GB" smtClean="0"/>
              <a:t>‹Nr.›</a:t>
            </a:fld>
            <a:endParaRPr lang="en-GB"/>
          </a:p>
        </p:txBody>
      </p:sp>
    </p:spTree>
    <p:extLst>
      <p:ext uri="{BB962C8B-B14F-4D97-AF65-F5344CB8AC3E}">
        <p14:creationId xmlns:p14="http://schemas.microsoft.com/office/powerpoint/2010/main" val="27646800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en-GB"/>
          </a:p>
        </p:txBody>
      </p:sp>
      <p:sp>
        <p:nvSpPr>
          <p:cNvPr id="3" name="Zástupný symbol pro obsah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Zástupný symbol pro datum 4"/>
          <p:cNvSpPr>
            <a:spLocks noGrp="1"/>
          </p:cNvSpPr>
          <p:nvPr>
            <p:ph type="dt" sz="half" idx="10"/>
          </p:nvPr>
        </p:nvSpPr>
        <p:spPr/>
        <p:txBody>
          <a:bodyPr/>
          <a:lstStyle/>
          <a:p>
            <a:fld id="{73A8FB8C-625F-4783-B790-094031A918A2}" type="datetimeFigureOut">
              <a:rPr lang="en-GB" smtClean="0"/>
              <a:t>19/01/2018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‹Nr.›</a:t>
            </a:fld>
            <a:endParaRPr lang="en-GB"/>
          </a:p>
        </p:txBody>
      </p:sp>
    </p:spTree>
    <p:extLst>
      <p:ext uri="{BB962C8B-B14F-4D97-AF65-F5344CB8AC3E}">
        <p14:creationId xmlns:p14="http://schemas.microsoft.com/office/powerpoint/2010/main" val="38738244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en-GB"/>
          </a:p>
        </p:txBody>
      </p:sp>
      <p:sp>
        <p:nvSpPr>
          <p:cNvPr id="3" name="Zástupný symbol pro obrázek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en-GB"/>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Zástupný symbol pro datum 4"/>
          <p:cNvSpPr>
            <a:spLocks noGrp="1"/>
          </p:cNvSpPr>
          <p:nvPr>
            <p:ph type="dt" sz="half" idx="10"/>
          </p:nvPr>
        </p:nvSpPr>
        <p:spPr/>
        <p:txBody>
          <a:bodyPr/>
          <a:lstStyle/>
          <a:p>
            <a:fld id="{73A8FB8C-625F-4783-B790-094031A918A2}" type="datetimeFigureOut">
              <a:rPr lang="en-GB" smtClean="0"/>
              <a:t>19/01/2018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‹Nr.›</a:t>
            </a:fld>
            <a:endParaRPr lang="en-GB"/>
          </a:p>
        </p:txBody>
      </p:sp>
    </p:spTree>
    <p:extLst>
      <p:ext uri="{BB962C8B-B14F-4D97-AF65-F5344CB8AC3E}">
        <p14:creationId xmlns:p14="http://schemas.microsoft.com/office/powerpoint/2010/main" val="237330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image" Target="../media/image6.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7.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smtClean="0"/>
              <a:t>Kliknutím lze upravit styl.</a:t>
            </a:r>
            <a:endParaRPr lang="en-GB"/>
          </a:p>
        </p:txBody>
      </p:sp>
      <p:sp>
        <p:nvSpPr>
          <p:cNvPr id="3" name="Zástupný symbol pro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GB"/>
          </a:p>
        </p:txBody>
      </p:sp>
      <p:sp>
        <p:nvSpPr>
          <p:cNvPr id="4" name="Zástupný symbol pro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A8FB8C-625F-4783-B790-094031A918A2}" type="datetimeFigureOut">
              <a:rPr lang="en-GB" smtClean="0"/>
              <a:t>19/01/2018</a:t>
            </a:fld>
            <a:endParaRPr lang="en-GB"/>
          </a:p>
        </p:txBody>
      </p:sp>
      <p:sp>
        <p:nvSpPr>
          <p:cNvPr id="5" name="Zástupný symbol pro zápatí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Zástupný symbol pro číslo snímk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F51112-B7A3-46E5-A1B5-87A49205971D}" type="slidenum">
              <a:rPr lang="en-GB" smtClean="0"/>
              <a:t>‹Nr.›</a:t>
            </a:fld>
            <a:endParaRPr lang="en-GB"/>
          </a:p>
        </p:txBody>
      </p:sp>
      <p:pic>
        <p:nvPicPr>
          <p:cNvPr id="7" name="Obrázek 5"/>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ek 9"/>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ek 12"/>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7"/>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HUDDERSFIELD LOGO correct"/>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pic>
        <p:nvPicPr>
          <p:cNvPr id="12" name="Obrázek 4"/>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13" name="Obrázek 5"/>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spTree>
    <p:extLst>
      <p:ext uri="{BB962C8B-B14F-4D97-AF65-F5344CB8AC3E}">
        <p14:creationId xmlns:p14="http://schemas.microsoft.com/office/powerpoint/2010/main" val="3814606650"/>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691" r:id="rId13"/>
    <p:sldLayoutId id="2147483705" r:id="rId1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7.jpeg"/><Relationship Id="rId7"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7.jpeg"/><Relationship Id="rId7"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6.jpeg"/><Relationship Id="rId7" Type="http://schemas.openxmlformats.org/officeDocument/2006/relationships/image" Target="../media/image3.png"/><Relationship Id="rId12" Type="http://schemas.openxmlformats.org/officeDocument/2006/relationships/image" Target="../media/image8.e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2.png"/><Relationship Id="rId11" Type="http://schemas.openxmlformats.org/officeDocument/2006/relationships/package" Target="../embeddings/Microsoft_Word-Dokument1.docx"/><Relationship Id="rId5" Type="http://schemas.openxmlformats.org/officeDocument/2006/relationships/image" Target="../media/image1.png"/><Relationship Id="rId10" Type="http://schemas.openxmlformats.org/officeDocument/2006/relationships/oleObject" Target="../embeddings/oleObject1.bin"/><Relationship Id="rId4" Type="http://schemas.openxmlformats.org/officeDocument/2006/relationships/image" Target="../media/image7.jpeg"/><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normAutofit fontScale="90000"/>
          </a:bodyPr>
          <a:lstStyle/>
          <a:p>
            <a:r>
              <a:rPr lang="en-GB" smtClean="0"/>
              <a:t>Output 1: HR </a:t>
            </a:r>
            <a:r>
              <a:rPr lang="en-GB" dirty="0" smtClean="0"/>
              <a:t>Learning Module</a:t>
            </a:r>
            <a:br>
              <a:rPr lang="en-GB" dirty="0" smtClean="0"/>
            </a:br>
            <a:r>
              <a:rPr lang="en-GB" dirty="0" smtClean="0"/>
              <a:t>Summer semester 2018</a:t>
            </a:r>
            <a:endParaRPr lang="en-GB" dirty="0"/>
          </a:p>
        </p:txBody>
      </p:sp>
      <p:sp>
        <p:nvSpPr>
          <p:cNvPr id="3" name="Podnadpis 2"/>
          <p:cNvSpPr>
            <a:spLocks noGrp="1"/>
          </p:cNvSpPr>
          <p:nvPr>
            <p:ph type="subTitle" idx="1"/>
          </p:nvPr>
        </p:nvSpPr>
        <p:spPr/>
        <p:txBody>
          <a:bodyPr>
            <a:normAutofit/>
          </a:bodyPr>
          <a:lstStyle/>
          <a:p>
            <a:endParaRPr lang="en-GB" sz="3200" dirty="0" smtClean="0"/>
          </a:p>
          <a:p>
            <a:r>
              <a:rPr lang="en-GB" sz="3200" dirty="0" smtClean="0"/>
              <a:t>General information</a:t>
            </a:r>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22323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idx="4294967295"/>
          </p:nvPr>
        </p:nvSpPr>
        <p:spPr>
          <a:xfrm>
            <a:off x="838200" y="865268"/>
            <a:ext cx="10515600" cy="962900"/>
          </a:xfrm>
          <a:prstGeom prst="rect">
            <a:avLst/>
          </a:prstGeom>
        </p:spPr>
        <p:txBody>
          <a:bodyPr/>
          <a:lstStyle/>
          <a:p>
            <a:pPr algn="ctr"/>
            <a:r>
              <a:rPr lang="en-GB" sz="4000" b="1" dirty="0">
                <a:latin typeface="Century Gothic" panose="020B0502020202020204" pitchFamily="34" charset="0"/>
              </a:rPr>
              <a:t>Partner universities involved</a:t>
            </a:r>
            <a:endParaRPr lang="cs-CZ" sz="4000" b="1" dirty="0">
              <a:latin typeface="Century Gothic" panose="020B0502020202020204" pitchFamily="34" charset="0"/>
            </a:endParaRPr>
          </a:p>
        </p:txBody>
      </p:sp>
      <p:sp>
        <p:nvSpPr>
          <p:cNvPr id="3" name="Zástupný symbol pro obsah 2"/>
          <p:cNvSpPr>
            <a:spLocks noGrp="1"/>
          </p:cNvSpPr>
          <p:nvPr>
            <p:ph idx="4294967295"/>
          </p:nvPr>
        </p:nvSpPr>
        <p:spPr>
          <a:xfrm>
            <a:off x="1174595" y="2007219"/>
            <a:ext cx="10253546" cy="3645311"/>
          </a:xfrm>
          <a:prstGeom prst="rect">
            <a:avLst/>
          </a:prstGeom>
        </p:spPr>
        <p:txBody>
          <a:bodyPr>
            <a:normAutofit fontScale="92500" lnSpcReduction="20000"/>
          </a:bodyPr>
          <a:lstStyle/>
          <a:p>
            <a:r>
              <a:rPr lang="en-GB" b="1" dirty="0"/>
              <a:t>Technical University </a:t>
            </a:r>
            <a:r>
              <a:rPr lang="en-GB" b="1" dirty="0" smtClean="0"/>
              <a:t>of Liberec/ Czech rep. (Lead organisation): </a:t>
            </a:r>
          </a:p>
          <a:p>
            <a:pPr marL="0" indent="0">
              <a:buNone/>
            </a:pPr>
            <a:r>
              <a:rPr lang="en-GB" dirty="0" smtClean="0"/>
              <a:t>   </a:t>
            </a:r>
            <a:r>
              <a:rPr lang="en-GB" dirty="0" err="1" smtClean="0"/>
              <a:t>Dr</a:t>
            </a:r>
            <a:r>
              <a:rPr lang="en-GB" dirty="0" err="1"/>
              <a:t>.</a:t>
            </a:r>
            <a:r>
              <a:rPr lang="en-GB" dirty="0"/>
              <a:t> Katerina </a:t>
            </a:r>
            <a:r>
              <a:rPr lang="en-GB" dirty="0" err="1" smtClean="0"/>
              <a:t>Marsikova</a:t>
            </a:r>
            <a:r>
              <a:rPr lang="en-GB" dirty="0" smtClean="0"/>
              <a:t>, </a:t>
            </a:r>
            <a:r>
              <a:rPr lang="en-GB" dirty="0" err="1" smtClean="0"/>
              <a:t>Dr.</a:t>
            </a:r>
            <a:r>
              <a:rPr lang="en-GB" dirty="0" smtClean="0"/>
              <a:t> </a:t>
            </a:r>
            <a:r>
              <a:rPr lang="en-GB" dirty="0" err="1" smtClean="0"/>
              <a:t>Vendula</a:t>
            </a:r>
            <a:r>
              <a:rPr lang="en-GB" dirty="0" smtClean="0"/>
              <a:t> </a:t>
            </a:r>
            <a:r>
              <a:rPr lang="en-GB" dirty="0" err="1" smtClean="0"/>
              <a:t>Machackova</a:t>
            </a:r>
            <a:r>
              <a:rPr lang="en-GB" dirty="0" smtClean="0"/>
              <a:t> , </a:t>
            </a:r>
            <a:r>
              <a:rPr lang="en-GB" dirty="0" err="1" smtClean="0"/>
              <a:t>Ing</a:t>
            </a:r>
            <a:r>
              <a:rPr lang="en-GB" dirty="0" smtClean="0"/>
              <a:t>. </a:t>
            </a:r>
            <a:r>
              <a:rPr lang="en-GB" dirty="0" err="1" smtClean="0"/>
              <a:t>Ondrej</a:t>
            </a:r>
            <a:r>
              <a:rPr lang="en-GB" dirty="0" smtClean="0"/>
              <a:t> </a:t>
            </a:r>
            <a:r>
              <a:rPr lang="en-GB" dirty="0" err="1" smtClean="0"/>
              <a:t>Mos</a:t>
            </a:r>
            <a:endParaRPr lang="en-GB" dirty="0"/>
          </a:p>
          <a:p>
            <a:r>
              <a:rPr lang="de-DE" b="1" dirty="0" err="1" smtClean="0"/>
              <a:t>Kajaani</a:t>
            </a:r>
            <a:r>
              <a:rPr lang="de-DE" b="1" dirty="0" smtClean="0"/>
              <a:t> University </a:t>
            </a:r>
            <a:r>
              <a:rPr lang="de-DE" b="1" dirty="0" err="1" smtClean="0"/>
              <a:t>of</a:t>
            </a:r>
            <a:r>
              <a:rPr lang="de-DE" b="1" dirty="0" smtClean="0"/>
              <a:t> Applied </a:t>
            </a:r>
            <a:r>
              <a:rPr lang="de-DE" b="1" dirty="0" err="1" smtClean="0"/>
              <a:t>Sciences</a:t>
            </a:r>
            <a:r>
              <a:rPr lang="de-DE" b="1" dirty="0" smtClean="0"/>
              <a:t> (KAMK)/</a:t>
            </a:r>
            <a:r>
              <a:rPr lang="de-DE" b="1" dirty="0" err="1" smtClean="0"/>
              <a:t>Finland</a:t>
            </a:r>
            <a:r>
              <a:rPr lang="de-DE" b="1" dirty="0" smtClean="0"/>
              <a:t>: </a:t>
            </a:r>
          </a:p>
          <a:p>
            <a:pPr marL="0" indent="0">
              <a:buNone/>
            </a:pPr>
            <a:r>
              <a:rPr lang="de-DE" dirty="0"/>
              <a:t> </a:t>
            </a:r>
            <a:r>
              <a:rPr lang="de-DE" dirty="0" smtClean="0"/>
              <a:t>  Ms</a:t>
            </a:r>
            <a:r>
              <a:rPr lang="de-DE" dirty="0"/>
              <a:t>. Ruey Komulainen, Ms. Tuula </a:t>
            </a:r>
            <a:r>
              <a:rPr lang="de-DE" dirty="0" err="1"/>
              <a:t>Rajander</a:t>
            </a:r>
            <a:endParaRPr lang="de-DE" dirty="0"/>
          </a:p>
          <a:p>
            <a:r>
              <a:rPr lang="de-DE" b="1" dirty="0"/>
              <a:t>University </a:t>
            </a:r>
            <a:r>
              <a:rPr lang="de-DE" b="1" dirty="0" err="1"/>
              <a:t>of</a:t>
            </a:r>
            <a:r>
              <a:rPr lang="de-DE" b="1" dirty="0"/>
              <a:t> Applied </a:t>
            </a:r>
            <a:r>
              <a:rPr lang="de-DE" b="1" dirty="0" err="1"/>
              <a:t>Sciences</a:t>
            </a:r>
            <a:r>
              <a:rPr lang="de-DE" b="1" dirty="0"/>
              <a:t> </a:t>
            </a:r>
            <a:r>
              <a:rPr lang="en-GB" b="1" dirty="0" smtClean="0"/>
              <a:t>Zwickau/Germany (WHZ): </a:t>
            </a:r>
          </a:p>
          <a:p>
            <a:pPr marL="0" indent="0">
              <a:buNone/>
            </a:pPr>
            <a:r>
              <a:rPr lang="en-GB" dirty="0" smtClean="0"/>
              <a:t>   </a:t>
            </a:r>
            <a:r>
              <a:rPr lang="en-GB" dirty="0" err="1" smtClean="0"/>
              <a:t>Prof</a:t>
            </a:r>
            <a:r>
              <a:rPr lang="en-GB" dirty="0" err="1"/>
              <a:t>.</a:t>
            </a:r>
            <a:r>
              <a:rPr lang="en-GB" dirty="0"/>
              <a:t> </a:t>
            </a:r>
            <a:r>
              <a:rPr lang="en-GB" dirty="0" err="1"/>
              <a:t>Dr.</a:t>
            </a:r>
            <a:r>
              <a:rPr lang="en-GB" dirty="0"/>
              <a:t> Angela </a:t>
            </a:r>
            <a:r>
              <a:rPr lang="en-GB" dirty="0" smtClean="0"/>
              <a:t>Walter, </a:t>
            </a:r>
            <a:r>
              <a:rPr lang="en-GB" dirty="0" err="1" smtClean="0"/>
              <a:t>Prof.</a:t>
            </a:r>
            <a:r>
              <a:rPr lang="en-GB" dirty="0" smtClean="0"/>
              <a:t> </a:t>
            </a:r>
            <a:r>
              <a:rPr lang="en-GB" dirty="0" err="1" smtClean="0"/>
              <a:t>Dr.</a:t>
            </a:r>
            <a:r>
              <a:rPr lang="en-GB" dirty="0" smtClean="0"/>
              <a:t> Horst </a:t>
            </a:r>
            <a:r>
              <a:rPr lang="en-GB"/>
              <a:t>M</a:t>
            </a:r>
            <a:r>
              <a:rPr lang="en-GB" smtClean="0"/>
              <a:t>uschol,Eric</a:t>
            </a:r>
            <a:r>
              <a:rPr lang="en-GB" dirty="0" smtClean="0"/>
              <a:t> </a:t>
            </a:r>
            <a:r>
              <a:rPr lang="en-GB" dirty="0" smtClean="0"/>
              <a:t>Forkel M.A.</a:t>
            </a:r>
            <a:endParaRPr lang="en-GB" dirty="0"/>
          </a:p>
          <a:p>
            <a:r>
              <a:rPr lang="en-GB" b="1" dirty="0" smtClean="0"/>
              <a:t>University of Huddersfield/UK</a:t>
            </a:r>
            <a:r>
              <a:rPr lang="en-GB" dirty="0" smtClean="0"/>
              <a:t>: </a:t>
            </a:r>
            <a:r>
              <a:rPr lang="en-GB" dirty="0" err="1"/>
              <a:t>Dr.</a:t>
            </a:r>
            <a:r>
              <a:rPr lang="en-GB" dirty="0"/>
              <a:t> Julie Davis</a:t>
            </a:r>
          </a:p>
          <a:p>
            <a:r>
              <a:rPr lang="de-DE" b="1" dirty="0"/>
              <a:t>University </a:t>
            </a:r>
            <a:r>
              <a:rPr lang="de-DE" b="1" dirty="0" err="1"/>
              <a:t>of</a:t>
            </a:r>
            <a:r>
              <a:rPr lang="de-DE" b="1" dirty="0"/>
              <a:t> Applied </a:t>
            </a:r>
            <a:r>
              <a:rPr lang="de-DE" b="1" dirty="0" err="1" smtClean="0"/>
              <a:t>Social</a:t>
            </a:r>
            <a:r>
              <a:rPr lang="de-DE" b="1" dirty="0" smtClean="0"/>
              <a:t> </a:t>
            </a:r>
            <a:r>
              <a:rPr lang="de-DE" b="1" dirty="0" err="1" smtClean="0"/>
              <a:t>Sciences</a:t>
            </a:r>
            <a:r>
              <a:rPr lang="de-DE" b="1" dirty="0" smtClean="0"/>
              <a:t> (</a:t>
            </a:r>
            <a:r>
              <a:rPr lang="en-GB" b="1" dirty="0" smtClean="0"/>
              <a:t>SMK)/Lithuania</a:t>
            </a:r>
            <a:r>
              <a:rPr lang="en-GB" dirty="0" smtClean="0"/>
              <a:t>:</a:t>
            </a:r>
          </a:p>
          <a:p>
            <a:pPr marL="0" indent="0">
              <a:buNone/>
            </a:pPr>
            <a:r>
              <a:rPr lang="en-GB" dirty="0" smtClean="0"/>
              <a:t>   </a:t>
            </a:r>
            <a:r>
              <a:rPr lang="en-GB" dirty="0" err="1" smtClean="0"/>
              <a:t>Dr</a:t>
            </a:r>
            <a:r>
              <a:rPr lang="en-GB" dirty="0" err="1"/>
              <a:t>.</a:t>
            </a:r>
            <a:r>
              <a:rPr lang="en-GB" dirty="0"/>
              <a:t> Inga </a:t>
            </a:r>
            <a:r>
              <a:rPr lang="en-GB" dirty="0" err="1"/>
              <a:t>Medziuniene</a:t>
            </a:r>
            <a:endParaRPr lang="cs-CZ" dirty="0"/>
          </a:p>
        </p:txBody>
      </p:sp>
    </p:spTree>
    <p:extLst>
      <p:ext uri="{BB962C8B-B14F-4D97-AF65-F5344CB8AC3E}">
        <p14:creationId xmlns:p14="http://schemas.microsoft.com/office/powerpoint/2010/main" val="4679483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8"/>
          <p:cNvSpPr/>
          <p:nvPr/>
        </p:nvSpPr>
        <p:spPr>
          <a:xfrm>
            <a:off x="482181" y="1335879"/>
            <a:ext cx="11213950" cy="1502855"/>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
          <p:cNvSpPr txBox="1"/>
          <p:nvPr/>
        </p:nvSpPr>
        <p:spPr>
          <a:xfrm>
            <a:off x="374755" y="689548"/>
            <a:ext cx="11707317" cy="646331"/>
          </a:xfrm>
          <a:prstGeom prst="rect">
            <a:avLst/>
          </a:prstGeom>
          <a:noFill/>
        </p:spPr>
        <p:txBody>
          <a:bodyPr wrap="square" rtlCol="0">
            <a:spAutoFit/>
          </a:bodyPr>
          <a:lstStyle/>
          <a:p>
            <a:pPr algn="ctr"/>
            <a:r>
              <a:rPr lang="de-DE" sz="3600" dirty="0" err="1" smtClean="0"/>
              <a:t>Objectives</a:t>
            </a:r>
            <a:r>
              <a:rPr lang="de-DE" sz="3600" dirty="0" smtClean="0"/>
              <a:t> </a:t>
            </a:r>
            <a:r>
              <a:rPr lang="de-DE" sz="3600" dirty="0" err="1" smtClean="0"/>
              <a:t>of</a:t>
            </a:r>
            <a:r>
              <a:rPr lang="de-DE" sz="3600" dirty="0" smtClean="0"/>
              <a:t>  </a:t>
            </a:r>
            <a:r>
              <a:rPr lang="de-DE" sz="3600" dirty="0" err="1" smtClean="0"/>
              <a:t>ERASMUS+Project</a:t>
            </a:r>
            <a:r>
              <a:rPr lang="de-DE" sz="3600" dirty="0" smtClean="0"/>
              <a:t> </a:t>
            </a:r>
            <a:r>
              <a:rPr lang="de-DE" sz="3600" dirty="0"/>
              <a:t>SHARPEN</a:t>
            </a:r>
          </a:p>
        </p:txBody>
      </p:sp>
      <p:sp>
        <p:nvSpPr>
          <p:cNvPr id="14" name="TextBox 5"/>
          <p:cNvSpPr txBox="1"/>
          <p:nvPr/>
        </p:nvSpPr>
        <p:spPr>
          <a:xfrm>
            <a:off x="421489" y="1334544"/>
            <a:ext cx="11304346" cy="4324261"/>
          </a:xfrm>
          <a:prstGeom prst="rect">
            <a:avLst/>
          </a:prstGeom>
          <a:noFill/>
        </p:spPr>
        <p:txBody>
          <a:bodyPr wrap="square" rtlCol="0">
            <a:spAutoFit/>
          </a:bodyPr>
          <a:lstStyle/>
          <a:p>
            <a:pPr marL="342900" lvl="0" indent="-342900">
              <a:buFont typeface="Arial" panose="020B0604020202020204" pitchFamily="34" charset="0"/>
              <a:buChar char="•"/>
            </a:pPr>
            <a:r>
              <a:rPr lang="en-US" sz="2500" dirty="0"/>
              <a:t>Deepen participants’ understandings of </a:t>
            </a:r>
            <a:r>
              <a:rPr lang="en-US" sz="2500" b="1" dirty="0"/>
              <a:t>human resources management issues </a:t>
            </a:r>
            <a:r>
              <a:rPr lang="en-US" sz="2500" dirty="0"/>
              <a:t>in Small </a:t>
            </a:r>
            <a:r>
              <a:rPr lang="en-US" sz="2500" dirty="0" smtClean="0"/>
              <a:t>and Medium </a:t>
            </a:r>
            <a:r>
              <a:rPr lang="en-US" sz="2500" dirty="0"/>
              <a:t>Sized companies (SMEs)</a:t>
            </a:r>
            <a:endParaRPr lang="fi-FI" sz="2500" dirty="0"/>
          </a:p>
          <a:p>
            <a:pPr marL="342900" lvl="0" indent="-342900">
              <a:buFont typeface="Arial" panose="020B0604020202020204" pitchFamily="34" charset="0"/>
              <a:buChar char="•"/>
            </a:pPr>
            <a:r>
              <a:rPr lang="en-US" sz="2500" dirty="0"/>
              <a:t>Apply human resource management theoretical knowledge and competencies through a </a:t>
            </a:r>
            <a:r>
              <a:rPr lang="en-US" sz="2500" b="1" dirty="0"/>
              <a:t>real life project </a:t>
            </a:r>
            <a:r>
              <a:rPr lang="en-US" sz="2500" dirty="0"/>
              <a:t>and collaborations </a:t>
            </a:r>
            <a:r>
              <a:rPr lang="en-US" sz="2500" b="1" dirty="0"/>
              <a:t>with SMEs </a:t>
            </a:r>
            <a:r>
              <a:rPr lang="en-US" sz="2500" dirty="0"/>
              <a:t>from project regions.</a:t>
            </a:r>
            <a:endParaRPr lang="fi-FI" sz="2500" dirty="0"/>
          </a:p>
          <a:p>
            <a:pPr marL="342900" lvl="0" indent="-342900">
              <a:buFont typeface="Arial" panose="020B0604020202020204" pitchFamily="34" charset="0"/>
              <a:buChar char="•"/>
            </a:pPr>
            <a:r>
              <a:rPr lang="en-US" sz="2500" dirty="0"/>
              <a:t>Opportunities to learn and gain experience with </a:t>
            </a:r>
            <a:r>
              <a:rPr lang="en-US" sz="2500" b="1" dirty="0"/>
              <a:t>different cultures </a:t>
            </a:r>
            <a:r>
              <a:rPr lang="en-US" sz="2500" dirty="0"/>
              <a:t>through physical workshops and conferences run in partner universities. This is a critical competency to work and manage diverse workforce in global companies</a:t>
            </a:r>
            <a:endParaRPr lang="fi-FI" sz="2500" dirty="0"/>
          </a:p>
          <a:p>
            <a:pPr marL="342900" lvl="0" indent="-342900">
              <a:buFont typeface="Arial" panose="020B0604020202020204" pitchFamily="34" charset="0"/>
              <a:buChar char="•"/>
            </a:pPr>
            <a:r>
              <a:rPr lang="en-US" sz="2500" dirty="0"/>
              <a:t>Provide opportunities for </a:t>
            </a:r>
            <a:r>
              <a:rPr lang="en-US" sz="2500" b="1" dirty="0"/>
              <a:t>further collaborations </a:t>
            </a:r>
            <a:r>
              <a:rPr lang="en-US" sz="2500" dirty="0"/>
              <a:t>such as commissioning of thesis topics, practical training places or job placement after graduation</a:t>
            </a:r>
            <a:endParaRPr lang="fi-FI" sz="2500" dirty="0"/>
          </a:p>
          <a:p>
            <a:pPr marL="342900" indent="-342900">
              <a:buFont typeface="Arial" panose="020B0604020202020204" pitchFamily="34" charset="0"/>
              <a:buChar char="•"/>
            </a:pPr>
            <a:r>
              <a:rPr lang="en-US" sz="2500" dirty="0"/>
              <a:t>Be part of an exciting project that will create real tools, </a:t>
            </a:r>
            <a:r>
              <a:rPr lang="en-US" sz="2500" b="1" dirty="0"/>
              <a:t>real impact to help SMEs make a difference in managing their people more effectively</a:t>
            </a:r>
            <a:endParaRPr lang="fi-FI" sz="2500" b="1" dirty="0"/>
          </a:p>
        </p:txBody>
      </p:sp>
    </p:spTree>
    <p:extLst>
      <p:ext uri="{BB962C8B-B14F-4D97-AF65-F5344CB8AC3E}">
        <p14:creationId xmlns:p14="http://schemas.microsoft.com/office/powerpoint/2010/main" val="38663743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e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
        <p:nvSpPr>
          <p:cNvPr id="10" name="Rechteck 9"/>
          <p:cNvSpPr/>
          <p:nvPr/>
        </p:nvSpPr>
        <p:spPr>
          <a:xfrm>
            <a:off x="2075900" y="166561"/>
            <a:ext cx="4652445" cy="423514"/>
          </a:xfrm>
          <a:prstGeom prst="rect">
            <a:avLst/>
          </a:prstGeom>
        </p:spPr>
        <p:txBody>
          <a:bodyPr wrap="square">
            <a:spAutoFit/>
          </a:bodyPr>
          <a:lstStyle/>
          <a:p>
            <a:pPr>
              <a:lnSpc>
                <a:spcPct val="115000"/>
              </a:lnSpc>
              <a:spcAft>
                <a:spcPts val="0"/>
              </a:spcAft>
            </a:pPr>
            <a:r>
              <a:rPr lang="en-GB" sz="2000" b="1" dirty="0">
                <a:latin typeface="Arial" panose="020B0604020202020204" pitchFamily="34" charset="0"/>
                <a:ea typeface="Times New Roman" panose="02020603050405020304" pitchFamily="18" charset="0"/>
                <a:cs typeface="Times New Roman" panose="02020603050405020304" pitchFamily="18" charset="0"/>
              </a:rPr>
              <a:t>Module structure 2018 (Curriculum):</a:t>
            </a:r>
            <a:endParaRPr lang="en-GB" sz="20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11" name="Objekt 10"/>
          <p:cNvGraphicFramePr>
            <a:graphicFrameLocks noChangeAspect="1"/>
          </p:cNvGraphicFramePr>
          <p:nvPr>
            <p:extLst>
              <p:ext uri="{D42A27DB-BD31-4B8C-83A1-F6EECF244321}">
                <p14:modId xmlns:p14="http://schemas.microsoft.com/office/powerpoint/2010/main" val="1400304839"/>
              </p:ext>
            </p:extLst>
          </p:nvPr>
        </p:nvGraphicFramePr>
        <p:xfrm>
          <a:off x="2024393" y="692036"/>
          <a:ext cx="8481876" cy="5788623"/>
        </p:xfrm>
        <a:graphic>
          <a:graphicData uri="http://schemas.openxmlformats.org/presentationml/2006/ole">
            <mc:AlternateContent xmlns:mc="http://schemas.openxmlformats.org/markup-compatibility/2006">
              <mc:Choice xmlns:v="urn:schemas-microsoft-com:vml" Requires="v">
                <p:oleObj spid="_x0000_s1068" name="Dokument" r:id="rId11" imgW="5759285" imgH="3930258" progId="Word.Document.12">
                  <p:embed/>
                </p:oleObj>
              </mc:Choice>
              <mc:Fallback>
                <p:oleObj name="Dokument" r:id="rId11" imgW="5759285" imgH="3930258" progId="Word.Document.12">
                  <p:embed/>
                  <p:pic>
                    <p:nvPicPr>
                      <p:cNvPr id="0" name=""/>
                      <p:cNvPicPr/>
                      <p:nvPr/>
                    </p:nvPicPr>
                    <p:blipFill>
                      <a:blip r:embed="rId12"/>
                      <a:stretch>
                        <a:fillRect/>
                      </a:stretch>
                    </p:blipFill>
                    <p:spPr>
                      <a:xfrm>
                        <a:off x="2024393" y="692036"/>
                        <a:ext cx="8481876" cy="5788623"/>
                      </a:xfrm>
                      <a:prstGeom prst="rect">
                        <a:avLst/>
                      </a:prstGeom>
                    </p:spPr>
                  </p:pic>
                </p:oleObj>
              </mc:Fallback>
            </mc:AlternateContent>
          </a:graphicData>
        </a:graphic>
      </p:graphicFrame>
    </p:spTree>
    <p:extLst>
      <p:ext uri="{BB962C8B-B14F-4D97-AF65-F5344CB8AC3E}">
        <p14:creationId xmlns:p14="http://schemas.microsoft.com/office/powerpoint/2010/main" val="25413588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fi-FI" sz="2800" b="1" dirty="0"/>
              <a:t>Phase 1: </a:t>
            </a:r>
            <a:r>
              <a:rPr lang="fi-FI" sz="2800" dirty="0"/>
              <a:t>C</a:t>
            </a:r>
            <a:r>
              <a:rPr lang="fi-FI" sz="2800" dirty="0" smtClean="0"/>
              <a:t>hapters of </a:t>
            </a:r>
            <a:r>
              <a:rPr lang="fi-FI" sz="2800" dirty="0"/>
              <a:t>the learning module </a:t>
            </a:r>
            <a:r>
              <a:rPr lang="fi-FI" sz="2800" dirty="0" smtClean="0"/>
              <a:t>- theoretical Background</a:t>
            </a:r>
            <a:r>
              <a:rPr lang="de-DE" sz="2800" dirty="0"/>
              <a:t/>
            </a:r>
            <a:br>
              <a:rPr lang="de-DE" sz="2800" dirty="0"/>
            </a:br>
            <a:endParaRPr lang="de-DE" sz="2800" dirty="0"/>
          </a:p>
        </p:txBody>
      </p:sp>
      <p:graphicFrame>
        <p:nvGraphicFramePr>
          <p:cNvPr id="6" name="Inhaltsplatzhalter 5"/>
          <p:cNvGraphicFramePr>
            <a:graphicFrameLocks noGrp="1"/>
          </p:cNvGraphicFramePr>
          <p:nvPr>
            <p:ph idx="1"/>
            <p:extLst>
              <p:ext uri="{D42A27DB-BD31-4B8C-83A1-F6EECF244321}">
                <p14:modId xmlns:p14="http://schemas.microsoft.com/office/powerpoint/2010/main" val="374036236"/>
              </p:ext>
            </p:extLst>
          </p:nvPr>
        </p:nvGraphicFramePr>
        <p:xfrm>
          <a:off x="838200" y="1405721"/>
          <a:ext cx="10515600" cy="5282480"/>
        </p:xfrm>
        <a:graphic>
          <a:graphicData uri="http://schemas.openxmlformats.org/drawingml/2006/table">
            <a:tbl>
              <a:tblPr firstRow="1" bandRow="1">
                <a:tableStyleId>{5C22544A-7EE6-4342-B048-85BDC9FD1C3A}</a:tableStyleId>
              </a:tblPr>
              <a:tblGrid>
                <a:gridCol w="1045191"/>
                <a:gridCol w="9470409"/>
              </a:tblGrid>
              <a:tr h="574912">
                <a:tc>
                  <a:txBody>
                    <a:bodyPr/>
                    <a:lstStyle/>
                    <a:p>
                      <a:pPr algn="ctr"/>
                      <a:r>
                        <a:rPr lang="de-DE" dirty="0" smtClean="0"/>
                        <a:t>Chapter</a:t>
                      </a:r>
                      <a:endParaRPr lang="de-DE" dirty="0"/>
                    </a:p>
                  </a:txBody>
                  <a:tcPr/>
                </a:tc>
                <a:tc>
                  <a:txBody>
                    <a:bodyPr/>
                    <a:lstStyle/>
                    <a:p>
                      <a:r>
                        <a:rPr lang="de-DE" dirty="0" smtClean="0"/>
                        <a:t>                          Content</a:t>
                      </a:r>
                      <a:endParaRPr lang="de-DE" dirty="0"/>
                    </a:p>
                  </a:txBody>
                  <a:tcPr/>
                </a:tc>
              </a:tr>
              <a:tr h="574912">
                <a:tc>
                  <a:txBody>
                    <a:bodyPr/>
                    <a:lstStyle/>
                    <a:p>
                      <a:pPr algn="ctr"/>
                      <a:r>
                        <a:rPr lang="de-DE" sz="2000" dirty="0" smtClean="0"/>
                        <a:t>1</a:t>
                      </a:r>
                      <a:endParaRPr lang="de-DE" sz="2000" dirty="0"/>
                    </a:p>
                  </a:txBody>
                  <a:tcPr/>
                </a:tc>
                <a:tc>
                  <a:txBody>
                    <a:bodyPr/>
                    <a:lstStyle/>
                    <a:p>
                      <a:r>
                        <a:rPr lang="fi-FI" sz="2000" b="1" kern="1200" dirty="0" smtClean="0">
                          <a:solidFill>
                            <a:schemeClr val="dk1"/>
                          </a:solidFill>
                          <a:effectLst/>
                          <a:latin typeface="+mn-lt"/>
                          <a:ea typeface="+mn-ea"/>
                          <a:cs typeface="+mn-cs"/>
                        </a:rPr>
                        <a:t>Introduction to HRM and specific aspects of SMEs</a:t>
                      </a:r>
                      <a:endParaRPr lang="de-DE" sz="2000" dirty="0"/>
                    </a:p>
                  </a:txBody>
                  <a:tcPr/>
                </a:tc>
              </a:tr>
              <a:tr h="574912">
                <a:tc>
                  <a:txBody>
                    <a:bodyPr/>
                    <a:lstStyle/>
                    <a:p>
                      <a:pPr algn="ctr"/>
                      <a:r>
                        <a:rPr lang="de-DE" sz="2000" dirty="0" smtClean="0"/>
                        <a:t>2</a:t>
                      </a:r>
                      <a:endParaRPr lang="de-DE"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2000" b="1" kern="1200" dirty="0" smtClean="0">
                          <a:solidFill>
                            <a:schemeClr val="dk1"/>
                          </a:solidFill>
                          <a:effectLst/>
                          <a:latin typeface="+mn-lt"/>
                          <a:ea typeface="+mn-ea"/>
                          <a:cs typeface="+mn-cs"/>
                        </a:rPr>
                        <a:t>Strategic resourcing and workforce planning </a:t>
                      </a:r>
                    </a:p>
                    <a:p>
                      <a:pPr marL="0" marR="0" lvl="0" indent="0" algn="l" defTabSz="914400" rtl="0" eaLnBrk="1" fontAlgn="auto" latinLnBrk="0" hangingPunct="1">
                        <a:lnSpc>
                          <a:spcPct val="100000"/>
                        </a:lnSpc>
                        <a:spcBef>
                          <a:spcPts val="0"/>
                        </a:spcBef>
                        <a:spcAft>
                          <a:spcPts val="0"/>
                        </a:spcAft>
                        <a:buClrTx/>
                        <a:buSzTx/>
                        <a:buFontTx/>
                        <a:buNone/>
                        <a:tabLst/>
                        <a:defRPr/>
                      </a:pPr>
                      <a:r>
                        <a:rPr lang="fi-FI" sz="2000" b="1" kern="1200" dirty="0" smtClean="0">
                          <a:solidFill>
                            <a:schemeClr val="dk1"/>
                          </a:solidFill>
                          <a:effectLst/>
                          <a:latin typeface="+mn-lt"/>
                          <a:ea typeface="+mn-ea"/>
                          <a:cs typeface="+mn-cs"/>
                        </a:rPr>
                        <a:t>for SMEs </a:t>
                      </a:r>
                      <a:endParaRPr lang="en-GB" sz="2000" kern="1200" dirty="0" smtClean="0">
                        <a:solidFill>
                          <a:schemeClr val="dk1"/>
                        </a:solidFill>
                        <a:effectLst/>
                        <a:latin typeface="+mn-lt"/>
                        <a:ea typeface="+mn-ea"/>
                        <a:cs typeface="+mn-cs"/>
                      </a:endParaRPr>
                    </a:p>
                    <a:p>
                      <a:endParaRPr lang="de-DE" sz="2000" dirty="0"/>
                    </a:p>
                  </a:txBody>
                  <a:tcPr/>
                </a:tc>
              </a:tr>
              <a:tr h="574912">
                <a:tc>
                  <a:txBody>
                    <a:bodyPr/>
                    <a:lstStyle/>
                    <a:p>
                      <a:pPr algn="ctr"/>
                      <a:r>
                        <a:rPr lang="de-DE" sz="2000" dirty="0" smtClean="0"/>
                        <a:t>3</a:t>
                      </a:r>
                      <a:endParaRPr lang="de-DE" sz="2000" dirty="0"/>
                    </a:p>
                  </a:txBody>
                  <a:tcPr/>
                </a:tc>
                <a:tc>
                  <a:txBody>
                    <a:bodyPr/>
                    <a:lstStyle/>
                    <a:p>
                      <a:r>
                        <a:rPr lang="fi-FI" sz="2000" b="1" kern="1200" dirty="0" smtClean="0">
                          <a:solidFill>
                            <a:schemeClr val="dk1"/>
                          </a:solidFill>
                          <a:effectLst/>
                          <a:latin typeface="+mn-lt"/>
                          <a:ea typeface="+mn-ea"/>
                          <a:cs typeface="+mn-cs"/>
                        </a:rPr>
                        <a:t> Recruitment and Selection for SMEs </a:t>
                      </a:r>
                      <a:endParaRPr lang="de-DE" sz="2000" dirty="0"/>
                    </a:p>
                  </a:txBody>
                  <a:tcPr/>
                </a:tc>
              </a:tr>
              <a:tr h="574912">
                <a:tc>
                  <a:txBody>
                    <a:bodyPr/>
                    <a:lstStyle/>
                    <a:p>
                      <a:pPr algn="ctr"/>
                      <a:r>
                        <a:rPr lang="de-DE" sz="2000" dirty="0" smtClean="0"/>
                        <a:t>4</a:t>
                      </a:r>
                      <a:endParaRPr lang="de-DE" sz="2000" dirty="0"/>
                    </a:p>
                  </a:txBody>
                  <a:tcPr/>
                </a:tc>
                <a:tc>
                  <a:txBody>
                    <a:bodyPr/>
                    <a:lstStyle/>
                    <a:p>
                      <a:r>
                        <a:rPr lang="fi-FI" sz="2000" b="1" kern="1200" dirty="0" smtClean="0">
                          <a:solidFill>
                            <a:schemeClr val="dk1"/>
                          </a:solidFill>
                          <a:effectLst/>
                          <a:latin typeface="+mn-lt"/>
                          <a:ea typeface="+mn-ea"/>
                          <a:cs typeface="+mn-cs"/>
                        </a:rPr>
                        <a:t>Employee Turnover and Retention Management</a:t>
                      </a:r>
                    </a:p>
                    <a:p>
                      <a:r>
                        <a:rPr lang="fi-FI" sz="2000" b="1" kern="1200" dirty="0" smtClean="0">
                          <a:solidFill>
                            <a:schemeClr val="dk1"/>
                          </a:solidFill>
                          <a:effectLst/>
                          <a:latin typeface="+mn-lt"/>
                          <a:ea typeface="+mn-ea"/>
                          <a:cs typeface="+mn-cs"/>
                        </a:rPr>
                        <a:t>for SMEs </a:t>
                      </a:r>
                      <a:endParaRPr lang="en-GB" sz="2000" kern="1200" dirty="0">
                        <a:solidFill>
                          <a:schemeClr val="dk1"/>
                        </a:solidFill>
                        <a:effectLst/>
                        <a:latin typeface="+mn-lt"/>
                        <a:ea typeface="+mn-ea"/>
                        <a:cs typeface="+mn-cs"/>
                      </a:endParaRPr>
                    </a:p>
                  </a:txBody>
                  <a:tcPr/>
                </a:tc>
              </a:tr>
              <a:tr h="574912">
                <a:tc>
                  <a:txBody>
                    <a:bodyPr/>
                    <a:lstStyle/>
                    <a:p>
                      <a:pPr algn="ctr"/>
                      <a:r>
                        <a:rPr lang="de-DE" sz="2000" dirty="0" smtClean="0"/>
                        <a:t>5</a:t>
                      </a:r>
                      <a:endParaRPr lang="de-DE" sz="2000" dirty="0"/>
                    </a:p>
                  </a:txBody>
                  <a:tcPr/>
                </a:tc>
                <a:tc>
                  <a:txBody>
                    <a:bodyPr/>
                    <a:lstStyle/>
                    <a:p>
                      <a:r>
                        <a:rPr lang="fi-FI" sz="2000" b="1" kern="1200" dirty="0" smtClean="0">
                          <a:solidFill>
                            <a:schemeClr val="dk1"/>
                          </a:solidFill>
                          <a:effectLst/>
                          <a:latin typeface="+mn-lt"/>
                          <a:ea typeface="+mn-ea"/>
                          <a:cs typeface="+mn-cs"/>
                        </a:rPr>
                        <a:t>Pay and Reward Systems for SMEs</a:t>
                      </a:r>
                      <a:endParaRPr lang="de-DE" sz="2000" dirty="0"/>
                    </a:p>
                  </a:txBody>
                  <a:tcPr/>
                </a:tc>
              </a:tr>
              <a:tr h="574912">
                <a:tc>
                  <a:txBody>
                    <a:bodyPr/>
                    <a:lstStyle/>
                    <a:p>
                      <a:pPr algn="ctr"/>
                      <a:r>
                        <a:rPr lang="de-DE" sz="2000" dirty="0" smtClean="0"/>
                        <a:t>6</a:t>
                      </a:r>
                      <a:endParaRPr lang="de-DE"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2000" b="1" kern="1200" dirty="0" smtClean="0">
                          <a:solidFill>
                            <a:schemeClr val="dk1"/>
                          </a:solidFill>
                          <a:effectLst/>
                          <a:latin typeface="+mn-lt"/>
                          <a:ea typeface="+mn-ea"/>
                          <a:cs typeface="+mn-cs"/>
                        </a:rPr>
                        <a:t>Performance management</a:t>
                      </a:r>
                      <a:endParaRPr lang="de-DE" sz="2000" dirty="0"/>
                    </a:p>
                  </a:txBody>
                  <a:tcPr/>
                </a:tc>
              </a:tr>
              <a:tr h="574912">
                <a:tc>
                  <a:txBody>
                    <a:bodyPr/>
                    <a:lstStyle/>
                    <a:p>
                      <a:pPr algn="ctr"/>
                      <a:r>
                        <a:rPr lang="de-DE" sz="2000" dirty="0" smtClean="0"/>
                        <a:t>7</a:t>
                      </a:r>
                      <a:endParaRPr lang="de-DE"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2000" b="1" kern="1200" dirty="0" smtClean="0">
                          <a:solidFill>
                            <a:schemeClr val="dk1"/>
                          </a:solidFill>
                          <a:effectLst/>
                          <a:latin typeface="+mn-lt"/>
                          <a:ea typeface="+mn-ea"/>
                          <a:cs typeface="+mn-cs"/>
                        </a:rPr>
                        <a:t>Employee Ownership for SMEs </a:t>
                      </a:r>
                      <a:endParaRPr lang="en-GB" sz="2000" kern="1200" dirty="0" smtClean="0">
                        <a:solidFill>
                          <a:schemeClr val="dk1"/>
                        </a:solidFill>
                        <a:effectLst/>
                        <a:latin typeface="+mn-lt"/>
                        <a:ea typeface="+mn-ea"/>
                        <a:cs typeface="+mn-cs"/>
                      </a:endParaRPr>
                    </a:p>
                    <a:p>
                      <a:endParaRPr lang="de-DE" sz="2000" dirty="0"/>
                    </a:p>
                  </a:txBody>
                  <a:tcPr/>
                </a:tc>
              </a:tr>
            </a:tbl>
          </a:graphicData>
        </a:graphic>
      </p:graphicFrame>
      <p:sp>
        <p:nvSpPr>
          <p:cNvPr id="7" name="Rounded Rectangle 6"/>
          <p:cNvSpPr/>
          <p:nvPr/>
        </p:nvSpPr>
        <p:spPr>
          <a:xfrm>
            <a:off x="7493036" y="1105468"/>
            <a:ext cx="4297492" cy="5752531"/>
          </a:xfrm>
          <a:prstGeom prst="roundRect">
            <a:avLst/>
          </a:prstGeom>
          <a:solidFill>
            <a:schemeClr val="accent2">
              <a:lumMod val="60000"/>
              <a:lumOff val="40000"/>
              <a:alpha val="46000"/>
            </a:schemeClr>
          </a:solidFill>
          <a:ln>
            <a:solidFill>
              <a:schemeClr val="bg1">
                <a:lumMod val="8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500" b="1" dirty="0" smtClean="0">
                <a:solidFill>
                  <a:srgbClr val="002060"/>
                </a:solidFill>
              </a:rPr>
              <a:t>Affected by current </a:t>
            </a:r>
            <a:r>
              <a:rPr lang="en-GB" sz="2500" b="1" dirty="0">
                <a:solidFill>
                  <a:srgbClr val="002060"/>
                </a:solidFill>
              </a:rPr>
              <a:t>international trends:</a:t>
            </a:r>
            <a:endParaRPr lang="fi-FI" sz="2500" b="1" dirty="0">
              <a:solidFill>
                <a:srgbClr val="002060"/>
              </a:solidFill>
            </a:endParaRPr>
          </a:p>
          <a:p>
            <a:endParaRPr lang="fi-FI" sz="2500" dirty="0">
              <a:solidFill>
                <a:srgbClr val="002060"/>
              </a:solidFill>
            </a:endParaRPr>
          </a:p>
          <a:p>
            <a:pPr marL="342900" indent="-342900">
              <a:buFont typeface="Arial" panose="020B0604020202020204" pitchFamily="34" charset="0"/>
              <a:buChar char="•"/>
            </a:pPr>
            <a:r>
              <a:rPr lang="fi-FI" sz="2500" dirty="0">
                <a:solidFill>
                  <a:srgbClr val="002060"/>
                </a:solidFill>
              </a:rPr>
              <a:t>Globalization</a:t>
            </a:r>
          </a:p>
          <a:p>
            <a:pPr marL="342900" indent="-342900">
              <a:buFont typeface="Arial" panose="020B0604020202020204" pitchFamily="34" charset="0"/>
              <a:buChar char="•"/>
            </a:pPr>
            <a:r>
              <a:rPr lang="fi-FI" sz="2500" dirty="0">
                <a:solidFill>
                  <a:srgbClr val="002060"/>
                </a:solidFill>
              </a:rPr>
              <a:t>Digitalization</a:t>
            </a:r>
          </a:p>
          <a:p>
            <a:pPr marL="342900" indent="-342900">
              <a:buFont typeface="Arial" panose="020B0604020202020204" pitchFamily="34" charset="0"/>
              <a:buChar char="•"/>
            </a:pPr>
            <a:r>
              <a:rPr lang="fi-FI" sz="2500" dirty="0">
                <a:solidFill>
                  <a:srgbClr val="002060"/>
                </a:solidFill>
              </a:rPr>
              <a:t>Demografic </a:t>
            </a:r>
            <a:r>
              <a:rPr lang="fi-FI" sz="2500" dirty="0" smtClean="0">
                <a:solidFill>
                  <a:srgbClr val="002060"/>
                </a:solidFill>
              </a:rPr>
              <a:t>Development</a:t>
            </a:r>
          </a:p>
          <a:p>
            <a:pPr marL="342900" indent="-342900">
              <a:buFont typeface="Arial" panose="020B0604020202020204" pitchFamily="34" charset="0"/>
              <a:buChar char="•"/>
            </a:pPr>
            <a:r>
              <a:rPr lang="fi-FI" sz="2500" dirty="0" smtClean="0">
                <a:solidFill>
                  <a:srgbClr val="002060"/>
                </a:solidFill>
              </a:rPr>
              <a:t>Migration </a:t>
            </a:r>
            <a:r>
              <a:rPr lang="fi-FI" sz="2500" dirty="0">
                <a:solidFill>
                  <a:srgbClr val="002060"/>
                </a:solidFill>
              </a:rPr>
              <a:t>trends</a:t>
            </a:r>
          </a:p>
          <a:p>
            <a:pPr marL="342900" indent="-342900">
              <a:buFont typeface="Arial" panose="020B0604020202020204" pitchFamily="34" charset="0"/>
              <a:buChar char="•"/>
            </a:pPr>
            <a:r>
              <a:rPr lang="fi-FI" sz="2500" dirty="0" smtClean="0">
                <a:solidFill>
                  <a:srgbClr val="002060"/>
                </a:solidFill>
              </a:rPr>
              <a:t>Change of values</a:t>
            </a:r>
          </a:p>
          <a:p>
            <a:pPr marL="342900" indent="-342900">
              <a:buFont typeface="Arial" panose="020B0604020202020204" pitchFamily="34" charset="0"/>
              <a:buChar char="•"/>
            </a:pPr>
            <a:r>
              <a:rPr lang="fi-FI" sz="2500" dirty="0" smtClean="0">
                <a:solidFill>
                  <a:srgbClr val="002060"/>
                </a:solidFill>
              </a:rPr>
              <a:t>Different generations</a:t>
            </a:r>
            <a:endParaRPr lang="fi-FI" sz="2500" dirty="0">
              <a:solidFill>
                <a:srgbClr val="002060"/>
              </a:solidFill>
            </a:endParaRPr>
          </a:p>
          <a:p>
            <a:pPr marL="342900" indent="-342900">
              <a:buFont typeface="Arial" panose="020B0604020202020204" pitchFamily="34" charset="0"/>
              <a:buChar char="•"/>
            </a:pPr>
            <a:r>
              <a:rPr lang="en-GB" sz="2500" dirty="0">
                <a:solidFill>
                  <a:srgbClr val="002060"/>
                </a:solidFill>
              </a:rPr>
              <a:t>Scarce resources</a:t>
            </a:r>
            <a:endParaRPr lang="fi-FI" sz="2500" dirty="0">
              <a:solidFill>
                <a:srgbClr val="002060"/>
              </a:solidFill>
            </a:endParaRPr>
          </a:p>
          <a:p>
            <a:endParaRPr lang="fi-FI" sz="2400" dirty="0"/>
          </a:p>
        </p:txBody>
      </p:sp>
    </p:spTree>
    <p:extLst>
      <p:ext uri="{BB962C8B-B14F-4D97-AF65-F5344CB8AC3E}">
        <p14:creationId xmlns:p14="http://schemas.microsoft.com/office/powerpoint/2010/main" val="2968733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753AF0B4-F0EB-4619-825B-53D5D7A24CE6}"/>
              </a:ext>
            </a:extLst>
          </p:cNvPr>
          <p:cNvSpPr txBox="1">
            <a:spLocks/>
          </p:cNvSpPr>
          <p:nvPr/>
        </p:nvSpPr>
        <p:spPr>
          <a:xfrm>
            <a:off x="1001751" y="645011"/>
            <a:ext cx="10515600" cy="962900"/>
          </a:xfrm>
          <a:prstGeom prst="rect">
            <a:avLst/>
          </a:prstGeom>
        </p:spPr>
        <p:txBody>
          <a:bodyPr/>
          <a:lst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GB" sz="4000" b="1" dirty="0">
                <a:latin typeface="Century Gothic" panose="020B0502020202020204" pitchFamily="34" charset="0"/>
              </a:rPr>
              <a:t>Phase 1: </a:t>
            </a:r>
            <a:r>
              <a:rPr lang="en-GB" sz="4000" b="1" dirty="0" smtClean="0">
                <a:latin typeface="Century Gothic" panose="020B0502020202020204" pitchFamily="34" charset="0"/>
              </a:rPr>
              <a:t>Literature</a:t>
            </a:r>
            <a:endParaRPr lang="cs-CZ" sz="4000" b="1" dirty="0">
              <a:latin typeface="Century Gothic" panose="020B0502020202020204" pitchFamily="34" charset="0"/>
            </a:endParaRPr>
          </a:p>
        </p:txBody>
      </p:sp>
      <p:sp>
        <p:nvSpPr>
          <p:cNvPr id="3" name="Zástupný symbol pro obsah 2">
            <a:extLst>
              <a:ext uri="{FF2B5EF4-FFF2-40B4-BE49-F238E27FC236}">
                <a16:creationId xmlns:a16="http://schemas.microsoft.com/office/drawing/2014/main" xmlns="" id="{B49D2C62-0B72-4A45-9976-E0D1D53D4509}"/>
              </a:ext>
            </a:extLst>
          </p:cNvPr>
          <p:cNvSpPr txBox="1">
            <a:spLocks/>
          </p:cNvSpPr>
          <p:nvPr/>
        </p:nvSpPr>
        <p:spPr>
          <a:xfrm>
            <a:off x="778727" y="1313107"/>
            <a:ext cx="10738624" cy="4373359"/>
          </a:xfrm>
          <a:prstGeom prst="rect">
            <a:avLst/>
          </a:prstGeom>
        </p:spPr>
        <p:txBody>
          <a:bodyPr/>
          <a:lst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dirty="0" err="1"/>
              <a:t>Beardwell</a:t>
            </a:r>
            <a:r>
              <a:rPr lang="en-GB" sz="2400" dirty="0"/>
              <a:t>, J./Thompson; A. (2017): Human Resource Management: A contemporary Approach, 8</a:t>
            </a:r>
            <a:r>
              <a:rPr lang="en-GB" sz="2400" baseline="30000" dirty="0"/>
              <a:t>th</a:t>
            </a:r>
            <a:r>
              <a:rPr lang="en-GB" sz="2400" dirty="0"/>
              <a:t> edition: Pearson </a:t>
            </a:r>
            <a:r>
              <a:rPr lang="en-GB" sz="2400" i="1" dirty="0"/>
              <a:t>   (This book contains all important HR processes and many small case studies that we can use in our HR course - phase 1. So students can learn to deal with case studies before ISP.)</a:t>
            </a:r>
            <a:endParaRPr lang="en-GB" sz="2400" dirty="0"/>
          </a:p>
          <a:p>
            <a:r>
              <a:rPr lang="en-GB" sz="2400" dirty="0"/>
              <a:t>Armstrong, M./Taylor, S.: Armstrong’s Handbook of Human Resource Management Practices, 13</a:t>
            </a:r>
            <a:r>
              <a:rPr lang="en-GB" sz="2400" baseline="30000" dirty="0"/>
              <a:t>th</a:t>
            </a:r>
            <a:r>
              <a:rPr lang="en-GB" sz="2400" dirty="0"/>
              <a:t> edition 2014</a:t>
            </a:r>
            <a:r>
              <a:rPr lang="en-GB" sz="2400" dirty="0" smtClean="0"/>
              <a:t>,</a:t>
            </a:r>
          </a:p>
          <a:p>
            <a:r>
              <a:rPr lang="fi-FI" sz="2400" dirty="0"/>
              <a:t>Foot, M./ Hook, C. /Jenkins, A. (2016): Introducing Human Resource Management, 7</a:t>
            </a:r>
            <a:r>
              <a:rPr lang="fi-FI" sz="2400" baseline="30000" dirty="0"/>
              <a:t>th</a:t>
            </a:r>
            <a:r>
              <a:rPr lang="fi-FI" sz="2400" dirty="0"/>
              <a:t> Edition: Pearson</a:t>
            </a:r>
            <a:endParaRPr lang="de-DE" sz="2400" dirty="0"/>
          </a:p>
          <a:p>
            <a:r>
              <a:rPr lang="en-GB" sz="2400" dirty="0" err="1" smtClean="0"/>
              <a:t>Wapshott</a:t>
            </a:r>
            <a:r>
              <a:rPr lang="en-GB" sz="2400" dirty="0"/>
              <a:t>, R. /</a:t>
            </a:r>
            <a:r>
              <a:rPr lang="en-GB" sz="2400" dirty="0" err="1"/>
              <a:t>Mallett</a:t>
            </a:r>
            <a:r>
              <a:rPr lang="en-GB" sz="2400" dirty="0"/>
              <a:t>, O. (2016) Managing Human Resources in Small and Medium-Sized Enterprises.  Abingdon and New York: Routledge. </a:t>
            </a:r>
          </a:p>
          <a:p>
            <a:r>
              <a:rPr lang="en-GB" sz="2400" dirty="0"/>
              <a:t>Articles on selected HR topics in SMEs </a:t>
            </a:r>
            <a:r>
              <a:rPr lang="en-GB" sz="2400" dirty="0" smtClean="0"/>
              <a:t>(separate lists in </a:t>
            </a:r>
            <a:r>
              <a:rPr lang="en-GB" sz="2400" dirty="0" err="1" smtClean="0"/>
              <a:t>moodle</a:t>
            </a:r>
            <a:r>
              <a:rPr lang="en-GB" sz="2400" dirty="0" smtClean="0"/>
              <a:t>)</a:t>
            </a:r>
            <a:endParaRPr lang="en-GB" sz="2400" dirty="0"/>
          </a:p>
          <a:p>
            <a:r>
              <a:rPr lang="en-GB" sz="2400" dirty="0"/>
              <a:t>Regional literature and materials (country-specific)</a:t>
            </a:r>
          </a:p>
          <a:p>
            <a:r>
              <a:rPr lang="en-GB" sz="2400" dirty="0"/>
              <a:t>Moodle </a:t>
            </a:r>
            <a:r>
              <a:rPr lang="en-GB" sz="2400" dirty="0" smtClean="0"/>
              <a:t>password for students</a:t>
            </a:r>
            <a:r>
              <a:rPr lang="en-GB" sz="2400" dirty="0" smtClean="0"/>
              <a:t>: </a:t>
            </a:r>
            <a:r>
              <a:rPr lang="en-GB" sz="2400" dirty="0"/>
              <a:t>To be advised</a:t>
            </a:r>
          </a:p>
        </p:txBody>
      </p:sp>
    </p:spTree>
    <p:extLst>
      <p:ext uri="{BB962C8B-B14F-4D97-AF65-F5344CB8AC3E}">
        <p14:creationId xmlns:p14="http://schemas.microsoft.com/office/powerpoint/2010/main" val="3999372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753AF0B4-F0EB-4619-825B-53D5D7A24CE6}"/>
              </a:ext>
            </a:extLst>
          </p:cNvPr>
          <p:cNvSpPr txBox="1">
            <a:spLocks/>
          </p:cNvSpPr>
          <p:nvPr/>
        </p:nvSpPr>
        <p:spPr>
          <a:xfrm>
            <a:off x="1001751" y="645011"/>
            <a:ext cx="10515600" cy="962900"/>
          </a:xfrm>
          <a:prstGeom prst="rect">
            <a:avLst/>
          </a:prstGeom>
        </p:spPr>
        <p:txBody>
          <a:bodyPr/>
          <a:lst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GB" sz="4000" b="1" dirty="0">
                <a:latin typeface="Century Gothic" panose="020B0502020202020204" pitchFamily="34" charset="0"/>
              </a:rPr>
              <a:t>Phase 1: </a:t>
            </a:r>
            <a:r>
              <a:rPr lang="en-GB" sz="4000" b="1" dirty="0" smtClean="0">
                <a:latin typeface="Century Gothic" panose="020B0502020202020204" pitchFamily="34" charset="0"/>
              </a:rPr>
              <a:t>Preparatory</a:t>
            </a:r>
            <a:endParaRPr lang="cs-CZ" sz="4000" b="1" dirty="0">
              <a:latin typeface="Century Gothic" panose="020B0502020202020204" pitchFamily="34" charset="0"/>
            </a:endParaRPr>
          </a:p>
        </p:txBody>
      </p:sp>
      <p:sp>
        <p:nvSpPr>
          <p:cNvPr id="3" name="Zástupný symbol pro obsah 2">
            <a:extLst>
              <a:ext uri="{FF2B5EF4-FFF2-40B4-BE49-F238E27FC236}">
                <a16:creationId xmlns:a16="http://schemas.microsoft.com/office/drawing/2014/main" xmlns="" id="{B49D2C62-0B72-4A45-9976-E0D1D53D4509}"/>
              </a:ext>
            </a:extLst>
          </p:cNvPr>
          <p:cNvSpPr txBox="1">
            <a:spLocks/>
          </p:cNvSpPr>
          <p:nvPr/>
        </p:nvSpPr>
        <p:spPr>
          <a:xfrm>
            <a:off x="726688" y="1447578"/>
            <a:ext cx="10738624" cy="4373359"/>
          </a:xfrm>
          <a:prstGeom prst="rect">
            <a:avLst/>
          </a:prstGeom>
        </p:spPr>
        <p:txBody>
          <a:bodyPr/>
          <a:lst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200" dirty="0"/>
              <a:t>Activities</a:t>
            </a:r>
          </a:p>
          <a:p>
            <a:pPr lvl="1"/>
            <a:r>
              <a:rPr lang="en-GB" sz="2800" dirty="0"/>
              <a:t>Contact </a:t>
            </a:r>
            <a:r>
              <a:rPr lang="en-GB" sz="2800" dirty="0" smtClean="0"/>
              <a:t>hours/lectures </a:t>
            </a:r>
            <a:r>
              <a:rPr lang="en-GB" sz="2800" dirty="0"/>
              <a:t>or workshop activities</a:t>
            </a:r>
          </a:p>
          <a:p>
            <a:pPr lvl="1"/>
            <a:r>
              <a:rPr lang="en-GB" sz="2800" dirty="0"/>
              <a:t>Independent studies (materials in </a:t>
            </a:r>
            <a:r>
              <a:rPr lang="en-GB" sz="2800" dirty="0" smtClean="0"/>
              <a:t>Moodle, </a:t>
            </a:r>
            <a:r>
              <a:rPr lang="en-GB" sz="2800" dirty="0"/>
              <a:t>textbook, articles)</a:t>
            </a:r>
          </a:p>
          <a:p>
            <a:pPr lvl="1"/>
            <a:r>
              <a:rPr lang="en-GB" sz="2800" dirty="0"/>
              <a:t>Data collection through survey and analysis </a:t>
            </a:r>
            <a:endParaRPr lang="en-GB" sz="2800" dirty="0" smtClean="0"/>
          </a:p>
          <a:p>
            <a:pPr lvl="1"/>
            <a:r>
              <a:rPr lang="en-GB" sz="2800" dirty="0" smtClean="0"/>
              <a:t>Common online quiz </a:t>
            </a:r>
            <a:r>
              <a:rPr lang="en-GB" sz="2800" dirty="0"/>
              <a:t>in English</a:t>
            </a:r>
          </a:p>
          <a:p>
            <a:pPr lvl="1"/>
            <a:r>
              <a:rPr lang="en-GB" sz="2800" dirty="0"/>
              <a:t>Presentation of assigned literature and survey results</a:t>
            </a:r>
          </a:p>
          <a:p>
            <a:endParaRPr lang="en-GB" sz="3200" dirty="0"/>
          </a:p>
          <a:p>
            <a:endParaRPr lang="en-GB" sz="3200" dirty="0"/>
          </a:p>
        </p:txBody>
      </p:sp>
    </p:spTree>
    <p:extLst>
      <p:ext uri="{BB962C8B-B14F-4D97-AF65-F5344CB8AC3E}">
        <p14:creationId xmlns:p14="http://schemas.microsoft.com/office/powerpoint/2010/main" val="24195617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generated with very high confidence">
            <a:extLst>
              <a:ext uri="{FF2B5EF4-FFF2-40B4-BE49-F238E27FC236}">
                <a16:creationId xmlns:a16="http://schemas.microsoft.com/office/drawing/2014/main" xmlns="" id="{B08A95AC-150D-47A6-AEC7-2425E472CE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2355" y="1040780"/>
            <a:ext cx="11036663" cy="5206877"/>
          </a:xfrm>
          <a:prstGeom prst="rect">
            <a:avLst/>
          </a:prstGeom>
        </p:spPr>
      </p:pic>
      <p:sp>
        <p:nvSpPr>
          <p:cNvPr id="4" name="Nadpis 1">
            <a:extLst>
              <a:ext uri="{FF2B5EF4-FFF2-40B4-BE49-F238E27FC236}">
                <a16:creationId xmlns:a16="http://schemas.microsoft.com/office/drawing/2014/main" xmlns="" id="{D41F6721-BB8E-422F-AE17-D1E0325BC799}"/>
              </a:ext>
            </a:extLst>
          </p:cNvPr>
          <p:cNvSpPr txBox="1">
            <a:spLocks/>
          </p:cNvSpPr>
          <p:nvPr/>
        </p:nvSpPr>
        <p:spPr>
          <a:xfrm>
            <a:off x="1046505" y="315773"/>
            <a:ext cx="10515600" cy="962900"/>
          </a:xfrm>
          <a:prstGeom prst="rect">
            <a:avLst/>
          </a:prstGeom>
        </p:spPr>
        <p:txBody>
          <a:bodyPr/>
          <a:lst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GB" sz="2800" b="1" dirty="0">
                <a:latin typeface="Century Gothic" panose="020B0502020202020204" pitchFamily="34" charset="0"/>
              </a:rPr>
              <a:t>Phase 2 </a:t>
            </a:r>
            <a:r>
              <a:rPr lang="en-GB" sz="2800" b="1" dirty="0" smtClean="0">
                <a:latin typeface="Century Gothic" panose="020B0502020202020204" pitchFamily="34" charset="0"/>
              </a:rPr>
              <a:t>:Intensive </a:t>
            </a:r>
            <a:r>
              <a:rPr lang="en-GB" sz="2800" b="1" dirty="0">
                <a:latin typeface="Century Gothic" panose="020B0502020202020204" pitchFamily="34" charset="0"/>
              </a:rPr>
              <a:t>Study Week</a:t>
            </a:r>
            <a:endParaRPr lang="cs-CZ" sz="2800" b="1" dirty="0">
              <a:latin typeface="Century Gothic" panose="020B0502020202020204" pitchFamily="34" charset="0"/>
            </a:endParaRPr>
          </a:p>
        </p:txBody>
      </p:sp>
      <p:sp>
        <p:nvSpPr>
          <p:cNvPr id="5" name="TextBox 4">
            <a:extLst>
              <a:ext uri="{FF2B5EF4-FFF2-40B4-BE49-F238E27FC236}">
                <a16:creationId xmlns:a16="http://schemas.microsoft.com/office/drawing/2014/main" xmlns="" id="{6E037103-719B-45DD-9E4A-93CC57EA2C98}"/>
              </a:ext>
            </a:extLst>
          </p:cNvPr>
          <p:cNvSpPr txBox="1"/>
          <p:nvPr/>
        </p:nvSpPr>
        <p:spPr>
          <a:xfrm>
            <a:off x="4863333" y="735980"/>
            <a:ext cx="2881943" cy="369332"/>
          </a:xfrm>
          <a:prstGeom prst="rect">
            <a:avLst/>
          </a:prstGeom>
          <a:noFill/>
        </p:spPr>
        <p:txBody>
          <a:bodyPr wrap="none" rtlCol="0">
            <a:spAutoFit/>
          </a:bodyPr>
          <a:lstStyle/>
          <a:p>
            <a:r>
              <a:rPr lang="en-GB" dirty="0">
                <a:solidFill>
                  <a:srgbClr val="FF0000"/>
                </a:solidFill>
              </a:rPr>
              <a:t>DRAFT pending confirmation</a:t>
            </a:r>
          </a:p>
        </p:txBody>
      </p:sp>
    </p:spTree>
    <p:extLst>
      <p:ext uri="{BB962C8B-B14F-4D97-AF65-F5344CB8AC3E}">
        <p14:creationId xmlns:p14="http://schemas.microsoft.com/office/powerpoint/2010/main" val="5342324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1">
            <a:extLst>
              <a:ext uri="{FF2B5EF4-FFF2-40B4-BE49-F238E27FC236}">
                <a16:creationId xmlns:a16="http://schemas.microsoft.com/office/drawing/2014/main" xmlns="" id="{56B4347C-B699-4FE5-BE14-5B869D19FC4D}"/>
              </a:ext>
            </a:extLst>
          </p:cNvPr>
          <p:cNvSpPr txBox="1">
            <a:spLocks/>
          </p:cNvSpPr>
          <p:nvPr/>
        </p:nvSpPr>
        <p:spPr>
          <a:xfrm>
            <a:off x="905107" y="674559"/>
            <a:ext cx="10515600" cy="962900"/>
          </a:xfrm>
          <a:prstGeom prst="rect">
            <a:avLst/>
          </a:prstGeom>
        </p:spPr>
        <p:txBody>
          <a:bodyPr/>
          <a:lst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GB" sz="4000" b="1" dirty="0">
                <a:latin typeface="Century Gothic" panose="020B0502020202020204" pitchFamily="34" charset="0"/>
              </a:rPr>
              <a:t>Deliverable: Student Teams</a:t>
            </a:r>
            <a:endParaRPr lang="cs-CZ" sz="4000" b="1" dirty="0">
              <a:latin typeface="Century Gothic" panose="020B0502020202020204" pitchFamily="34" charset="0"/>
            </a:endParaRPr>
          </a:p>
        </p:txBody>
      </p:sp>
      <p:sp>
        <p:nvSpPr>
          <p:cNvPr id="5" name="Zástupný symbol pro obsah 2">
            <a:extLst>
              <a:ext uri="{FF2B5EF4-FFF2-40B4-BE49-F238E27FC236}">
                <a16:creationId xmlns:a16="http://schemas.microsoft.com/office/drawing/2014/main" xmlns="" id="{4B36ED1F-2C65-4434-8585-BD899AE6363C}"/>
              </a:ext>
            </a:extLst>
          </p:cNvPr>
          <p:cNvSpPr txBox="1">
            <a:spLocks/>
          </p:cNvSpPr>
          <p:nvPr/>
        </p:nvSpPr>
        <p:spPr>
          <a:xfrm>
            <a:off x="771292" y="1432931"/>
            <a:ext cx="10833409" cy="4283928"/>
          </a:xfrm>
          <a:prstGeom prst="rect">
            <a:avLst/>
          </a:prstGeom>
        </p:spPr>
        <p:txBody>
          <a:bodyPr/>
          <a:lst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Bef>
                <a:spcPts val="0"/>
              </a:spcBef>
            </a:pPr>
            <a:r>
              <a:rPr lang="en-GB" sz="2400" dirty="0"/>
              <a:t>Description of the context for SMEs in the respective region (Size and location of the region in Europe, age structure of the population, number and structure of the SMEs, industrial structure, development of these facts in the next 5 years)</a:t>
            </a:r>
          </a:p>
          <a:p>
            <a:pPr lvl="0">
              <a:spcBef>
                <a:spcPts val="0"/>
              </a:spcBef>
            </a:pPr>
            <a:r>
              <a:rPr lang="en-GB" sz="2400" dirty="0"/>
              <a:t>Selection and description of </a:t>
            </a:r>
            <a:r>
              <a:rPr lang="en-GB" sz="2400" b="1" dirty="0"/>
              <a:t>one regional </a:t>
            </a:r>
            <a:r>
              <a:rPr lang="en-GB" sz="2400" b="1" dirty="0" smtClean="0"/>
              <a:t>SME </a:t>
            </a:r>
            <a:r>
              <a:rPr lang="en-GB" sz="2400" dirty="0"/>
              <a:t>(size, industry, technology, employee structure, specific needs)</a:t>
            </a:r>
          </a:p>
          <a:p>
            <a:pPr lvl="0">
              <a:spcBef>
                <a:spcPts val="0"/>
              </a:spcBef>
            </a:pPr>
            <a:r>
              <a:rPr lang="en-GB" sz="2400" dirty="0"/>
              <a:t>Analysis of HRM needs and priorities for this company (especially in the fields of strategic resourcing and workforce planning, recruitment and selection, employee turn-over and retention planning, reward systems, employee ownership)</a:t>
            </a:r>
          </a:p>
          <a:p>
            <a:pPr lvl="0">
              <a:spcBef>
                <a:spcPts val="0"/>
              </a:spcBef>
            </a:pPr>
            <a:r>
              <a:rPr lang="en-GB" sz="2400" dirty="0"/>
              <a:t>Developing practical HR-tools for this SME to cater their HR needs (based on analysis in 3.)</a:t>
            </a:r>
          </a:p>
          <a:p>
            <a:pPr lvl="0">
              <a:spcBef>
                <a:spcPts val="0"/>
              </a:spcBef>
            </a:pPr>
            <a:r>
              <a:rPr lang="en-GB" sz="2400" dirty="0"/>
              <a:t>Critical evaluation of the results obtained in 2.-4.</a:t>
            </a:r>
          </a:p>
          <a:p>
            <a:pPr lvl="0">
              <a:spcBef>
                <a:spcPts val="0"/>
              </a:spcBef>
            </a:pPr>
            <a:r>
              <a:rPr lang="en-GB" sz="2400" dirty="0"/>
              <a:t>Conclusions for HR in this specific SME</a:t>
            </a:r>
          </a:p>
          <a:p>
            <a:pPr lvl="0">
              <a:spcBef>
                <a:spcPts val="0"/>
              </a:spcBef>
            </a:pPr>
            <a:r>
              <a:rPr lang="en-GB" sz="2400" dirty="0"/>
              <a:t>Conclusions for the design of HRM for SMEs in Europe</a:t>
            </a:r>
          </a:p>
        </p:txBody>
      </p:sp>
    </p:spTree>
    <p:extLst>
      <p:ext uri="{BB962C8B-B14F-4D97-AF65-F5344CB8AC3E}">
        <p14:creationId xmlns:p14="http://schemas.microsoft.com/office/powerpoint/2010/main" val="18627536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E0F01C87-59DA-4630-ABA6-A4CD9643B180}"/>
              </a:ext>
            </a:extLst>
          </p:cNvPr>
          <p:cNvPicPr>
            <a:picLocks noChangeAspect="1"/>
          </p:cNvPicPr>
          <p:nvPr/>
        </p:nvPicPr>
        <p:blipFill>
          <a:blip r:embed="rId2"/>
          <a:stretch>
            <a:fillRect/>
          </a:stretch>
        </p:blipFill>
        <p:spPr>
          <a:xfrm>
            <a:off x="1486945" y="1888273"/>
            <a:ext cx="9610199" cy="3332124"/>
          </a:xfrm>
          <a:prstGeom prst="rect">
            <a:avLst/>
          </a:prstGeom>
        </p:spPr>
      </p:pic>
      <p:sp>
        <p:nvSpPr>
          <p:cNvPr id="4" name="Nadpis 1">
            <a:extLst>
              <a:ext uri="{FF2B5EF4-FFF2-40B4-BE49-F238E27FC236}">
                <a16:creationId xmlns:a16="http://schemas.microsoft.com/office/drawing/2014/main" xmlns="" id="{56B4347C-B699-4FE5-BE14-5B869D19FC4D}"/>
              </a:ext>
            </a:extLst>
          </p:cNvPr>
          <p:cNvSpPr txBox="1">
            <a:spLocks/>
          </p:cNvSpPr>
          <p:nvPr/>
        </p:nvSpPr>
        <p:spPr>
          <a:xfrm>
            <a:off x="838200" y="925373"/>
            <a:ext cx="10515600" cy="962900"/>
          </a:xfrm>
          <a:prstGeom prst="rect">
            <a:avLst/>
          </a:prstGeom>
        </p:spPr>
        <p:txBody>
          <a:bodyPr/>
          <a:lst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GB" sz="4000" b="1" dirty="0">
                <a:latin typeface="Century Gothic" panose="020B0502020202020204" pitchFamily="34" charset="0"/>
              </a:rPr>
              <a:t>Deliverable: Student Teams</a:t>
            </a:r>
            <a:endParaRPr lang="cs-CZ" sz="4000" b="1" dirty="0">
              <a:latin typeface="Century Gothic" panose="020B0502020202020204" pitchFamily="34" charset="0"/>
            </a:endParaRPr>
          </a:p>
        </p:txBody>
      </p:sp>
    </p:spTree>
    <p:extLst>
      <p:ext uri="{BB962C8B-B14F-4D97-AF65-F5344CB8AC3E}">
        <p14:creationId xmlns:p14="http://schemas.microsoft.com/office/powerpoint/2010/main" val="10536678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KA2 SHARPEN Powerpoint" id="{A149E3AB-727D-4B39-A716-CF96AB296A49}" vid="{476B0934-BDB1-40E4-BD34-321811383E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2_Template_KA2_SHARPEN_Powerpoint</Template>
  <TotalTime>0</TotalTime>
  <Words>716</Words>
  <Application>Microsoft Office PowerPoint</Application>
  <PresentationFormat>Breitbild</PresentationFormat>
  <Paragraphs>78</Paragraphs>
  <Slides>10</Slides>
  <Notes>1</Notes>
  <HiddenSlides>0</HiddenSlides>
  <MMClips>0</MMClips>
  <ScaleCrop>false</ScaleCrop>
  <HeadingPairs>
    <vt:vector size="8" baseType="variant">
      <vt:variant>
        <vt:lpstr>Verwendete Schriftarten</vt:lpstr>
      </vt:variant>
      <vt:variant>
        <vt:i4>5</vt:i4>
      </vt:variant>
      <vt:variant>
        <vt:lpstr>Design</vt:lpstr>
      </vt:variant>
      <vt:variant>
        <vt:i4>1</vt:i4>
      </vt:variant>
      <vt:variant>
        <vt:lpstr>Eingebettete OLE-Server</vt:lpstr>
      </vt:variant>
      <vt:variant>
        <vt:i4>1</vt:i4>
      </vt:variant>
      <vt:variant>
        <vt:lpstr>Folientitel</vt:lpstr>
      </vt:variant>
      <vt:variant>
        <vt:i4>10</vt:i4>
      </vt:variant>
    </vt:vector>
  </HeadingPairs>
  <TitlesOfParts>
    <vt:vector size="17" baseType="lpstr">
      <vt:lpstr>Arial</vt:lpstr>
      <vt:lpstr>Calibri</vt:lpstr>
      <vt:lpstr>Calibri Light</vt:lpstr>
      <vt:lpstr>Century Gothic</vt:lpstr>
      <vt:lpstr>Times New Roman</vt:lpstr>
      <vt:lpstr>Motiv Office</vt:lpstr>
      <vt:lpstr>Dokument</vt:lpstr>
      <vt:lpstr>Output 1: HR Learning Module Summer semester 2018</vt:lpstr>
      <vt:lpstr>PowerPoint-Präsentation</vt:lpstr>
      <vt:lpstr>PowerPoint-Präsentation</vt:lpstr>
      <vt:lpstr>Phase 1: Chapters of the learning module - theoretical Background </vt:lpstr>
      <vt:lpstr>PowerPoint-Präsentation</vt:lpstr>
      <vt:lpstr>PowerPoint-Präsentation</vt:lpstr>
      <vt:lpstr>PowerPoint-Präsentation</vt:lpstr>
      <vt:lpstr>PowerPoint-Präsentation</vt:lpstr>
      <vt:lpstr>PowerPoint-Präsentation</vt:lpstr>
      <vt:lpstr>Partner universities involved</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Angela.Walter</dc:creator>
  <cp:lastModifiedBy>Angela.Walter</cp:lastModifiedBy>
  <cp:revision>74</cp:revision>
  <dcterms:created xsi:type="dcterms:W3CDTF">2017-12-03T19:01:13Z</dcterms:created>
  <dcterms:modified xsi:type="dcterms:W3CDTF">2018-01-19T09:48:20Z</dcterms:modified>
</cp:coreProperties>
</file>