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70"/>
  </p:notesMasterIdLst>
  <p:sldIdLst>
    <p:sldId id="278" r:id="rId2"/>
    <p:sldId id="260" r:id="rId3"/>
    <p:sldId id="257" r:id="rId4"/>
    <p:sldId id="274" r:id="rId5"/>
    <p:sldId id="275" r:id="rId6"/>
    <p:sldId id="360" r:id="rId7"/>
    <p:sldId id="276" r:id="rId8"/>
    <p:sldId id="277" r:id="rId9"/>
    <p:sldId id="258" r:id="rId10"/>
    <p:sldId id="362" r:id="rId11"/>
    <p:sldId id="363" r:id="rId12"/>
    <p:sldId id="259" r:id="rId13"/>
    <p:sldId id="264" r:id="rId14"/>
    <p:sldId id="304" r:id="rId15"/>
    <p:sldId id="364" r:id="rId16"/>
    <p:sldId id="283" r:id="rId17"/>
    <p:sldId id="336" r:id="rId18"/>
    <p:sldId id="300" r:id="rId19"/>
    <p:sldId id="299" r:id="rId20"/>
    <p:sldId id="284" r:id="rId21"/>
    <p:sldId id="285" r:id="rId22"/>
    <p:sldId id="286" r:id="rId23"/>
    <p:sldId id="287" r:id="rId24"/>
    <p:sldId id="288" r:id="rId25"/>
    <p:sldId id="289" r:id="rId26"/>
    <p:sldId id="354" r:id="rId27"/>
    <p:sldId id="290" r:id="rId28"/>
    <p:sldId id="337" r:id="rId29"/>
    <p:sldId id="303" r:id="rId30"/>
    <p:sldId id="334" r:id="rId31"/>
    <p:sldId id="329" r:id="rId32"/>
    <p:sldId id="333" r:id="rId33"/>
    <p:sldId id="335" r:id="rId34"/>
    <p:sldId id="331" r:id="rId35"/>
    <p:sldId id="346" r:id="rId36"/>
    <p:sldId id="359" r:id="rId37"/>
    <p:sldId id="338" r:id="rId38"/>
    <p:sldId id="305" r:id="rId39"/>
    <p:sldId id="357" r:id="rId40"/>
    <p:sldId id="314" r:id="rId41"/>
    <p:sldId id="315" r:id="rId42"/>
    <p:sldId id="319" r:id="rId43"/>
    <p:sldId id="320" r:id="rId44"/>
    <p:sldId id="322" r:id="rId45"/>
    <p:sldId id="352" r:id="rId46"/>
    <p:sldId id="324" r:id="rId47"/>
    <p:sldId id="325" r:id="rId48"/>
    <p:sldId id="326" r:id="rId49"/>
    <p:sldId id="327" r:id="rId50"/>
    <p:sldId id="328" r:id="rId51"/>
    <p:sldId id="353" r:id="rId52"/>
    <p:sldId id="341" r:id="rId53"/>
    <p:sldId id="340" r:id="rId54"/>
    <p:sldId id="347" r:id="rId55"/>
    <p:sldId id="339" r:id="rId56"/>
    <p:sldId id="306" r:id="rId57"/>
    <p:sldId id="342" r:id="rId58"/>
    <p:sldId id="343" r:id="rId59"/>
    <p:sldId id="348" r:id="rId60"/>
    <p:sldId id="262" r:id="rId61"/>
    <p:sldId id="266" r:id="rId62"/>
    <p:sldId id="350" r:id="rId63"/>
    <p:sldId id="358" r:id="rId64"/>
    <p:sldId id="265" r:id="rId65"/>
    <p:sldId id="267" r:id="rId66"/>
    <p:sldId id="361" r:id="rId67"/>
    <p:sldId id="268" r:id="rId68"/>
    <p:sldId id="270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41" autoAdjust="0"/>
    <p:restoredTop sz="94660"/>
  </p:normalViewPr>
  <p:slideViewPr>
    <p:cSldViewPr snapToGrid="0">
      <p:cViewPr varScale="1">
        <p:scale>
          <a:sx n="71" d="100"/>
          <a:sy n="71" d="100"/>
        </p:scale>
        <p:origin x="70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253371427595766"/>
          <c:y val="0.1068952380952381"/>
          <c:w val="0.64776986360622524"/>
          <c:h val="0.84688693913260837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5FF4-4918-9878-6B546978D11E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5FF4-4918-9878-6B546978D11E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5FF4-4918-9878-6B546978D11E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5FF4-4918-9878-6B546978D11E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5FF4-4918-9878-6B546978D11E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5FF4-4918-9878-6B546978D11E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5FF4-4918-9878-6B546978D11E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5FF4-4918-9878-6B546978D11E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5FF4-4918-9878-6B546978D11E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5FF4-4918-9878-6B546978D11E}"/>
              </c:ext>
            </c:extLst>
          </c:dPt>
          <c:dPt>
            <c:idx val="1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5FF4-4918-9878-6B546978D11E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5FF4-4918-9878-6B546978D11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Merkmale!$B$71:$B$82</c:f>
              <c:strCache>
                <c:ptCount val="12"/>
                <c:pt idx="0">
                  <c:v>challenging tasks</c:v>
                </c:pt>
                <c:pt idx="1">
                  <c:v>increase of remuneration after the first years on the job</c:v>
                </c:pt>
                <c:pt idx="2">
                  <c:v>permanent contract</c:v>
                </c:pt>
                <c:pt idx="3">
                  <c:v>cooperative management style</c:v>
                </c:pt>
                <c:pt idx="4">
                  <c:v>transparency of remuneration</c:v>
                </c:pt>
                <c:pt idx="5">
                  <c:v>feedback by superiors</c:v>
                </c:pt>
                <c:pt idx="6">
                  <c:v>company support during the training period</c:v>
                </c:pt>
                <c:pt idx="7">
                  <c:v>job security</c:v>
                </c:pt>
                <c:pt idx="8">
                  <c:v>work-life balance</c:v>
                </c:pt>
                <c:pt idx="9">
                  <c:v>opportunities of training &amp; development</c:v>
                </c:pt>
                <c:pt idx="10">
                  <c:v>appropriate remuneration</c:v>
                </c:pt>
                <c:pt idx="11">
                  <c:v>positive working atmosphere</c:v>
                </c:pt>
              </c:strCache>
            </c:strRef>
          </c:cat>
          <c:val>
            <c:numRef>
              <c:f>Merkmale!$E$71:$E$82</c:f>
              <c:numCache>
                <c:formatCode>0.0%</c:formatCode>
                <c:ptCount val="12"/>
                <c:pt idx="0">
                  <c:v>0.8662674650698603</c:v>
                </c:pt>
                <c:pt idx="1">
                  <c:v>0.87624750499001991</c:v>
                </c:pt>
                <c:pt idx="2">
                  <c:v>0.88822355289421151</c:v>
                </c:pt>
                <c:pt idx="3">
                  <c:v>0.8902195608782435</c:v>
                </c:pt>
                <c:pt idx="4">
                  <c:v>0.92614770459081841</c:v>
                </c:pt>
                <c:pt idx="5">
                  <c:v>0.93413173652694614</c:v>
                </c:pt>
                <c:pt idx="6">
                  <c:v>0.94211576846307388</c:v>
                </c:pt>
                <c:pt idx="7">
                  <c:v>0.94810379241516962</c:v>
                </c:pt>
                <c:pt idx="8">
                  <c:v>0.94810379241516962</c:v>
                </c:pt>
                <c:pt idx="9">
                  <c:v>0.96007984031936133</c:v>
                </c:pt>
                <c:pt idx="10">
                  <c:v>0.97405189620758481</c:v>
                </c:pt>
                <c:pt idx="11">
                  <c:v>0.99401197604790414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5FF4-4918-9878-6B546978D11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39305696"/>
        <c:axId val="339308048"/>
      </c:barChart>
      <c:catAx>
        <c:axId val="33930569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9308048"/>
        <c:crosses val="autoZero"/>
        <c:auto val="1"/>
        <c:lblAlgn val="ctr"/>
        <c:lblOffset val="100"/>
        <c:noMultiLvlLbl val="0"/>
      </c:catAx>
      <c:valAx>
        <c:axId val="339308048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9305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52534448818904E-2"/>
          <c:y val="0.15711336385867597"/>
          <c:w val="0.89844746555118116"/>
          <c:h val="0.61775282094044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Company Size Group 1-9</c:v>
                </c:pt>
                <c:pt idx="1">
                  <c:v>Company Size Group 10-19</c:v>
                </c:pt>
                <c:pt idx="2">
                  <c:v>Company Size Group 20-49</c:v>
                </c:pt>
                <c:pt idx="3">
                  <c:v>Company Size Group 50-99</c:v>
                </c:pt>
                <c:pt idx="4">
                  <c:v>Company Size Group 100-249</c:v>
                </c:pt>
                <c:pt idx="5">
                  <c:v>Company Size Group 250-499</c:v>
                </c:pt>
                <c:pt idx="6">
                  <c:v>Company Size Group 500+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103389</c:v>
                </c:pt>
                <c:pt idx="1">
                  <c:v>55628</c:v>
                </c:pt>
                <c:pt idx="2">
                  <c:v>88352</c:v>
                </c:pt>
                <c:pt idx="3">
                  <c:v>75367</c:v>
                </c:pt>
                <c:pt idx="4">
                  <c:v>84989</c:v>
                </c:pt>
                <c:pt idx="5">
                  <c:v>48932</c:v>
                </c:pt>
                <c:pt idx="6">
                  <c:v>51874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535-4AED-AB87-54E3485DC3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Company Size Group 1-9</c:v>
                </c:pt>
                <c:pt idx="1">
                  <c:v>Company Size Group 10-19</c:v>
                </c:pt>
                <c:pt idx="2">
                  <c:v>Company Size Group 20-49</c:v>
                </c:pt>
                <c:pt idx="3">
                  <c:v>Company Size Group 50-99</c:v>
                </c:pt>
                <c:pt idx="4">
                  <c:v>Company Size Group 100-249</c:v>
                </c:pt>
                <c:pt idx="5">
                  <c:v>Company Size Group 250-499</c:v>
                </c:pt>
                <c:pt idx="6">
                  <c:v>Company Size Group 500+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98864</c:v>
                </c:pt>
                <c:pt idx="1">
                  <c:v>54506</c:v>
                </c:pt>
                <c:pt idx="2">
                  <c:v>90476</c:v>
                </c:pt>
                <c:pt idx="3">
                  <c:v>76039</c:v>
                </c:pt>
                <c:pt idx="4">
                  <c:v>91709</c:v>
                </c:pt>
                <c:pt idx="5">
                  <c:v>63407</c:v>
                </c:pt>
                <c:pt idx="6">
                  <c:v>60940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535-4AED-AB87-54E3485DC30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Company Size Group 1-9</c:v>
                </c:pt>
                <c:pt idx="1">
                  <c:v>Company Size Group 10-19</c:v>
                </c:pt>
                <c:pt idx="2">
                  <c:v>Company Size Group 20-49</c:v>
                </c:pt>
                <c:pt idx="3">
                  <c:v>Company Size Group 50-99</c:v>
                </c:pt>
                <c:pt idx="4">
                  <c:v>Company Size Group 100-249</c:v>
                </c:pt>
                <c:pt idx="5">
                  <c:v>Company Size Group 250-499</c:v>
                </c:pt>
                <c:pt idx="6">
                  <c:v>Company Size Group 500+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535-4AED-AB87-54E3485DC3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9306872"/>
        <c:axId val="339304912"/>
      </c:barChart>
      <c:catAx>
        <c:axId val="339306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9304912"/>
        <c:crosses val="autoZero"/>
        <c:auto val="1"/>
        <c:lblAlgn val="ctr"/>
        <c:lblOffset val="100"/>
        <c:noMultiLvlLbl val="0"/>
      </c:catAx>
      <c:valAx>
        <c:axId val="339304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9306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Employees in West Saxony devided in sectors (in 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Employees in West Saxony devided in sectors (in %)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640-46FB-B3EE-C0B6DCBE7E7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640-46FB-B3EE-C0B6DCBE7E7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640-46FB-B3EE-C0B6DCBE7E7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640-46FB-B3EE-C0B6DCBE7E7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640-46FB-B3EE-C0B6DCBE7E7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D640-46FB-B3EE-C0B6DCBE7E7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D640-46FB-B3EE-C0B6DCBE7E7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D640-46FB-B3EE-C0B6DCBE7E7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D640-46FB-B3EE-C0B6DCBE7E7D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D640-46FB-B3EE-C0B6DCBE7E7D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D640-46FB-B3EE-C0B6DCBE7E7D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Sheet1!$A$2:$A$12</c:f>
              <c:strCache>
                <c:ptCount val="11"/>
                <c:pt idx="0">
                  <c:v>Production industry without construction</c:v>
                </c:pt>
                <c:pt idx="1">
                  <c:v>Public Services, Education, Health</c:v>
                </c:pt>
                <c:pt idx="2">
                  <c:v>Trade, Maintenance and Reperation of motor vehicles</c:v>
                </c:pt>
                <c:pt idx="3">
                  <c:v>Properties, Company service providers</c:v>
                </c:pt>
                <c:pt idx="4">
                  <c:v>Construction</c:v>
                </c:pt>
                <c:pt idx="5">
                  <c:v>Traffic and Storage</c:v>
                </c:pt>
                <c:pt idx="6">
                  <c:v>Other providers</c:v>
                </c:pt>
                <c:pt idx="7">
                  <c:v>hospitality industry</c:v>
                </c:pt>
                <c:pt idx="8">
                  <c:v>insurance - and financial service provider</c:v>
                </c:pt>
                <c:pt idx="9">
                  <c:v>Agriculture, Forestry and Fishing</c:v>
                </c:pt>
                <c:pt idx="10">
                  <c:v>Computer Science and Kommunikation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28</c:v>
                </c:pt>
                <c:pt idx="1">
                  <c:v>25</c:v>
                </c:pt>
                <c:pt idx="2">
                  <c:v>12</c:v>
                </c:pt>
                <c:pt idx="3">
                  <c:v>12</c:v>
                </c:pt>
                <c:pt idx="4">
                  <c:v>7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4E4-48D9-BE4C-3B32DA8ACA5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B65B29-4F1A-455D-A47D-5ECF40DCDD84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4E6A500C-D3BF-4052-B4C3-3F148390B622}">
      <dgm:prSet phldrT="[Text]"/>
      <dgm:spPr/>
      <dgm:t>
        <a:bodyPr/>
        <a:lstStyle/>
        <a:p>
          <a:r>
            <a:rPr lang="de-DE" dirty="0" smtClean="0"/>
            <a:t>„</a:t>
          </a:r>
          <a:r>
            <a:rPr lang="de-DE" dirty="0" err="1" smtClean="0"/>
            <a:t>backbone</a:t>
          </a:r>
          <a:r>
            <a:rPr lang="de-DE" dirty="0" smtClean="0"/>
            <a:t>“ </a:t>
          </a:r>
          <a:r>
            <a:rPr lang="de-DE" dirty="0" err="1" smtClean="0"/>
            <a:t>of</a:t>
          </a:r>
          <a:r>
            <a:rPr lang="de-DE" dirty="0" smtClean="0"/>
            <a:t> </a:t>
          </a:r>
          <a:r>
            <a:rPr lang="de-DE" dirty="0" err="1" smtClean="0"/>
            <a:t>the</a:t>
          </a:r>
          <a:r>
            <a:rPr lang="de-DE" dirty="0" smtClean="0"/>
            <a:t> </a:t>
          </a:r>
          <a:r>
            <a:rPr lang="de-DE" dirty="0" err="1" smtClean="0"/>
            <a:t>Saxon</a:t>
          </a:r>
          <a:r>
            <a:rPr lang="de-DE" dirty="0" smtClean="0"/>
            <a:t> </a:t>
          </a:r>
          <a:r>
            <a:rPr lang="de-DE" dirty="0" err="1" smtClean="0"/>
            <a:t>economy</a:t>
          </a:r>
          <a:endParaRPr lang="de-DE" dirty="0" smtClean="0"/>
        </a:p>
      </dgm:t>
    </dgm:pt>
    <dgm:pt modelId="{5437CACA-3929-4261-93E4-88B36F216F6C}" type="parTrans" cxnId="{17B624DA-12C2-41A9-AC15-2C7ED2248DF0}">
      <dgm:prSet/>
      <dgm:spPr/>
      <dgm:t>
        <a:bodyPr/>
        <a:lstStyle/>
        <a:p>
          <a:endParaRPr lang="de-DE"/>
        </a:p>
      </dgm:t>
    </dgm:pt>
    <dgm:pt modelId="{19AF468C-88A6-4E4C-BAD3-CEBFCF582859}" type="sibTrans" cxnId="{17B624DA-12C2-41A9-AC15-2C7ED2248DF0}">
      <dgm:prSet/>
      <dgm:spPr/>
      <dgm:t>
        <a:bodyPr/>
        <a:lstStyle/>
        <a:p>
          <a:endParaRPr lang="de-DE"/>
        </a:p>
      </dgm:t>
    </dgm:pt>
    <dgm:pt modelId="{2A400589-0BE3-4A0C-8B44-AA8D0CD8708B}">
      <dgm:prSet phldrT="[Text]"/>
      <dgm:spPr/>
      <dgm:t>
        <a:bodyPr/>
        <a:lstStyle/>
        <a:p>
          <a:r>
            <a:rPr lang="de-DE" dirty="0" err="1" smtClean="0"/>
            <a:t>Highly</a:t>
          </a:r>
          <a:r>
            <a:rPr lang="de-DE" dirty="0" smtClean="0"/>
            <a:t> innovative &amp; </a:t>
          </a:r>
          <a:r>
            <a:rPr lang="de-DE" dirty="0" err="1" smtClean="0"/>
            <a:t>competitve</a:t>
          </a:r>
          <a:endParaRPr lang="de-DE" dirty="0"/>
        </a:p>
      </dgm:t>
    </dgm:pt>
    <dgm:pt modelId="{03EB169F-F45C-4714-A6EC-7E01F3549670}" type="parTrans" cxnId="{F210CF4F-2B85-4277-9AF4-F980777F85DB}">
      <dgm:prSet/>
      <dgm:spPr/>
      <dgm:t>
        <a:bodyPr/>
        <a:lstStyle/>
        <a:p>
          <a:endParaRPr lang="de-DE"/>
        </a:p>
      </dgm:t>
    </dgm:pt>
    <dgm:pt modelId="{8E5E5261-4501-45BE-8A32-3616734DCDBE}" type="sibTrans" cxnId="{F210CF4F-2B85-4277-9AF4-F980777F85DB}">
      <dgm:prSet/>
      <dgm:spPr/>
      <dgm:t>
        <a:bodyPr/>
        <a:lstStyle/>
        <a:p>
          <a:endParaRPr lang="de-DE"/>
        </a:p>
      </dgm:t>
    </dgm:pt>
    <dgm:pt modelId="{13027AF6-52DB-47FD-8CC2-AEFC7330410C}">
      <dgm:prSet phldrT="[Text]"/>
      <dgm:spPr/>
      <dgm:t>
        <a:bodyPr/>
        <a:lstStyle/>
        <a:p>
          <a:r>
            <a:rPr lang="de-DE" dirty="0" smtClean="0"/>
            <a:t>High </a:t>
          </a:r>
          <a:r>
            <a:rPr lang="de-DE" dirty="0" err="1" smtClean="0"/>
            <a:t>export</a:t>
          </a:r>
          <a:r>
            <a:rPr lang="de-DE" dirty="0" smtClean="0"/>
            <a:t> rate</a:t>
          </a:r>
          <a:endParaRPr lang="de-DE" dirty="0"/>
        </a:p>
      </dgm:t>
    </dgm:pt>
    <dgm:pt modelId="{9A5F6819-5D85-4E00-B714-E28559B2F1A0}" type="parTrans" cxnId="{A1DE8F1B-7E64-47AF-B788-7379DC5E9381}">
      <dgm:prSet/>
      <dgm:spPr/>
      <dgm:t>
        <a:bodyPr/>
        <a:lstStyle/>
        <a:p>
          <a:endParaRPr lang="de-DE"/>
        </a:p>
      </dgm:t>
    </dgm:pt>
    <dgm:pt modelId="{A7F4281C-FD41-47B8-BE1E-3D953F6F565E}" type="sibTrans" cxnId="{A1DE8F1B-7E64-47AF-B788-7379DC5E9381}">
      <dgm:prSet/>
      <dgm:spPr/>
      <dgm:t>
        <a:bodyPr/>
        <a:lstStyle/>
        <a:p>
          <a:endParaRPr lang="de-DE"/>
        </a:p>
      </dgm:t>
    </dgm:pt>
    <dgm:pt modelId="{B2C50D06-7368-4D1E-96C9-3A6D9E6B1B7B}">
      <dgm:prSet phldrT="[Text]"/>
      <dgm:spPr/>
      <dgm:t>
        <a:bodyPr/>
        <a:lstStyle/>
        <a:p>
          <a:r>
            <a:rPr lang="de-DE" dirty="0" err="1" smtClean="0"/>
            <a:t>Attractive</a:t>
          </a:r>
          <a:r>
            <a:rPr lang="de-DE" dirty="0" smtClean="0"/>
            <a:t> </a:t>
          </a:r>
          <a:r>
            <a:rPr lang="de-DE" dirty="0" err="1" smtClean="0"/>
            <a:t>employers</a:t>
          </a:r>
          <a:r>
            <a:rPr lang="de-DE" dirty="0" smtClean="0"/>
            <a:t>?</a:t>
          </a:r>
          <a:endParaRPr lang="de-DE" dirty="0"/>
        </a:p>
      </dgm:t>
    </dgm:pt>
    <dgm:pt modelId="{7691CD18-1ED5-4C62-AD6C-50B5D9D9A1E8}" type="parTrans" cxnId="{3DEDEF62-E2BB-4C0C-878E-DD358A1581E0}">
      <dgm:prSet/>
      <dgm:spPr/>
      <dgm:t>
        <a:bodyPr/>
        <a:lstStyle/>
        <a:p>
          <a:endParaRPr lang="de-DE"/>
        </a:p>
      </dgm:t>
    </dgm:pt>
    <dgm:pt modelId="{B429256C-DDEB-4274-B5E4-6CAA250CCC5F}" type="sibTrans" cxnId="{3DEDEF62-E2BB-4C0C-878E-DD358A1581E0}">
      <dgm:prSet/>
      <dgm:spPr/>
      <dgm:t>
        <a:bodyPr/>
        <a:lstStyle/>
        <a:p>
          <a:endParaRPr lang="de-DE"/>
        </a:p>
      </dgm:t>
    </dgm:pt>
    <dgm:pt modelId="{AB527CE0-4F05-4549-A11F-570AA2292833}">
      <dgm:prSet phldrT="[Text]"/>
      <dgm:spPr/>
      <dgm:t>
        <a:bodyPr/>
        <a:lstStyle/>
        <a:p>
          <a:r>
            <a:rPr lang="de-DE" dirty="0" smtClean="0"/>
            <a:t>Lack </a:t>
          </a:r>
          <a:r>
            <a:rPr lang="de-DE" dirty="0" err="1" smtClean="0"/>
            <a:t>of</a:t>
          </a:r>
          <a:r>
            <a:rPr lang="de-DE" dirty="0" smtClean="0"/>
            <a:t> </a:t>
          </a:r>
          <a:r>
            <a:rPr lang="de-DE" dirty="0" err="1" smtClean="0"/>
            <a:t>career</a:t>
          </a:r>
          <a:r>
            <a:rPr lang="de-DE" dirty="0" smtClean="0"/>
            <a:t> </a:t>
          </a:r>
          <a:r>
            <a:rPr lang="de-DE" dirty="0" err="1" smtClean="0"/>
            <a:t>opportunities</a:t>
          </a:r>
          <a:endParaRPr lang="de-DE" dirty="0"/>
        </a:p>
      </dgm:t>
    </dgm:pt>
    <dgm:pt modelId="{D0A71F92-6BA1-4953-8856-923D5F63B7EA}" type="parTrans" cxnId="{62BECB2D-67E2-444A-B5A5-74563611A3A0}">
      <dgm:prSet/>
      <dgm:spPr/>
      <dgm:t>
        <a:bodyPr/>
        <a:lstStyle/>
        <a:p>
          <a:endParaRPr lang="de-DE"/>
        </a:p>
      </dgm:t>
    </dgm:pt>
    <dgm:pt modelId="{119B52B7-8D37-47FD-B6EE-0489672E728F}" type="sibTrans" cxnId="{62BECB2D-67E2-444A-B5A5-74563611A3A0}">
      <dgm:prSet/>
      <dgm:spPr/>
      <dgm:t>
        <a:bodyPr/>
        <a:lstStyle/>
        <a:p>
          <a:endParaRPr lang="de-DE"/>
        </a:p>
      </dgm:t>
    </dgm:pt>
    <dgm:pt modelId="{DEF23D87-4EAF-4F86-8312-2CB70E01D04E}">
      <dgm:prSet phldrT="[Text]"/>
      <dgm:spPr/>
      <dgm:t>
        <a:bodyPr/>
        <a:lstStyle/>
        <a:p>
          <a:r>
            <a:rPr lang="de-DE" dirty="0" smtClean="0"/>
            <a:t>Low </a:t>
          </a:r>
          <a:r>
            <a:rPr lang="de-DE" dirty="0" err="1" smtClean="0"/>
            <a:t>wages</a:t>
          </a:r>
          <a:endParaRPr lang="de-DE" dirty="0"/>
        </a:p>
      </dgm:t>
    </dgm:pt>
    <dgm:pt modelId="{ACF7AEF8-2D75-4421-BFE2-91D0BA0437EF}" type="parTrans" cxnId="{8AAA9F32-C2E0-4974-81FC-AC7197D6C496}">
      <dgm:prSet/>
      <dgm:spPr/>
      <dgm:t>
        <a:bodyPr/>
        <a:lstStyle/>
        <a:p>
          <a:endParaRPr lang="de-DE"/>
        </a:p>
      </dgm:t>
    </dgm:pt>
    <dgm:pt modelId="{93755242-F552-43F0-A6F3-6048642B7FB8}" type="sibTrans" cxnId="{8AAA9F32-C2E0-4974-81FC-AC7197D6C496}">
      <dgm:prSet/>
      <dgm:spPr/>
      <dgm:t>
        <a:bodyPr/>
        <a:lstStyle/>
        <a:p>
          <a:endParaRPr lang="de-DE"/>
        </a:p>
      </dgm:t>
    </dgm:pt>
    <dgm:pt modelId="{D678D61A-A000-4A38-8305-9C7CE487E030}">
      <dgm:prSet phldrT="[Text]"/>
      <dgm:spPr/>
      <dgm:t>
        <a:bodyPr/>
        <a:lstStyle/>
        <a:p>
          <a:r>
            <a:rPr lang="de-DE" dirty="0" smtClean="0"/>
            <a:t>High rate </a:t>
          </a:r>
          <a:r>
            <a:rPr lang="de-DE" dirty="0" err="1" smtClean="0"/>
            <a:t>of</a:t>
          </a:r>
          <a:r>
            <a:rPr lang="de-DE" dirty="0" smtClean="0"/>
            <a:t> </a:t>
          </a:r>
          <a:r>
            <a:rPr lang="de-DE" dirty="0" err="1" smtClean="0"/>
            <a:t>vacancies</a:t>
          </a:r>
          <a:endParaRPr lang="de-DE" dirty="0"/>
        </a:p>
      </dgm:t>
    </dgm:pt>
    <dgm:pt modelId="{3683F3C9-8B51-4CD2-BDB1-585B96632C06}" type="parTrans" cxnId="{BA11A168-7923-4E4B-8ED7-47A79C18B1DB}">
      <dgm:prSet/>
      <dgm:spPr/>
      <dgm:t>
        <a:bodyPr/>
        <a:lstStyle/>
        <a:p>
          <a:endParaRPr lang="de-DE"/>
        </a:p>
      </dgm:t>
    </dgm:pt>
    <dgm:pt modelId="{0702FACB-D863-466D-92E5-4DB118E8366A}" type="sibTrans" cxnId="{BA11A168-7923-4E4B-8ED7-47A79C18B1DB}">
      <dgm:prSet/>
      <dgm:spPr/>
      <dgm:t>
        <a:bodyPr/>
        <a:lstStyle/>
        <a:p>
          <a:endParaRPr lang="de-DE"/>
        </a:p>
      </dgm:t>
    </dgm:pt>
    <dgm:pt modelId="{054CB694-C1D9-4974-996E-3E96DC938292}">
      <dgm:prSet/>
      <dgm:spPr/>
      <dgm:t>
        <a:bodyPr/>
        <a:lstStyle/>
        <a:p>
          <a:r>
            <a:rPr lang="de-DE" dirty="0" smtClean="0"/>
            <a:t>High </a:t>
          </a:r>
          <a:r>
            <a:rPr lang="de-DE" dirty="0" err="1" smtClean="0"/>
            <a:t>number</a:t>
          </a:r>
          <a:r>
            <a:rPr lang="de-DE" dirty="0" smtClean="0"/>
            <a:t> </a:t>
          </a:r>
          <a:r>
            <a:rPr lang="de-DE" dirty="0" err="1" smtClean="0"/>
            <a:t>of</a:t>
          </a:r>
          <a:r>
            <a:rPr lang="de-DE" dirty="0" smtClean="0"/>
            <a:t> </a:t>
          </a:r>
          <a:r>
            <a:rPr lang="de-DE" dirty="0" err="1" smtClean="0"/>
            <a:t>retirees</a:t>
          </a:r>
          <a:endParaRPr lang="de-DE" dirty="0"/>
        </a:p>
      </dgm:t>
    </dgm:pt>
    <dgm:pt modelId="{70B95E23-2D85-4FD0-881E-5698DFF7791D}" type="parTrans" cxnId="{47E1ECDC-0593-4B1B-A30C-E6116CFD7928}">
      <dgm:prSet/>
      <dgm:spPr/>
      <dgm:t>
        <a:bodyPr/>
        <a:lstStyle/>
        <a:p>
          <a:endParaRPr lang="de-DE"/>
        </a:p>
      </dgm:t>
    </dgm:pt>
    <dgm:pt modelId="{D4000921-BA43-4467-B9D5-C8577293F70C}" type="sibTrans" cxnId="{47E1ECDC-0593-4B1B-A30C-E6116CFD7928}">
      <dgm:prSet/>
      <dgm:spPr/>
      <dgm:t>
        <a:bodyPr/>
        <a:lstStyle/>
        <a:p>
          <a:endParaRPr lang="de-DE"/>
        </a:p>
      </dgm:t>
    </dgm:pt>
    <dgm:pt modelId="{5BB6CFBC-BFF4-4893-B140-3D94F3326CF8}">
      <dgm:prSet/>
      <dgm:spPr/>
      <dgm:t>
        <a:bodyPr/>
        <a:lstStyle/>
        <a:p>
          <a:r>
            <a:rPr lang="de-DE" dirty="0" smtClean="0"/>
            <a:t>Flat </a:t>
          </a:r>
          <a:r>
            <a:rPr lang="de-DE" dirty="0" err="1" smtClean="0"/>
            <a:t>hierarchies</a:t>
          </a:r>
          <a:endParaRPr lang="de-DE" dirty="0"/>
        </a:p>
      </dgm:t>
    </dgm:pt>
    <dgm:pt modelId="{E16D8F18-E1F1-461E-A13E-B45CA63471BD}" type="parTrans" cxnId="{51298F4D-AB38-48BC-ABC8-DC37D0C79F97}">
      <dgm:prSet/>
      <dgm:spPr/>
      <dgm:t>
        <a:bodyPr/>
        <a:lstStyle/>
        <a:p>
          <a:endParaRPr lang="de-DE"/>
        </a:p>
      </dgm:t>
    </dgm:pt>
    <dgm:pt modelId="{AEEF1101-69B7-401F-A9A7-656958B88F53}" type="sibTrans" cxnId="{51298F4D-AB38-48BC-ABC8-DC37D0C79F97}">
      <dgm:prSet/>
      <dgm:spPr/>
      <dgm:t>
        <a:bodyPr/>
        <a:lstStyle/>
        <a:p>
          <a:endParaRPr lang="de-DE"/>
        </a:p>
      </dgm:t>
    </dgm:pt>
    <dgm:pt modelId="{2CF6B150-D028-4C36-A5FB-607C01B327AC}" type="pres">
      <dgm:prSet presAssocID="{0FB65B29-4F1A-455D-A47D-5ECF40DCDD84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C525D9F-8EB7-4188-9CE5-8BA18CC6DF56}" type="pres">
      <dgm:prSet presAssocID="{0FB65B29-4F1A-455D-A47D-5ECF40DCDD84}" presName="dummyMaxCanvas" presStyleCnt="0"/>
      <dgm:spPr/>
    </dgm:pt>
    <dgm:pt modelId="{C671F737-692B-45CC-ADCA-80AF06D5D70F}" type="pres">
      <dgm:prSet presAssocID="{0FB65B29-4F1A-455D-A47D-5ECF40DCDD84}" presName="parentComposite" presStyleCnt="0"/>
      <dgm:spPr/>
    </dgm:pt>
    <dgm:pt modelId="{8A8B61C3-9086-4CF2-B548-3B2CBD80923F}" type="pres">
      <dgm:prSet presAssocID="{0FB65B29-4F1A-455D-A47D-5ECF40DCDD84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de-DE"/>
        </a:p>
      </dgm:t>
    </dgm:pt>
    <dgm:pt modelId="{A72DA6B2-6C94-4210-8051-55E010C2DE73}" type="pres">
      <dgm:prSet presAssocID="{0FB65B29-4F1A-455D-A47D-5ECF40DCDD84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de-DE"/>
        </a:p>
      </dgm:t>
    </dgm:pt>
    <dgm:pt modelId="{6BC170FA-822E-4EC6-8CF0-F8909196D36D}" type="pres">
      <dgm:prSet presAssocID="{0FB65B29-4F1A-455D-A47D-5ECF40DCDD84}" presName="childrenComposite" presStyleCnt="0"/>
      <dgm:spPr/>
    </dgm:pt>
    <dgm:pt modelId="{6DF65577-4F15-4677-BA6F-D2C74F0C38A1}" type="pres">
      <dgm:prSet presAssocID="{0FB65B29-4F1A-455D-A47D-5ECF40DCDD84}" presName="dummyMaxCanvas_ChildArea" presStyleCnt="0"/>
      <dgm:spPr/>
    </dgm:pt>
    <dgm:pt modelId="{42FF5F19-11C4-4DE6-AEF9-E54DB970F4F4}" type="pres">
      <dgm:prSet presAssocID="{0FB65B29-4F1A-455D-A47D-5ECF40DCDD84}" presName="fulcrum" presStyleLbl="alignAccFollowNode1" presStyleIdx="2" presStyleCnt="4"/>
      <dgm:spPr>
        <a:solidFill>
          <a:srgbClr val="003B6F">
            <a:alpha val="90000"/>
          </a:srgbClr>
        </a:solidFill>
      </dgm:spPr>
    </dgm:pt>
    <dgm:pt modelId="{88F629FE-7462-4C53-94E0-685E461F3BF2}" type="pres">
      <dgm:prSet presAssocID="{0FB65B29-4F1A-455D-A47D-5ECF40DCDD84}" presName="balance_34" presStyleLbl="alignAccFollowNode1" presStyleIdx="3" presStyleCnt="4">
        <dgm:presLayoutVars>
          <dgm:bulletEnabled val="1"/>
        </dgm:presLayoutVars>
      </dgm:prSet>
      <dgm:spPr>
        <a:solidFill>
          <a:srgbClr val="002060">
            <a:alpha val="90000"/>
          </a:srgbClr>
        </a:solidFill>
      </dgm:spPr>
    </dgm:pt>
    <dgm:pt modelId="{167D5942-1D2E-4E7F-9A87-CBB80B7CEB52}" type="pres">
      <dgm:prSet presAssocID="{0FB65B29-4F1A-455D-A47D-5ECF40DCDD84}" presName="right_34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9621716-3D6E-47D7-851B-4BCFC972F266}" type="pres">
      <dgm:prSet presAssocID="{0FB65B29-4F1A-455D-A47D-5ECF40DCDD84}" presName="right_34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178C6BA-4C27-43D8-B2B8-69A31897D46F}" type="pres">
      <dgm:prSet presAssocID="{0FB65B29-4F1A-455D-A47D-5ECF40DCDD84}" presName="right_34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471BC76-DEE3-46E6-84ED-11DC6E7B1FF7}" type="pres">
      <dgm:prSet presAssocID="{0FB65B29-4F1A-455D-A47D-5ECF40DCDD84}" presName="right_34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83B226B-E0EB-4FBD-9765-1A17FF300B72}" type="pres">
      <dgm:prSet presAssocID="{0FB65B29-4F1A-455D-A47D-5ECF40DCDD84}" presName="left_34_1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B34A237-2C13-4881-8615-2C3EB15C95DE}" type="pres">
      <dgm:prSet presAssocID="{0FB65B29-4F1A-455D-A47D-5ECF40DCDD84}" presName="left_34_2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AEF714E-F02E-49B1-99FC-02AA5D81F92C}" type="pres">
      <dgm:prSet presAssocID="{0FB65B29-4F1A-455D-A47D-5ECF40DCDD84}" presName="left_34_3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17B624DA-12C2-41A9-AC15-2C7ED2248DF0}" srcId="{0FB65B29-4F1A-455D-A47D-5ECF40DCDD84}" destId="{4E6A500C-D3BF-4052-B4C3-3F148390B622}" srcOrd="0" destOrd="0" parTransId="{5437CACA-3929-4261-93E4-88B36F216F6C}" sibTransId="{19AF468C-88A6-4E4C-BAD3-CEBFCF582859}"/>
    <dgm:cxn modelId="{62BECB2D-67E2-444A-B5A5-74563611A3A0}" srcId="{B2C50D06-7368-4D1E-96C9-3A6D9E6B1B7B}" destId="{AB527CE0-4F05-4549-A11F-570AA2292833}" srcOrd="0" destOrd="0" parTransId="{D0A71F92-6BA1-4953-8856-923D5F63B7EA}" sibTransId="{119B52B7-8D37-47FD-B6EE-0489672E728F}"/>
    <dgm:cxn modelId="{4757886D-61ED-4D2E-BC26-B90240115E54}" type="presOf" srcId="{B2C50D06-7368-4D1E-96C9-3A6D9E6B1B7B}" destId="{A72DA6B2-6C94-4210-8051-55E010C2DE73}" srcOrd="0" destOrd="0" presId="urn:microsoft.com/office/officeart/2005/8/layout/balance1"/>
    <dgm:cxn modelId="{A4CD4752-7445-4029-A6FB-C390EE78057D}" type="presOf" srcId="{0FB65B29-4F1A-455D-A47D-5ECF40DCDD84}" destId="{2CF6B150-D028-4C36-A5FB-607C01B327AC}" srcOrd="0" destOrd="0" presId="urn:microsoft.com/office/officeart/2005/8/layout/balance1"/>
    <dgm:cxn modelId="{31CDDDCF-DCE6-4C5E-BAEA-AC67111ABC2F}" type="presOf" srcId="{D678D61A-A000-4A38-8305-9C7CE487E030}" destId="{5178C6BA-4C27-43D8-B2B8-69A31897D46F}" srcOrd="0" destOrd="0" presId="urn:microsoft.com/office/officeart/2005/8/layout/balance1"/>
    <dgm:cxn modelId="{02F0CF5D-68AE-48DC-AA25-06B93DC00768}" type="presOf" srcId="{4E6A500C-D3BF-4052-B4C3-3F148390B622}" destId="{8A8B61C3-9086-4CF2-B548-3B2CBD80923F}" srcOrd="0" destOrd="0" presId="urn:microsoft.com/office/officeart/2005/8/layout/balance1"/>
    <dgm:cxn modelId="{FC709DE6-689A-4670-85AD-CF6E5B0966AD}" type="presOf" srcId="{DEF23D87-4EAF-4F86-8312-2CB70E01D04E}" destId="{A9621716-3D6E-47D7-851B-4BCFC972F266}" srcOrd="0" destOrd="0" presId="urn:microsoft.com/office/officeart/2005/8/layout/balance1"/>
    <dgm:cxn modelId="{55941B29-D62E-4691-BE3F-5E0A4491F451}" type="presOf" srcId="{13027AF6-52DB-47FD-8CC2-AEFC7330410C}" destId="{AB34A237-2C13-4881-8615-2C3EB15C95DE}" srcOrd="0" destOrd="0" presId="urn:microsoft.com/office/officeart/2005/8/layout/balance1"/>
    <dgm:cxn modelId="{A1DE8F1B-7E64-47AF-B788-7379DC5E9381}" srcId="{4E6A500C-D3BF-4052-B4C3-3F148390B622}" destId="{13027AF6-52DB-47FD-8CC2-AEFC7330410C}" srcOrd="1" destOrd="0" parTransId="{9A5F6819-5D85-4E00-B714-E28559B2F1A0}" sibTransId="{A7F4281C-FD41-47B8-BE1E-3D953F6F565E}"/>
    <dgm:cxn modelId="{F210CF4F-2B85-4277-9AF4-F980777F85DB}" srcId="{4E6A500C-D3BF-4052-B4C3-3F148390B622}" destId="{2A400589-0BE3-4A0C-8B44-AA8D0CD8708B}" srcOrd="0" destOrd="0" parTransId="{03EB169F-F45C-4714-A6EC-7E01F3549670}" sibTransId="{8E5E5261-4501-45BE-8A32-3616734DCDBE}"/>
    <dgm:cxn modelId="{664CFB10-A2FF-49D3-85F6-FE48A347C9E1}" type="presOf" srcId="{054CB694-C1D9-4974-996E-3E96DC938292}" destId="{2471BC76-DEE3-46E6-84ED-11DC6E7B1FF7}" srcOrd="0" destOrd="0" presId="urn:microsoft.com/office/officeart/2005/8/layout/balance1"/>
    <dgm:cxn modelId="{2D85DB2A-1DF4-49AB-81D6-FDF9E2326665}" type="presOf" srcId="{5BB6CFBC-BFF4-4893-B140-3D94F3326CF8}" destId="{1AEF714E-F02E-49B1-99FC-02AA5D81F92C}" srcOrd="0" destOrd="0" presId="urn:microsoft.com/office/officeart/2005/8/layout/balance1"/>
    <dgm:cxn modelId="{3DEDEF62-E2BB-4C0C-878E-DD358A1581E0}" srcId="{0FB65B29-4F1A-455D-A47D-5ECF40DCDD84}" destId="{B2C50D06-7368-4D1E-96C9-3A6D9E6B1B7B}" srcOrd="1" destOrd="0" parTransId="{7691CD18-1ED5-4C62-AD6C-50B5D9D9A1E8}" sibTransId="{B429256C-DDEB-4274-B5E4-6CAA250CCC5F}"/>
    <dgm:cxn modelId="{47E1ECDC-0593-4B1B-A30C-E6116CFD7928}" srcId="{B2C50D06-7368-4D1E-96C9-3A6D9E6B1B7B}" destId="{054CB694-C1D9-4974-996E-3E96DC938292}" srcOrd="3" destOrd="0" parTransId="{70B95E23-2D85-4FD0-881E-5698DFF7791D}" sibTransId="{D4000921-BA43-4467-B9D5-C8577293F70C}"/>
    <dgm:cxn modelId="{51298F4D-AB38-48BC-ABC8-DC37D0C79F97}" srcId="{4E6A500C-D3BF-4052-B4C3-3F148390B622}" destId="{5BB6CFBC-BFF4-4893-B140-3D94F3326CF8}" srcOrd="2" destOrd="0" parTransId="{E16D8F18-E1F1-461E-A13E-B45CA63471BD}" sibTransId="{AEEF1101-69B7-401F-A9A7-656958B88F53}"/>
    <dgm:cxn modelId="{8AAA9F32-C2E0-4974-81FC-AC7197D6C496}" srcId="{B2C50D06-7368-4D1E-96C9-3A6D9E6B1B7B}" destId="{DEF23D87-4EAF-4F86-8312-2CB70E01D04E}" srcOrd="1" destOrd="0" parTransId="{ACF7AEF8-2D75-4421-BFE2-91D0BA0437EF}" sibTransId="{93755242-F552-43F0-A6F3-6048642B7FB8}"/>
    <dgm:cxn modelId="{BA11A168-7923-4E4B-8ED7-47A79C18B1DB}" srcId="{B2C50D06-7368-4D1E-96C9-3A6D9E6B1B7B}" destId="{D678D61A-A000-4A38-8305-9C7CE487E030}" srcOrd="2" destOrd="0" parTransId="{3683F3C9-8B51-4CD2-BDB1-585B96632C06}" sibTransId="{0702FACB-D863-466D-92E5-4DB118E8366A}"/>
    <dgm:cxn modelId="{9BF5EEAF-8E75-4358-BE22-85B45703917B}" type="presOf" srcId="{AB527CE0-4F05-4549-A11F-570AA2292833}" destId="{167D5942-1D2E-4E7F-9A87-CBB80B7CEB52}" srcOrd="0" destOrd="0" presId="urn:microsoft.com/office/officeart/2005/8/layout/balance1"/>
    <dgm:cxn modelId="{270650E8-D3E0-4CBC-9555-4F83D5DFBE93}" type="presOf" srcId="{2A400589-0BE3-4A0C-8B44-AA8D0CD8708B}" destId="{883B226B-E0EB-4FBD-9765-1A17FF300B72}" srcOrd="0" destOrd="0" presId="urn:microsoft.com/office/officeart/2005/8/layout/balance1"/>
    <dgm:cxn modelId="{C5AF1DB4-4454-4F93-8C64-7E281EB5AD54}" type="presParOf" srcId="{2CF6B150-D028-4C36-A5FB-607C01B327AC}" destId="{2C525D9F-8EB7-4188-9CE5-8BA18CC6DF56}" srcOrd="0" destOrd="0" presId="urn:microsoft.com/office/officeart/2005/8/layout/balance1"/>
    <dgm:cxn modelId="{AD5D5248-2163-401A-8E38-01F0046F1ECA}" type="presParOf" srcId="{2CF6B150-D028-4C36-A5FB-607C01B327AC}" destId="{C671F737-692B-45CC-ADCA-80AF06D5D70F}" srcOrd="1" destOrd="0" presId="urn:microsoft.com/office/officeart/2005/8/layout/balance1"/>
    <dgm:cxn modelId="{AB75C1AB-6C0C-4CE2-A3CC-1EDBBE76BE29}" type="presParOf" srcId="{C671F737-692B-45CC-ADCA-80AF06D5D70F}" destId="{8A8B61C3-9086-4CF2-B548-3B2CBD80923F}" srcOrd="0" destOrd="0" presId="urn:microsoft.com/office/officeart/2005/8/layout/balance1"/>
    <dgm:cxn modelId="{84D62DD1-D7EE-4DF6-9A08-C058138F82EA}" type="presParOf" srcId="{C671F737-692B-45CC-ADCA-80AF06D5D70F}" destId="{A72DA6B2-6C94-4210-8051-55E010C2DE73}" srcOrd="1" destOrd="0" presId="urn:microsoft.com/office/officeart/2005/8/layout/balance1"/>
    <dgm:cxn modelId="{58C19231-1415-45BF-92A5-D0EBD0B230AB}" type="presParOf" srcId="{2CF6B150-D028-4C36-A5FB-607C01B327AC}" destId="{6BC170FA-822E-4EC6-8CF0-F8909196D36D}" srcOrd="2" destOrd="0" presId="urn:microsoft.com/office/officeart/2005/8/layout/balance1"/>
    <dgm:cxn modelId="{BACF2BF7-B4BD-4B16-A32E-3507D868B5A4}" type="presParOf" srcId="{6BC170FA-822E-4EC6-8CF0-F8909196D36D}" destId="{6DF65577-4F15-4677-BA6F-D2C74F0C38A1}" srcOrd="0" destOrd="0" presId="urn:microsoft.com/office/officeart/2005/8/layout/balance1"/>
    <dgm:cxn modelId="{615243FA-1B13-466E-A33F-B333362EAA14}" type="presParOf" srcId="{6BC170FA-822E-4EC6-8CF0-F8909196D36D}" destId="{42FF5F19-11C4-4DE6-AEF9-E54DB970F4F4}" srcOrd="1" destOrd="0" presId="urn:microsoft.com/office/officeart/2005/8/layout/balance1"/>
    <dgm:cxn modelId="{06AE26EA-7007-4325-BF0D-F10740079C86}" type="presParOf" srcId="{6BC170FA-822E-4EC6-8CF0-F8909196D36D}" destId="{88F629FE-7462-4C53-94E0-685E461F3BF2}" srcOrd="2" destOrd="0" presId="urn:microsoft.com/office/officeart/2005/8/layout/balance1"/>
    <dgm:cxn modelId="{B8E2E134-723C-4104-8EC0-637C9EA5AC57}" type="presParOf" srcId="{6BC170FA-822E-4EC6-8CF0-F8909196D36D}" destId="{167D5942-1D2E-4E7F-9A87-CBB80B7CEB52}" srcOrd="3" destOrd="0" presId="urn:microsoft.com/office/officeart/2005/8/layout/balance1"/>
    <dgm:cxn modelId="{F4112FEB-784E-45A4-8994-5825FAB5DE11}" type="presParOf" srcId="{6BC170FA-822E-4EC6-8CF0-F8909196D36D}" destId="{A9621716-3D6E-47D7-851B-4BCFC972F266}" srcOrd="4" destOrd="0" presId="urn:microsoft.com/office/officeart/2005/8/layout/balance1"/>
    <dgm:cxn modelId="{6DA31115-EEB1-4515-B1B7-A7C411D38097}" type="presParOf" srcId="{6BC170FA-822E-4EC6-8CF0-F8909196D36D}" destId="{5178C6BA-4C27-43D8-B2B8-69A31897D46F}" srcOrd="5" destOrd="0" presId="urn:microsoft.com/office/officeart/2005/8/layout/balance1"/>
    <dgm:cxn modelId="{BF9CE6B6-C874-416E-9BE2-884E5E903B2A}" type="presParOf" srcId="{6BC170FA-822E-4EC6-8CF0-F8909196D36D}" destId="{2471BC76-DEE3-46E6-84ED-11DC6E7B1FF7}" srcOrd="6" destOrd="0" presId="urn:microsoft.com/office/officeart/2005/8/layout/balance1"/>
    <dgm:cxn modelId="{1371FEBB-527D-4CCE-8E72-D424FFEC62E2}" type="presParOf" srcId="{6BC170FA-822E-4EC6-8CF0-F8909196D36D}" destId="{883B226B-E0EB-4FBD-9765-1A17FF300B72}" srcOrd="7" destOrd="0" presId="urn:microsoft.com/office/officeart/2005/8/layout/balance1"/>
    <dgm:cxn modelId="{22C3DDD7-0F03-44C2-8F4C-01D9E86FC536}" type="presParOf" srcId="{6BC170FA-822E-4EC6-8CF0-F8909196D36D}" destId="{AB34A237-2C13-4881-8615-2C3EB15C95DE}" srcOrd="8" destOrd="0" presId="urn:microsoft.com/office/officeart/2005/8/layout/balance1"/>
    <dgm:cxn modelId="{E56618AA-CE07-4C63-AF5B-A8FE1D327FA9}" type="presParOf" srcId="{6BC170FA-822E-4EC6-8CF0-F8909196D36D}" destId="{1AEF714E-F02E-49B1-99FC-02AA5D81F92C}" srcOrd="9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A9BC47-402A-4A6A-A3A3-C9475C6FAECF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E39EB8F-7CE7-450F-87A5-20806F3416A7}">
      <dgm:prSet phldrT="[Text]" custT="1"/>
      <dgm:spPr/>
      <dgm:t>
        <a:bodyPr/>
        <a:lstStyle/>
        <a:p>
          <a:r>
            <a:rPr lang="de-DE" sz="2000" dirty="0" err="1" smtClean="0"/>
            <a:t>Strategy</a:t>
          </a:r>
          <a:r>
            <a:rPr lang="de-DE" sz="2000" dirty="0" smtClean="0"/>
            <a:t> </a:t>
          </a:r>
          <a:endParaRPr lang="de-DE" sz="2000" dirty="0"/>
        </a:p>
      </dgm:t>
    </dgm:pt>
    <dgm:pt modelId="{13B76F4E-D9A9-4046-A942-C42E28FC8806}" type="parTrans" cxnId="{D215AF76-8415-4B68-80C3-DC430C369250}">
      <dgm:prSet/>
      <dgm:spPr/>
      <dgm:t>
        <a:bodyPr/>
        <a:lstStyle/>
        <a:p>
          <a:endParaRPr lang="de-DE"/>
        </a:p>
      </dgm:t>
    </dgm:pt>
    <dgm:pt modelId="{4401D9B2-CF8B-4C54-BFE2-C9F2C752D1DD}" type="sibTrans" cxnId="{D215AF76-8415-4B68-80C3-DC430C369250}">
      <dgm:prSet/>
      <dgm:spPr/>
      <dgm:t>
        <a:bodyPr/>
        <a:lstStyle/>
        <a:p>
          <a:endParaRPr lang="de-DE"/>
        </a:p>
      </dgm:t>
    </dgm:pt>
    <dgm:pt modelId="{5A9BFE2C-3791-4A83-A6BC-5E86CE38B5DF}">
      <dgm:prSet phldrT="[Text]" custT="1"/>
      <dgm:spPr/>
      <dgm:t>
        <a:bodyPr/>
        <a:lstStyle/>
        <a:p>
          <a:r>
            <a:rPr lang="de-DE" sz="2000" dirty="0" err="1" smtClean="0"/>
            <a:t>Perfor-mance</a:t>
          </a:r>
          <a:r>
            <a:rPr lang="de-DE" sz="2000" dirty="0" smtClean="0"/>
            <a:t>- </a:t>
          </a:r>
          <a:r>
            <a:rPr lang="de-DE" sz="2000" dirty="0" err="1" smtClean="0"/>
            <a:t>goals</a:t>
          </a:r>
          <a:endParaRPr lang="de-DE" sz="2000" dirty="0"/>
        </a:p>
      </dgm:t>
    </dgm:pt>
    <dgm:pt modelId="{1CFA1C5F-8AE3-4E41-9D8A-3556268404F2}" type="parTrans" cxnId="{A9F999D7-7B4B-4359-B21C-095C0EA0645A}">
      <dgm:prSet/>
      <dgm:spPr/>
      <dgm:t>
        <a:bodyPr/>
        <a:lstStyle/>
        <a:p>
          <a:endParaRPr lang="de-DE"/>
        </a:p>
      </dgm:t>
    </dgm:pt>
    <dgm:pt modelId="{F2762EC1-450D-47DE-B3E5-9DCEC23601F0}" type="sibTrans" cxnId="{A9F999D7-7B4B-4359-B21C-095C0EA0645A}">
      <dgm:prSet/>
      <dgm:spPr/>
      <dgm:t>
        <a:bodyPr/>
        <a:lstStyle/>
        <a:p>
          <a:endParaRPr lang="de-DE"/>
        </a:p>
      </dgm:t>
    </dgm:pt>
    <dgm:pt modelId="{F50E801F-DFDD-457E-B298-0EEF160D318E}">
      <dgm:prSet phldrT="[Text]" custT="1"/>
      <dgm:spPr>
        <a:solidFill>
          <a:schemeClr val="accent2"/>
        </a:solidFill>
      </dgm:spPr>
      <dgm:t>
        <a:bodyPr/>
        <a:lstStyle/>
        <a:p>
          <a:r>
            <a:rPr lang="de-DE" sz="2000" dirty="0" err="1" smtClean="0"/>
            <a:t>Perfor-mance</a:t>
          </a:r>
          <a:endParaRPr lang="de-DE" sz="2000" dirty="0"/>
        </a:p>
      </dgm:t>
    </dgm:pt>
    <dgm:pt modelId="{9804C1F7-614B-493D-A9DF-A6B06582F41E}" type="parTrans" cxnId="{A2CA49AA-A243-4F40-BA42-932353049C31}">
      <dgm:prSet/>
      <dgm:spPr/>
      <dgm:t>
        <a:bodyPr/>
        <a:lstStyle/>
        <a:p>
          <a:endParaRPr lang="de-DE"/>
        </a:p>
      </dgm:t>
    </dgm:pt>
    <dgm:pt modelId="{3854DAF1-15FD-4C25-86A7-E84A6BA34FCE}" type="sibTrans" cxnId="{A2CA49AA-A243-4F40-BA42-932353049C31}">
      <dgm:prSet/>
      <dgm:spPr/>
      <dgm:t>
        <a:bodyPr/>
        <a:lstStyle/>
        <a:p>
          <a:endParaRPr lang="de-DE"/>
        </a:p>
      </dgm:t>
    </dgm:pt>
    <dgm:pt modelId="{00719852-0DA3-45D7-8E66-D36DB5D05578}">
      <dgm:prSet phldrT="[Text]" custT="1"/>
      <dgm:spPr/>
      <dgm:t>
        <a:bodyPr/>
        <a:lstStyle/>
        <a:p>
          <a:r>
            <a:rPr lang="de-DE" sz="2000" dirty="0" err="1" smtClean="0"/>
            <a:t>Moni-toring</a:t>
          </a:r>
          <a:endParaRPr lang="de-DE" sz="2000" dirty="0"/>
        </a:p>
      </dgm:t>
    </dgm:pt>
    <dgm:pt modelId="{453111A1-1EE5-4706-9053-8ADEBB5C291C}" type="parTrans" cxnId="{68586D1B-8336-4EB5-9E49-33217C71D656}">
      <dgm:prSet/>
      <dgm:spPr/>
      <dgm:t>
        <a:bodyPr/>
        <a:lstStyle/>
        <a:p>
          <a:endParaRPr lang="de-DE"/>
        </a:p>
      </dgm:t>
    </dgm:pt>
    <dgm:pt modelId="{1580433D-E896-49B1-A8C4-A3F147F4D223}" type="sibTrans" cxnId="{68586D1B-8336-4EB5-9E49-33217C71D656}">
      <dgm:prSet/>
      <dgm:spPr/>
      <dgm:t>
        <a:bodyPr/>
        <a:lstStyle/>
        <a:p>
          <a:endParaRPr lang="de-DE"/>
        </a:p>
      </dgm:t>
    </dgm:pt>
    <dgm:pt modelId="{290EA566-D4DC-483B-83B8-6394FD31453E}">
      <dgm:prSet phldrT="[Text]" custT="1"/>
      <dgm:spPr/>
      <dgm:t>
        <a:bodyPr/>
        <a:lstStyle/>
        <a:p>
          <a:r>
            <a:rPr lang="de-DE" sz="2000" dirty="0" smtClean="0"/>
            <a:t>Capa-</a:t>
          </a:r>
          <a:r>
            <a:rPr lang="de-DE" sz="2000" dirty="0" err="1" smtClean="0"/>
            <a:t>bilities</a:t>
          </a:r>
          <a:endParaRPr lang="de-DE" sz="2000" dirty="0"/>
        </a:p>
      </dgm:t>
    </dgm:pt>
    <dgm:pt modelId="{079E64BA-5C92-4632-A9ED-C6839C9DF58C}" type="parTrans" cxnId="{142ED24C-C0B7-4BB5-9415-72E51B801BB0}">
      <dgm:prSet/>
      <dgm:spPr/>
      <dgm:t>
        <a:bodyPr/>
        <a:lstStyle/>
        <a:p>
          <a:endParaRPr lang="de-DE"/>
        </a:p>
      </dgm:t>
    </dgm:pt>
    <dgm:pt modelId="{9E804CEC-FBF8-48F6-B353-5F06C383DCD8}" type="sibTrans" cxnId="{142ED24C-C0B7-4BB5-9415-72E51B801BB0}">
      <dgm:prSet/>
      <dgm:spPr/>
      <dgm:t>
        <a:bodyPr/>
        <a:lstStyle/>
        <a:p>
          <a:endParaRPr lang="de-DE"/>
        </a:p>
      </dgm:t>
    </dgm:pt>
    <dgm:pt modelId="{5C91606E-8C15-4336-ACE6-D8819FA18443}" type="pres">
      <dgm:prSet presAssocID="{06A9BC47-402A-4A6A-A3A3-C9475C6FAEC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791F08AB-B472-437A-AADB-57B4D6CB152F}" type="pres">
      <dgm:prSet presAssocID="{1E39EB8F-7CE7-450F-87A5-20806F3416A7}" presName="node" presStyleLbl="node1" presStyleIdx="0" presStyleCnt="5" custScaleX="11782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4F4B5F1-FFA0-4F33-83F3-19D7B332CB70}" type="pres">
      <dgm:prSet presAssocID="{4401D9B2-CF8B-4C54-BFE2-C9F2C752D1DD}" presName="sibTrans" presStyleLbl="sibTrans2D1" presStyleIdx="0" presStyleCnt="5"/>
      <dgm:spPr/>
      <dgm:t>
        <a:bodyPr/>
        <a:lstStyle/>
        <a:p>
          <a:endParaRPr lang="de-DE"/>
        </a:p>
      </dgm:t>
    </dgm:pt>
    <dgm:pt modelId="{EE32763E-077E-456C-B20F-C43A816C14AF}" type="pres">
      <dgm:prSet presAssocID="{4401D9B2-CF8B-4C54-BFE2-C9F2C752D1DD}" presName="connectorText" presStyleLbl="sibTrans2D1" presStyleIdx="0" presStyleCnt="5"/>
      <dgm:spPr/>
      <dgm:t>
        <a:bodyPr/>
        <a:lstStyle/>
        <a:p>
          <a:endParaRPr lang="de-DE"/>
        </a:p>
      </dgm:t>
    </dgm:pt>
    <dgm:pt modelId="{DA09A203-3E61-4351-BDC4-0F0D6E0F9D98}" type="pres">
      <dgm:prSet presAssocID="{5A9BFE2C-3791-4A83-A6BC-5E86CE38B5D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B08EE33-1A56-4653-8412-CB62527DCB8A}" type="pres">
      <dgm:prSet presAssocID="{F2762EC1-450D-47DE-B3E5-9DCEC23601F0}" presName="sibTrans" presStyleLbl="sibTrans2D1" presStyleIdx="1" presStyleCnt="5"/>
      <dgm:spPr/>
      <dgm:t>
        <a:bodyPr/>
        <a:lstStyle/>
        <a:p>
          <a:endParaRPr lang="de-DE"/>
        </a:p>
      </dgm:t>
    </dgm:pt>
    <dgm:pt modelId="{7ACB6A53-5885-4A6F-8ACB-67130848DAF7}" type="pres">
      <dgm:prSet presAssocID="{F2762EC1-450D-47DE-B3E5-9DCEC23601F0}" presName="connectorText" presStyleLbl="sibTrans2D1" presStyleIdx="1" presStyleCnt="5"/>
      <dgm:spPr/>
      <dgm:t>
        <a:bodyPr/>
        <a:lstStyle/>
        <a:p>
          <a:endParaRPr lang="de-DE"/>
        </a:p>
      </dgm:t>
    </dgm:pt>
    <dgm:pt modelId="{F21C547D-7BF2-48AC-B0A5-A6CB58435BAC}" type="pres">
      <dgm:prSet presAssocID="{F50E801F-DFDD-457E-B298-0EEF160D318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BBF5F0C-D5FE-4C46-B318-436853E33D8E}" type="pres">
      <dgm:prSet presAssocID="{3854DAF1-15FD-4C25-86A7-E84A6BA34FCE}" presName="sibTrans" presStyleLbl="sibTrans2D1" presStyleIdx="2" presStyleCnt="5"/>
      <dgm:spPr/>
      <dgm:t>
        <a:bodyPr/>
        <a:lstStyle/>
        <a:p>
          <a:endParaRPr lang="de-DE"/>
        </a:p>
      </dgm:t>
    </dgm:pt>
    <dgm:pt modelId="{BDBFB2AC-B410-4FDB-B892-DA8B2EB36381}" type="pres">
      <dgm:prSet presAssocID="{3854DAF1-15FD-4C25-86A7-E84A6BA34FCE}" presName="connectorText" presStyleLbl="sibTrans2D1" presStyleIdx="2" presStyleCnt="5"/>
      <dgm:spPr/>
      <dgm:t>
        <a:bodyPr/>
        <a:lstStyle/>
        <a:p>
          <a:endParaRPr lang="de-DE"/>
        </a:p>
      </dgm:t>
    </dgm:pt>
    <dgm:pt modelId="{2FA9261C-A62A-4234-98AB-9AD487CB7C93}" type="pres">
      <dgm:prSet presAssocID="{00719852-0DA3-45D7-8E66-D36DB5D0557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F3D5E97-8B3B-44B2-BAB5-AAC1B9FF44B4}" type="pres">
      <dgm:prSet presAssocID="{1580433D-E896-49B1-A8C4-A3F147F4D223}" presName="sibTrans" presStyleLbl="sibTrans2D1" presStyleIdx="3" presStyleCnt="5"/>
      <dgm:spPr/>
      <dgm:t>
        <a:bodyPr/>
        <a:lstStyle/>
        <a:p>
          <a:endParaRPr lang="de-DE"/>
        </a:p>
      </dgm:t>
    </dgm:pt>
    <dgm:pt modelId="{04C0792A-89E6-44A1-8A63-CCCB47D8357A}" type="pres">
      <dgm:prSet presAssocID="{1580433D-E896-49B1-A8C4-A3F147F4D223}" presName="connectorText" presStyleLbl="sibTrans2D1" presStyleIdx="3" presStyleCnt="5"/>
      <dgm:spPr/>
      <dgm:t>
        <a:bodyPr/>
        <a:lstStyle/>
        <a:p>
          <a:endParaRPr lang="de-DE"/>
        </a:p>
      </dgm:t>
    </dgm:pt>
    <dgm:pt modelId="{9D704BBF-EC69-45AC-ADFB-2FE4B29ED111}" type="pres">
      <dgm:prSet presAssocID="{290EA566-D4DC-483B-83B8-6394FD31453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20695E0-8431-46F7-8BFE-71A50DBB2EC5}" type="pres">
      <dgm:prSet presAssocID="{9E804CEC-FBF8-48F6-B353-5F06C383DCD8}" presName="sibTrans" presStyleLbl="sibTrans2D1" presStyleIdx="4" presStyleCnt="5"/>
      <dgm:spPr/>
      <dgm:t>
        <a:bodyPr/>
        <a:lstStyle/>
        <a:p>
          <a:endParaRPr lang="de-DE"/>
        </a:p>
      </dgm:t>
    </dgm:pt>
    <dgm:pt modelId="{352FBAB5-52FF-4E19-87DD-65E0F22400B0}" type="pres">
      <dgm:prSet presAssocID="{9E804CEC-FBF8-48F6-B353-5F06C383DCD8}" presName="connectorText" presStyleLbl="sibTrans2D1" presStyleIdx="4" presStyleCnt="5"/>
      <dgm:spPr/>
      <dgm:t>
        <a:bodyPr/>
        <a:lstStyle/>
        <a:p>
          <a:endParaRPr lang="de-DE"/>
        </a:p>
      </dgm:t>
    </dgm:pt>
  </dgm:ptLst>
  <dgm:cxnLst>
    <dgm:cxn modelId="{25F9D015-9017-4149-866A-E4F78220526F}" type="presOf" srcId="{F50E801F-DFDD-457E-B298-0EEF160D318E}" destId="{F21C547D-7BF2-48AC-B0A5-A6CB58435BAC}" srcOrd="0" destOrd="0" presId="urn:microsoft.com/office/officeart/2005/8/layout/cycle2"/>
    <dgm:cxn modelId="{8A5E4AC4-4828-4F64-892D-7E223356751E}" type="presOf" srcId="{4401D9B2-CF8B-4C54-BFE2-C9F2C752D1DD}" destId="{04F4B5F1-FFA0-4F33-83F3-19D7B332CB70}" srcOrd="0" destOrd="0" presId="urn:microsoft.com/office/officeart/2005/8/layout/cycle2"/>
    <dgm:cxn modelId="{A2CA49AA-A243-4F40-BA42-932353049C31}" srcId="{06A9BC47-402A-4A6A-A3A3-C9475C6FAECF}" destId="{F50E801F-DFDD-457E-B298-0EEF160D318E}" srcOrd="2" destOrd="0" parTransId="{9804C1F7-614B-493D-A9DF-A6B06582F41E}" sibTransId="{3854DAF1-15FD-4C25-86A7-E84A6BA34FCE}"/>
    <dgm:cxn modelId="{FB724DFD-9AE7-4A9F-A2ED-102EA24F09FF}" type="presOf" srcId="{1E39EB8F-7CE7-450F-87A5-20806F3416A7}" destId="{791F08AB-B472-437A-AADB-57B4D6CB152F}" srcOrd="0" destOrd="0" presId="urn:microsoft.com/office/officeart/2005/8/layout/cycle2"/>
    <dgm:cxn modelId="{9847B1E1-9C4E-4BF6-B851-2FDB597CCE7F}" type="presOf" srcId="{1580433D-E896-49B1-A8C4-A3F147F4D223}" destId="{9F3D5E97-8B3B-44B2-BAB5-AAC1B9FF44B4}" srcOrd="0" destOrd="0" presId="urn:microsoft.com/office/officeart/2005/8/layout/cycle2"/>
    <dgm:cxn modelId="{EFA8DC3C-15FD-4EB8-993F-6296C7F1749A}" type="presOf" srcId="{3854DAF1-15FD-4C25-86A7-E84A6BA34FCE}" destId="{9BBF5F0C-D5FE-4C46-B318-436853E33D8E}" srcOrd="0" destOrd="0" presId="urn:microsoft.com/office/officeart/2005/8/layout/cycle2"/>
    <dgm:cxn modelId="{3D7E80A9-26DE-405F-831A-0BD94559F911}" type="presOf" srcId="{4401D9B2-CF8B-4C54-BFE2-C9F2C752D1DD}" destId="{EE32763E-077E-456C-B20F-C43A816C14AF}" srcOrd="1" destOrd="0" presId="urn:microsoft.com/office/officeart/2005/8/layout/cycle2"/>
    <dgm:cxn modelId="{68586D1B-8336-4EB5-9E49-33217C71D656}" srcId="{06A9BC47-402A-4A6A-A3A3-C9475C6FAECF}" destId="{00719852-0DA3-45D7-8E66-D36DB5D05578}" srcOrd="3" destOrd="0" parTransId="{453111A1-1EE5-4706-9053-8ADEBB5C291C}" sibTransId="{1580433D-E896-49B1-A8C4-A3F147F4D223}"/>
    <dgm:cxn modelId="{5E53E8AB-65BD-49AD-85C4-4B218B68C39A}" type="presOf" srcId="{3854DAF1-15FD-4C25-86A7-E84A6BA34FCE}" destId="{BDBFB2AC-B410-4FDB-B892-DA8B2EB36381}" srcOrd="1" destOrd="0" presId="urn:microsoft.com/office/officeart/2005/8/layout/cycle2"/>
    <dgm:cxn modelId="{01B1C666-C242-46DF-A6C0-A7E1CEBF94D2}" type="presOf" srcId="{9E804CEC-FBF8-48F6-B353-5F06C383DCD8}" destId="{352FBAB5-52FF-4E19-87DD-65E0F22400B0}" srcOrd="1" destOrd="0" presId="urn:microsoft.com/office/officeart/2005/8/layout/cycle2"/>
    <dgm:cxn modelId="{D215AF76-8415-4B68-80C3-DC430C369250}" srcId="{06A9BC47-402A-4A6A-A3A3-C9475C6FAECF}" destId="{1E39EB8F-7CE7-450F-87A5-20806F3416A7}" srcOrd="0" destOrd="0" parTransId="{13B76F4E-D9A9-4046-A942-C42E28FC8806}" sibTransId="{4401D9B2-CF8B-4C54-BFE2-C9F2C752D1DD}"/>
    <dgm:cxn modelId="{142ED24C-C0B7-4BB5-9415-72E51B801BB0}" srcId="{06A9BC47-402A-4A6A-A3A3-C9475C6FAECF}" destId="{290EA566-D4DC-483B-83B8-6394FD31453E}" srcOrd="4" destOrd="0" parTransId="{079E64BA-5C92-4632-A9ED-C6839C9DF58C}" sibTransId="{9E804CEC-FBF8-48F6-B353-5F06C383DCD8}"/>
    <dgm:cxn modelId="{A9F999D7-7B4B-4359-B21C-095C0EA0645A}" srcId="{06A9BC47-402A-4A6A-A3A3-C9475C6FAECF}" destId="{5A9BFE2C-3791-4A83-A6BC-5E86CE38B5DF}" srcOrd="1" destOrd="0" parTransId="{1CFA1C5F-8AE3-4E41-9D8A-3556268404F2}" sibTransId="{F2762EC1-450D-47DE-B3E5-9DCEC23601F0}"/>
    <dgm:cxn modelId="{99996DD8-70D3-4CC3-868D-CAFB287FC203}" type="presOf" srcId="{5A9BFE2C-3791-4A83-A6BC-5E86CE38B5DF}" destId="{DA09A203-3E61-4351-BDC4-0F0D6E0F9D98}" srcOrd="0" destOrd="0" presId="urn:microsoft.com/office/officeart/2005/8/layout/cycle2"/>
    <dgm:cxn modelId="{7449BA08-E728-4E30-9734-6045AAB3170C}" type="presOf" srcId="{F2762EC1-450D-47DE-B3E5-9DCEC23601F0}" destId="{7ACB6A53-5885-4A6F-8ACB-67130848DAF7}" srcOrd="1" destOrd="0" presId="urn:microsoft.com/office/officeart/2005/8/layout/cycle2"/>
    <dgm:cxn modelId="{3864F6E7-B918-4ADA-8307-46418A972B23}" type="presOf" srcId="{290EA566-D4DC-483B-83B8-6394FD31453E}" destId="{9D704BBF-EC69-45AC-ADFB-2FE4B29ED111}" srcOrd="0" destOrd="0" presId="urn:microsoft.com/office/officeart/2005/8/layout/cycle2"/>
    <dgm:cxn modelId="{4F79866B-C20D-4024-83BF-117405E18721}" type="presOf" srcId="{1580433D-E896-49B1-A8C4-A3F147F4D223}" destId="{04C0792A-89E6-44A1-8A63-CCCB47D8357A}" srcOrd="1" destOrd="0" presId="urn:microsoft.com/office/officeart/2005/8/layout/cycle2"/>
    <dgm:cxn modelId="{7C5D0468-BA50-4880-81CC-50009FECBC5B}" type="presOf" srcId="{00719852-0DA3-45D7-8E66-D36DB5D05578}" destId="{2FA9261C-A62A-4234-98AB-9AD487CB7C93}" srcOrd="0" destOrd="0" presId="urn:microsoft.com/office/officeart/2005/8/layout/cycle2"/>
    <dgm:cxn modelId="{0F7A5000-121C-4713-BB75-2A7C540C1284}" type="presOf" srcId="{9E804CEC-FBF8-48F6-B353-5F06C383DCD8}" destId="{D20695E0-8431-46F7-8BFE-71A50DBB2EC5}" srcOrd="0" destOrd="0" presId="urn:microsoft.com/office/officeart/2005/8/layout/cycle2"/>
    <dgm:cxn modelId="{8FE502E4-A94F-44B6-8B94-2AE1CA3ACE70}" type="presOf" srcId="{06A9BC47-402A-4A6A-A3A3-C9475C6FAECF}" destId="{5C91606E-8C15-4336-ACE6-D8819FA18443}" srcOrd="0" destOrd="0" presId="urn:microsoft.com/office/officeart/2005/8/layout/cycle2"/>
    <dgm:cxn modelId="{C86D1453-10B4-433D-8EF9-78B4D523366E}" type="presOf" srcId="{F2762EC1-450D-47DE-B3E5-9DCEC23601F0}" destId="{DB08EE33-1A56-4653-8412-CB62527DCB8A}" srcOrd="0" destOrd="0" presId="urn:microsoft.com/office/officeart/2005/8/layout/cycle2"/>
    <dgm:cxn modelId="{0A5FBFC3-BA11-4639-ACAD-243B93A87557}" type="presParOf" srcId="{5C91606E-8C15-4336-ACE6-D8819FA18443}" destId="{791F08AB-B472-437A-AADB-57B4D6CB152F}" srcOrd="0" destOrd="0" presId="urn:microsoft.com/office/officeart/2005/8/layout/cycle2"/>
    <dgm:cxn modelId="{7C192BA7-D7A2-45EB-8941-F986763DE753}" type="presParOf" srcId="{5C91606E-8C15-4336-ACE6-D8819FA18443}" destId="{04F4B5F1-FFA0-4F33-83F3-19D7B332CB70}" srcOrd="1" destOrd="0" presId="urn:microsoft.com/office/officeart/2005/8/layout/cycle2"/>
    <dgm:cxn modelId="{D5C7420B-8D81-4171-B5EE-D2A74DB55365}" type="presParOf" srcId="{04F4B5F1-FFA0-4F33-83F3-19D7B332CB70}" destId="{EE32763E-077E-456C-B20F-C43A816C14AF}" srcOrd="0" destOrd="0" presId="urn:microsoft.com/office/officeart/2005/8/layout/cycle2"/>
    <dgm:cxn modelId="{2944A72B-E07E-455F-B0DF-66C75093FB64}" type="presParOf" srcId="{5C91606E-8C15-4336-ACE6-D8819FA18443}" destId="{DA09A203-3E61-4351-BDC4-0F0D6E0F9D98}" srcOrd="2" destOrd="0" presId="urn:microsoft.com/office/officeart/2005/8/layout/cycle2"/>
    <dgm:cxn modelId="{B51D1173-837F-410C-AB09-0B4C5AF2D229}" type="presParOf" srcId="{5C91606E-8C15-4336-ACE6-D8819FA18443}" destId="{DB08EE33-1A56-4653-8412-CB62527DCB8A}" srcOrd="3" destOrd="0" presId="urn:microsoft.com/office/officeart/2005/8/layout/cycle2"/>
    <dgm:cxn modelId="{24F354BB-30BA-4970-828F-E4413A1E78B1}" type="presParOf" srcId="{DB08EE33-1A56-4653-8412-CB62527DCB8A}" destId="{7ACB6A53-5885-4A6F-8ACB-67130848DAF7}" srcOrd="0" destOrd="0" presId="urn:microsoft.com/office/officeart/2005/8/layout/cycle2"/>
    <dgm:cxn modelId="{A3C6B932-BFE5-405D-8727-17C9BB0C8FA7}" type="presParOf" srcId="{5C91606E-8C15-4336-ACE6-D8819FA18443}" destId="{F21C547D-7BF2-48AC-B0A5-A6CB58435BAC}" srcOrd="4" destOrd="0" presId="urn:microsoft.com/office/officeart/2005/8/layout/cycle2"/>
    <dgm:cxn modelId="{D62B3895-AB14-4A98-82AB-BE3E9F41FB43}" type="presParOf" srcId="{5C91606E-8C15-4336-ACE6-D8819FA18443}" destId="{9BBF5F0C-D5FE-4C46-B318-436853E33D8E}" srcOrd="5" destOrd="0" presId="urn:microsoft.com/office/officeart/2005/8/layout/cycle2"/>
    <dgm:cxn modelId="{084E30F6-17CB-4CA6-B37E-30EC37C99290}" type="presParOf" srcId="{9BBF5F0C-D5FE-4C46-B318-436853E33D8E}" destId="{BDBFB2AC-B410-4FDB-B892-DA8B2EB36381}" srcOrd="0" destOrd="0" presId="urn:microsoft.com/office/officeart/2005/8/layout/cycle2"/>
    <dgm:cxn modelId="{47605E19-553E-4C04-A2EC-675EDA338678}" type="presParOf" srcId="{5C91606E-8C15-4336-ACE6-D8819FA18443}" destId="{2FA9261C-A62A-4234-98AB-9AD487CB7C93}" srcOrd="6" destOrd="0" presId="urn:microsoft.com/office/officeart/2005/8/layout/cycle2"/>
    <dgm:cxn modelId="{E752015B-01A4-4060-898E-2B7872C72886}" type="presParOf" srcId="{5C91606E-8C15-4336-ACE6-D8819FA18443}" destId="{9F3D5E97-8B3B-44B2-BAB5-AAC1B9FF44B4}" srcOrd="7" destOrd="0" presId="urn:microsoft.com/office/officeart/2005/8/layout/cycle2"/>
    <dgm:cxn modelId="{FF6EB437-5CDF-4A41-BFA4-69CF550B57CF}" type="presParOf" srcId="{9F3D5E97-8B3B-44B2-BAB5-AAC1B9FF44B4}" destId="{04C0792A-89E6-44A1-8A63-CCCB47D8357A}" srcOrd="0" destOrd="0" presId="urn:microsoft.com/office/officeart/2005/8/layout/cycle2"/>
    <dgm:cxn modelId="{512395D1-3FCD-4543-9188-841DE19B8100}" type="presParOf" srcId="{5C91606E-8C15-4336-ACE6-D8819FA18443}" destId="{9D704BBF-EC69-45AC-ADFB-2FE4B29ED111}" srcOrd="8" destOrd="0" presId="urn:microsoft.com/office/officeart/2005/8/layout/cycle2"/>
    <dgm:cxn modelId="{31F53E14-7076-47C9-8025-9528FD743886}" type="presParOf" srcId="{5C91606E-8C15-4336-ACE6-D8819FA18443}" destId="{D20695E0-8431-46F7-8BFE-71A50DBB2EC5}" srcOrd="9" destOrd="0" presId="urn:microsoft.com/office/officeart/2005/8/layout/cycle2"/>
    <dgm:cxn modelId="{8B79AE5B-51D6-47AD-B723-B6F4ACF23A8F}" type="presParOf" srcId="{D20695E0-8431-46F7-8BFE-71A50DBB2EC5}" destId="{352FBAB5-52FF-4E19-87DD-65E0F22400B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915B4-796C-4101-9B48-ACB4DAF7B1FD}" type="datetimeFigureOut">
              <a:rPr lang="de-DE" smtClean="0"/>
              <a:t>19.01.2018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CBDFA-EBD3-43DA-B510-CFBF54BBB6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9479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29680-719C-4559-833C-C4D9D23F1ACF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320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29680-719C-4559-833C-C4D9D23F1ACF}" type="slidenum">
              <a:rPr lang="de-DE" smtClean="0"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3339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  <p:pic>
        <p:nvPicPr>
          <p:cNvPr id="7" name="Obrázek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1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7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UDDERSFIELD LOGO correct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607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0306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5255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7596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77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404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9349" y="0"/>
            <a:ext cx="11617291" cy="1050612"/>
          </a:xfrm>
        </p:spPr>
        <p:txBody>
          <a:bodyPr>
            <a:noAutofit/>
          </a:bodyPr>
          <a:lstStyle>
            <a:lvl1pPr>
              <a:defRPr sz="3600">
                <a:solidFill>
                  <a:srgbClr val="003B6F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A5F46-73F7-4A28-80F4-EF3403C4DFCC}" type="datetime1">
              <a:rPr lang="de-DE" smtClean="0"/>
              <a:t>19.01.2018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Prof. Dr. Angela Walter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9A5C-958F-4E46-9731-065753332E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4708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8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9" name="Obrázek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9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ázek 1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7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HUDDERSFIELD LOGO correct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330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420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541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809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9381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680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82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30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7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8FB8C-625F-4783-B790-094031A918A2}" type="datetimeFigureOut">
              <a:rPr lang="en-GB" smtClean="0"/>
              <a:t>19/01/2018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  <p:pic>
        <p:nvPicPr>
          <p:cNvPr id="7" name="Obrázek 5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9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12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7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UDDERSFIELD LOGO correct"/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ázek 4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13" name="Obrázek 5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60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691" r:id="rId13"/>
    <p:sldLayoutId id="2147483705" r:id="rId14"/>
    <p:sldLayoutId id="2147483706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cipd.co.uk/knowledge/work/trends/megatrend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e-stiftung.de/wp-content/uploads/sites/6/2016/02/Migration-976x1030.jpg" TargetMode="External"/><Relationship Id="rId2" Type="http://schemas.openxmlformats.org/officeDocument/2006/relationships/hyperlink" Target="http://image.shutterstock.com/z/stock-vector-illustration-concerning-the-demographic-development-65582995.jpg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nagement-circle.de/blog/von-generation-y-zu-generation-z/" TargetMode="External"/><Relationship Id="rId2" Type="http://schemas.openxmlformats.org/officeDocument/2006/relationships/hyperlink" Target="https://www.lecturio.de/magazin/generation-z/" TargetMode="Externa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fm-bonn.org/definitionen/kmu-definition-des-ifm-bonn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de.wikipedia.org/wiki/Datei:Germany_adm_location_map.svg" TargetMode="External"/><Relationship Id="rId4" Type="http://schemas.openxmlformats.org/officeDocument/2006/relationships/hyperlink" Target="https://de.wikipedia.org/wiki/Datei:Zwickau_in_Z.svg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s://de.statista.com/statistik/daten/studie/155167/umfrage/entwicklung-der-bevoelkerung-von-sachsen-seit-1961/" TargetMode="Externa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mografie.sachsen.de/download/Bevoelkerungsentwicklung1.pdf" TargetMode="External"/><Relationship Id="rId2" Type="http://schemas.openxmlformats.org/officeDocument/2006/relationships/hyperlink" Target="https://www.chemnitz.ihk24.de/blob/cihk24/standortpolitik/Zahlen_und_Fakten/1906648/22d94d2bac1382afe527bef3d7f69833/20_Jahre_Wirtschaft_in_Suedwestsachsen-data.pdf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statistik.sachsen.de/download/080_RegBevPrognose_RegEinheiten-PDF/PROG_PlanReg_Leipzig-Westsachsen_1406.pdf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de.statista.com/statistik/daten/studie/76262/umfrage/geburtenziffer---anzahl-der-kinder-pro-frau-2007-und-2008/" TargetMode="External"/><Relationship Id="rId5" Type="http://schemas.openxmlformats.org/officeDocument/2006/relationships/hyperlink" Target="https://www.destatis.de/DE/ZahlenFakten/GesellschaftStaat/Bevoelkerung/Sterbefaelle/Tabellen/LebenserwartungBundeslaenderZeitreiheMaennlich.html" TargetMode="External"/><Relationship Id="rId4" Type="http://schemas.openxmlformats.org/officeDocument/2006/relationships/hyperlink" Target="https://www.destatis.de/DE/ZahlenFakten/GesellschaftStaat/Bevoelkerung/Sterbefaelle/Tabellen/LebenserwartungBundeslaenderZeitreiheWeiblich.html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de.statista.com/statistik/daten/studie/2522/umfrage/entwicklung-der-arbeitslosenquote-in-sachsen-seit-1999/" TargetMode="External"/><Relationship Id="rId2" Type="http://schemas.openxmlformats.org/officeDocument/2006/relationships/hyperlink" Target="https://de.statista.com/statistik/daten/studie/310285/umfrage/verteilung-der-offenen-arbeitsstellen-in-deutschland-nach-bundeslaendern/" TargetMode="Externa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mtClean="0"/>
              <a:t>Output 1: HR </a:t>
            </a:r>
            <a:r>
              <a:rPr lang="en-GB" dirty="0" smtClean="0"/>
              <a:t>Learning Module</a:t>
            </a:r>
            <a:br>
              <a:rPr lang="en-GB" dirty="0" smtClean="0"/>
            </a:br>
            <a:r>
              <a:rPr lang="en-GB" dirty="0" smtClean="0"/>
              <a:t>Summer semester 2018</a:t>
            </a:r>
            <a:endParaRPr lang="en-GB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GB" sz="3200" dirty="0" smtClean="0"/>
          </a:p>
          <a:p>
            <a:r>
              <a:rPr lang="en-GB" sz="3200" dirty="0" smtClean="0"/>
              <a:t>General information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23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082" y="477220"/>
            <a:ext cx="10071847" cy="5389290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1480107" y="5866510"/>
            <a:ext cx="4744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(source: </a:t>
            </a:r>
            <a:r>
              <a:rPr lang="en-GB" dirty="0" err="1"/>
              <a:t>Beardwell</a:t>
            </a:r>
            <a:r>
              <a:rPr lang="en-GB" dirty="0"/>
              <a:t>, J. Thompson, A., 2017, </a:t>
            </a:r>
            <a:r>
              <a:rPr lang="en-GB" dirty="0" smtClean="0"/>
              <a:t>p. 26)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0701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713625" y="5624463"/>
            <a:ext cx="4744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(source: </a:t>
            </a:r>
            <a:r>
              <a:rPr lang="en-GB" dirty="0" err="1"/>
              <a:t>Beardwell</a:t>
            </a:r>
            <a:r>
              <a:rPr lang="en-GB" dirty="0"/>
              <a:t>, J. Thompson, A., 2017, </a:t>
            </a:r>
            <a:r>
              <a:rPr lang="en-GB" dirty="0" smtClean="0"/>
              <a:t>p. 27</a:t>
            </a:r>
            <a:r>
              <a:rPr lang="en-GB" dirty="0"/>
              <a:t>)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7" y="1035423"/>
            <a:ext cx="11654631" cy="389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4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3. Content chapter 1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08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3 Content </a:t>
            </a:r>
            <a:r>
              <a:rPr lang="en-GB" dirty="0"/>
              <a:t>chapter 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38163" lvl="0" indent="-538163">
              <a:buNone/>
            </a:pPr>
            <a:r>
              <a:rPr lang="en-GB" dirty="0" smtClean="0"/>
              <a:t>3.1 HRM</a:t>
            </a:r>
            <a:r>
              <a:rPr lang="en-GB" dirty="0"/>
              <a:t>:  approaches, processes, current issues etc. (Framework/Overview)</a:t>
            </a:r>
          </a:p>
          <a:p>
            <a:pPr marL="538163" lvl="0" indent="-538163">
              <a:buNone/>
            </a:pPr>
            <a:r>
              <a:rPr lang="en-GB" dirty="0" smtClean="0"/>
              <a:t>3.2 Trends </a:t>
            </a:r>
            <a:r>
              <a:rPr lang="en-GB" dirty="0"/>
              <a:t>in globalization, digitalization and demographic developments </a:t>
            </a:r>
          </a:p>
          <a:p>
            <a:pPr marL="538163" lvl="0" indent="-538163">
              <a:buNone/>
            </a:pPr>
            <a:r>
              <a:rPr lang="en-GB" dirty="0" smtClean="0"/>
              <a:t>3.3 Specific </a:t>
            </a:r>
            <a:r>
              <a:rPr lang="en-GB" dirty="0"/>
              <a:t>aspects of SMEs compared to large companies (qualitative aspects)</a:t>
            </a:r>
          </a:p>
          <a:p>
            <a:pPr marL="538163" lvl="0" indent="-538163">
              <a:buNone/>
            </a:pPr>
            <a:r>
              <a:rPr lang="en-GB" dirty="0" smtClean="0"/>
              <a:t>3.4 The </a:t>
            </a:r>
            <a:r>
              <a:rPr lang="en-GB" dirty="0"/>
              <a:t>special contexts of HRM in our five regions and the special situation of regional SMEs  (special regional literature)</a:t>
            </a:r>
          </a:p>
          <a:p>
            <a:pPr marL="538163" lvl="0" indent="-538163">
              <a:buNone/>
            </a:pPr>
            <a:r>
              <a:rPr lang="en-GB" dirty="0" smtClean="0"/>
              <a:t>3.5 Corporate </a:t>
            </a:r>
            <a:r>
              <a:rPr lang="en-GB" dirty="0"/>
              <a:t>Social Responsibility and Human Resource strategy </a:t>
            </a:r>
          </a:p>
          <a:p>
            <a:pPr marL="538163" indent="-538163">
              <a:buNone/>
            </a:pPr>
            <a:r>
              <a:rPr lang="fi-FI" dirty="0" smtClean="0"/>
              <a:t>3.6 HRM </a:t>
            </a:r>
            <a:r>
              <a:rPr lang="fi-FI" dirty="0"/>
              <a:t>and Performance in SMEs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1576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8542" y="2624230"/>
            <a:ext cx="10515600" cy="1325563"/>
          </a:xfrm>
        </p:spPr>
        <p:txBody>
          <a:bodyPr/>
          <a:lstStyle/>
          <a:p>
            <a:pPr marL="901700" indent="-901700"/>
            <a:r>
              <a:rPr lang="en-GB" dirty="0">
                <a:latin typeface="+mn-lt"/>
              </a:rPr>
              <a:t>3.1 HRM: </a:t>
            </a:r>
            <a:r>
              <a:rPr lang="en-GB" dirty="0" smtClean="0">
                <a:latin typeface="+mn-lt"/>
              </a:rPr>
              <a:t>approaches</a:t>
            </a:r>
            <a:r>
              <a:rPr lang="en-GB" dirty="0">
                <a:latin typeface="+mn-lt"/>
              </a:rPr>
              <a:t>, processes, current issues etc. (Framework/Overview)</a:t>
            </a:r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758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7993" y="459255"/>
            <a:ext cx="10515600" cy="1325563"/>
          </a:xfrm>
        </p:spPr>
        <p:txBody>
          <a:bodyPr>
            <a:normAutofit/>
          </a:bodyPr>
          <a:lstStyle/>
          <a:p>
            <a:r>
              <a:rPr lang="de-DE" sz="3200" dirty="0" smtClean="0"/>
              <a:t>The </a:t>
            </a:r>
            <a:r>
              <a:rPr lang="de-DE" sz="3200" dirty="0" err="1" smtClean="0"/>
              <a:t>matching</a:t>
            </a:r>
            <a:r>
              <a:rPr lang="de-DE" sz="3200" dirty="0" smtClean="0"/>
              <a:t> </a:t>
            </a:r>
            <a:r>
              <a:rPr lang="de-DE" sz="3200" dirty="0" err="1" smtClean="0"/>
              <a:t>model</a:t>
            </a:r>
            <a:r>
              <a:rPr lang="de-DE" sz="3200" dirty="0" smtClean="0"/>
              <a:t> </a:t>
            </a:r>
            <a:r>
              <a:rPr lang="de-DE" sz="3200" dirty="0" err="1" smtClean="0"/>
              <a:t>of</a:t>
            </a:r>
            <a:r>
              <a:rPr lang="de-DE" sz="3200" dirty="0" smtClean="0"/>
              <a:t> HRM</a:t>
            </a:r>
            <a:r>
              <a:rPr lang="de-DE" dirty="0"/>
              <a:t> </a:t>
            </a:r>
            <a:r>
              <a:rPr lang="de-DE" sz="2000" dirty="0"/>
              <a:t>(cf. </a:t>
            </a:r>
            <a:r>
              <a:rPr lang="fi-FI" sz="2000" dirty="0"/>
              <a:t>Beardwell, J./Thompson; A. (2017) p. 9</a:t>
            </a:r>
            <a:r>
              <a:rPr lang="fi-FI" sz="2000" dirty="0" smtClean="0"/>
              <a:t>, </a:t>
            </a:r>
            <a:r>
              <a:rPr lang="fi-FI" sz="2000" dirty="0"/>
              <a:t>figure </a:t>
            </a:r>
            <a:r>
              <a:rPr lang="fi-FI" sz="2000" dirty="0" smtClean="0"/>
              <a:t>1.1 </a:t>
            </a:r>
            <a:endParaRPr lang="de-DE" sz="20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101" y="1334243"/>
            <a:ext cx="6516064" cy="536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2416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The </a:t>
            </a:r>
            <a:r>
              <a:rPr lang="de-DE" dirty="0" err="1" smtClean="0"/>
              <a:t>Bath</a:t>
            </a:r>
            <a:r>
              <a:rPr lang="de-DE" dirty="0" smtClean="0"/>
              <a:t> People </a:t>
            </a:r>
            <a:r>
              <a:rPr lang="de-DE" dirty="0" err="1" smtClean="0"/>
              <a:t>and</a:t>
            </a:r>
            <a:r>
              <a:rPr lang="de-DE" dirty="0" smtClean="0"/>
              <a:t> Performance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sz="2000" dirty="0" smtClean="0"/>
              <a:t>(cf. </a:t>
            </a:r>
            <a:r>
              <a:rPr lang="fi-FI" sz="2000" dirty="0"/>
              <a:t>Beardwell, J./Thompson; A. (2017</a:t>
            </a:r>
            <a:r>
              <a:rPr lang="fi-FI" sz="2000" dirty="0" smtClean="0"/>
              <a:t>) p. 56, figure 2.6 and </a:t>
            </a:r>
            <a:r>
              <a:rPr lang="de-DE" sz="2000" dirty="0" smtClean="0"/>
              <a:t>www.cipd.co.uk</a:t>
            </a:r>
            <a:r>
              <a:rPr lang="de-DE" sz="2000" dirty="0"/>
              <a:t>) 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682" y="1488720"/>
            <a:ext cx="7208471" cy="5304205"/>
          </a:xfrm>
        </p:spPr>
      </p:pic>
    </p:spTree>
    <p:extLst>
      <p:ext uri="{BB962C8B-B14F-4D97-AF65-F5344CB8AC3E}">
        <p14:creationId xmlns:p14="http://schemas.microsoft.com/office/powerpoint/2010/main" val="341813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 </a:t>
            </a:r>
            <a:r>
              <a:rPr lang="en-GB" dirty="0"/>
              <a:t>chapter 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38163" lvl="0" indent="-538163">
              <a:buNone/>
            </a:pPr>
            <a:r>
              <a:rPr lang="en-GB" dirty="0" smtClean="0"/>
              <a:t>3.1 HRM</a:t>
            </a:r>
            <a:r>
              <a:rPr lang="en-GB" dirty="0"/>
              <a:t>:  approaches, processes, current issues etc. (Framework/Overview)</a:t>
            </a:r>
          </a:p>
          <a:p>
            <a:pPr marL="538163" lvl="0" indent="-538163">
              <a:buNone/>
            </a:pPr>
            <a:r>
              <a:rPr lang="en-GB" b="1" dirty="0" smtClean="0"/>
              <a:t>3.2</a:t>
            </a:r>
            <a:r>
              <a:rPr lang="en-GB" dirty="0" smtClean="0"/>
              <a:t> </a:t>
            </a:r>
            <a:r>
              <a:rPr lang="en-GB" b="1" dirty="0" smtClean="0"/>
              <a:t>Trends </a:t>
            </a:r>
            <a:r>
              <a:rPr lang="en-GB" b="1" dirty="0"/>
              <a:t>in globalization, digitalization and demographic developments </a:t>
            </a:r>
          </a:p>
          <a:p>
            <a:pPr marL="538163" lvl="0" indent="-538163">
              <a:buNone/>
            </a:pPr>
            <a:r>
              <a:rPr lang="en-GB" dirty="0" smtClean="0"/>
              <a:t>3.3 Specific </a:t>
            </a:r>
            <a:r>
              <a:rPr lang="en-GB" dirty="0"/>
              <a:t>aspects of SMEs compared to large companies (qualitative aspects)</a:t>
            </a:r>
          </a:p>
          <a:p>
            <a:pPr marL="538163" lvl="0" indent="-538163">
              <a:buNone/>
            </a:pPr>
            <a:r>
              <a:rPr lang="en-GB" dirty="0" smtClean="0"/>
              <a:t>3.4 The </a:t>
            </a:r>
            <a:r>
              <a:rPr lang="en-GB" dirty="0"/>
              <a:t>special contexts of HRM in our five regions and the special situation of regional SMEs  (special regional literature)</a:t>
            </a:r>
          </a:p>
          <a:p>
            <a:pPr marL="538163" lvl="0" indent="-538163">
              <a:buNone/>
            </a:pPr>
            <a:r>
              <a:rPr lang="en-GB" dirty="0" smtClean="0"/>
              <a:t>3.5 Corporate </a:t>
            </a:r>
            <a:r>
              <a:rPr lang="en-GB" dirty="0"/>
              <a:t>Social Responsibility and Human Resource strategy </a:t>
            </a:r>
          </a:p>
          <a:p>
            <a:pPr marL="538163" indent="-538163">
              <a:buNone/>
            </a:pPr>
            <a:r>
              <a:rPr lang="fi-FI" dirty="0" smtClean="0"/>
              <a:t>3.6 HRM </a:t>
            </a:r>
            <a:r>
              <a:rPr lang="fi-FI" dirty="0"/>
              <a:t>and Performance in SMEs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292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45777" y="2435973"/>
            <a:ext cx="10515600" cy="1325563"/>
          </a:xfrm>
        </p:spPr>
        <p:txBody>
          <a:bodyPr/>
          <a:lstStyle/>
          <a:p>
            <a:pPr marL="712788" indent="-712788"/>
            <a:r>
              <a:rPr lang="en-GB" dirty="0">
                <a:latin typeface="+mn-lt"/>
              </a:rPr>
              <a:t>3. 2 Trends in globalization, digitalization and demographic developments</a:t>
            </a:r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957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1" y="5532437"/>
            <a:ext cx="10515600" cy="1325563"/>
          </a:xfrm>
        </p:spPr>
        <p:txBody>
          <a:bodyPr>
            <a:normAutofit/>
          </a:bodyPr>
          <a:lstStyle/>
          <a:p>
            <a:r>
              <a:rPr lang="en-GB" sz="2000" u="sng" dirty="0">
                <a:hlinkClick r:id="rId2"/>
              </a:rPr>
              <a:t>https://www.cipd.co.uk/knowledge/work/trends/megatrends</a:t>
            </a:r>
            <a:r>
              <a:rPr lang="en-GB" sz="2000" dirty="0"/>
              <a:t/>
            </a:r>
            <a:br>
              <a:rPr lang="en-GB" sz="2000" dirty="0"/>
            </a:br>
            <a:endParaRPr lang="de-DE" sz="2000" dirty="0"/>
          </a:p>
        </p:txBody>
      </p:sp>
      <p:pic>
        <p:nvPicPr>
          <p:cNvPr id="4" name="Inhaltsplatzhalter 3" descr="C:\Temp\megatrends-infographic-rectangle_tcm18-11409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184" y="973016"/>
            <a:ext cx="8850923" cy="491197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867507" y="1406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3538" indent="-363538"/>
            <a:r>
              <a:rPr lang="en-GB" dirty="0" smtClean="0">
                <a:latin typeface="+mn-lt"/>
              </a:rPr>
              <a:t>Megatrends</a:t>
            </a:r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72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 smtClean="0"/>
              <a:t>Chapter 1:</a:t>
            </a:r>
            <a:r>
              <a:rPr lang="en-GB" dirty="0" smtClean="0"/>
              <a:t/>
            </a:r>
            <a:br>
              <a:rPr lang="en-GB" dirty="0" smtClean="0"/>
            </a:br>
            <a:endParaRPr lang="de-DE" dirty="0"/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GB" dirty="0" smtClean="0"/>
              <a:t>Learning objectives and introduction to the topic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Case study (for students teamwork)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Content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Summary of the topic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Review questions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References</a:t>
            </a:r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solidFill>
                  <a:schemeClr val="bg2">
                    <a:lumMod val="75000"/>
                  </a:schemeClr>
                </a:solidFill>
              </a:rPr>
              <a:t>Questions for common online test (after phase 1)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133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6"/>
          <p:cNvSpPr/>
          <p:nvPr/>
        </p:nvSpPr>
        <p:spPr>
          <a:xfrm>
            <a:off x="2286000" y="4716667"/>
            <a:ext cx="3050252" cy="12938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solidFill>
                  <a:schemeClr val="tx1"/>
                </a:solidFill>
              </a:rPr>
              <a:t>Globalization</a:t>
            </a:r>
            <a:endParaRPr lang="de-DE" sz="2800" dirty="0">
              <a:solidFill>
                <a:schemeClr val="tx1"/>
              </a:solidFill>
            </a:endParaRPr>
          </a:p>
        </p:txBody>
      </p:sp>
      <p:sp>
        <p:nvSpPr>
          <p:cNvPr id="7" name="Oval 8"/>
          <p:cNvSpPr/>
          <p:nvPr/>
        </p:nvSpPr>
        <p:spPr>
          <a:xfrm>
            <a:off x="4683386" y="1408886"/>
            <a:ext cx="2915586" cy="12938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solidFill>
                  <a:schemeClr val="tx1"/>
                </a:solidFill>
              </a:rPr>
              <a:t>Demography</a:t>
            </a:r>
            <a:endParaRPr lang="de-DE" sz="2800" dirty="0">
              <a:solidFill>
                <a:schemeClr val="tx1"/>
              </a:solidFill>
            </a:endParaRPr>
          </a:p>
        </p:txBody>
      </p:sp>
      <p:sp>
        <p:nvSpPr>
          <p:cNvPr id="8" name="Oval 9"/>
          <p:cNvSpPr/>
          <p:nvPr/>
        </p:nvSpPr>
        <p:spPr>
          <a:xfrm>
            <a:off x="8311141" y="2586599"/>
            <a:ext cx="2915586" cy="12938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Change </a:t>
            </a:r>
            <a:r>
              <a:rPr lang="de-DE" sz="2800" dirty="0" err="1">
                <a:solidFill>
                  <a:schemeClr val="tx1"/>
                </a:solidFill>
              </a:rPr>
              <a:t>of</a:t>
            </a:r>
            <a:r>
              <a:rPr lang="de-DE" sz="2800" dirty="0">
                <a:solidFill>
                  <a:schemeClr val="tx1"/>
                </a:solidFill>
              </a:rPr>
              <a:t> </a:t>
            </a:r>
            <a:r>
              <a:rPr lang="de-DE" sz="2800" dirty="0" err="1">
                <a:solidFill>
                  <a:schemeClr val="tx1"/>
                </a:solidFill>
              </a:rPr>
              <a:t>values</a:t>
            </a:r>
            <a:endParaRPr lang="de-DE" sz="2800" dirty="0">
              <a:solidFill>
                <a:schemeClr val="tx1"/>
              </a:solidFill>
            </a:endParaRPr>
          </a:p>
        </p:txBody>
      </p:sp>
      <p:sp>
        <p:nvSpPr>
          <p:cNvPr id="9" name="Oval 10"/>
          <p:cNvSpPr/>
          <p:nvPr/>
        </p:nvSpPr>
        <p:spPr>
          <a:xfrm>
            <a:off x="6730313" y="4716667"/>
            <a:ext cx="2915586" cy="12938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Digitalization</a:t>
            </a:r>
          </a:p>
        </p:txBody>
      </p:sp>
      <p:sp>
        <p:nvSpPr>
          <p:cNvPr id="10" name="Oval 11"/>
          <p:cNvSpPr/>
          <p:nvPr/>
        </p:nvSpPr>
        <p:spPr>
          <a:xfrm>
            <a:off x="1055631" y="2564612"/>
            <a:ext cx="2915586" cy="12938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Scarce </a:t>
            </a:r>
            <a:r>
              <a:rPr lang="de-DE" sz="2800" dirty="0" err="1">
                <a:solidFill>
                  <a:schemeClr val="tx1"/>
                </a:solidFill>
              </a:rPr>
              <a:t>resources</a:t>
            </a:r>
            <a:endParaRPr lang="de-DE" sz="2800" dirty="0">
              <a:solidFill>
                <a:schemeClr val="tx1"/>
              </a:solidFill>
            </a:endParaRPr>
          </a:p>
        </p:txBody>
      </p:sp>
      <p:sp>
        <p:nvSpPr>
          <p:cNvPr id="11" name="Arrow: Left-Right 15"/>
          <p:cNvSpPr/>
          <p:nvPr/>
        </p:nvSpPr>
        <p:spPr>
          <a:xfrm rot="19701914">
            <a:off x="3709349" y="2410780"/>
            <a:ext cx="1227963" cy="460944"/>
          </a:xfrm>
          <a:prstGeom prst="left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Arrow: Left-Right 16"/>
          <p:cNvSpPr/>
          <p:nvPr/>
        </p:nvSpPr>
        <p:spPr>
          <a:xfrm rot="18100058">
            <a:off x="8485019" y="4101171"/>
            <a:ext cx="1047838" cy="460944"/>
          </a:xfrm>
          <a:prstGeom prst="left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Arrow: Left-Right 17"/>
          <p:cNvSpPr/>
          <p:nvPr/>
        </p:nvSpPr>
        <p:spPr>
          <a:xfrm rot="1974960">
            <a:off x="7353326" y="2413876"/>
            <a:ext cx="1167942" cy="484632"/>
          </a:xfrm>
          <a:prstGeom prst="left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Arrow: Left-Right 19"/>
          <p:cNvSpPr/>
          <p:nvPr/>
        </p:nvSpPr>
        <p:spPr>
          <a:xfrm>
            <a:off x="5336252" y="5121293"/>
            <a:ext cx="1394061" cy="484632"/>
          </a:xfrm>
          <a:prstGeom prst="left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8186" y="509342"/>
            <a:ext cx="10515600" cy="1325563"/>
          </a:xfrm>
        </p:spPr>
        <p:txBody>
          <a:bodyPr>
            <a:normAutofit fontScale="90000"/>
          </a:bodyPr>
          <a:lstStyle/>
          <a:p>
            <a:pPr marL="712788" indent="-712788"/>
            <a:r>
              <a:rPr lang="en-GB" dirty="0" smtClean="0">
                <a:latin typeface="+mn-lt"/>
              </a:rPr>
              <a:t>3. 2 Trends </a:t>
            </a:r>
            <a:r>
              <a:rPr lang="en-GB" dirty="0">
                <a:latin typeface="+mn-lt"/>
              </a:rPr>
              <a:t>in globalization, digitalization and demographic developments </a:t>
            </a:r>
            <a:br>
              <a:rPr lang="en-GB" dirty="0">
                <a:latin typeface="+mn-lt"/>
              </a:rPr>
            </a:br>
            <a:endParaRPr lang="de-DE" dirty="0">
              <a:latin typeface="+mn-lt"/>
            </a:endParaRPr>
          </a:p>
        </p:txBody>
      </p:sp>
      <p:sp>
        <p:nvSpPr>
          <p:cNvPr id="19" name="Arrow: Left-Right 16"/>
          <p:cNvSpPr/>
          <p:nvPr/>
        </p:nvSpPr>
        <p:spPr>
          <a:xfrm rot="13672177">
            <a:off x="2633401" y="4124924"/>
            <a:ext cx="1047838" cy="460944"/>
          </a:xfrm>
          <a:prstGeom prst="left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948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8029" y="2354716"/>
            <a:ext cx="26590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prstClr val="black"/>
                </a:solidFill>
              </a:rPr>
              <a:t>Culture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prstClr val="black"/>
                </a:solidFill>
              </a:rPr>
              <a:t>Environment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prstClr val="black"/>
                </a:solidFill>
              </a:rPr>
              <a:t>Economy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prstClr val="black"/>
                </a:solidFill>
              </a:rPr>
              <a:t>Politics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prstClr val="black"/>
                </a:solidFill>
              </a:rPr>
              <a:t>Society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3600" dirty="0" err="1">
                <a:solidFill>
                  <a:prstClr val="black"/>
                </a:solidFill>
              </a:rPr>
              <a:t>Globalization</a:t>
            </a:r>
            <a:endParaRPr lang="de-DE" sz="3600" dirty="0">
              <a:solidFill>
                <a:prstClr val="black"/>
              </a:solidFill>
            </a:endParaRPr>
          </a:p>
        </p:txBody>
      </p:sp>
      <p:sp>
        <p:nvSpPr>
          <p:cNvPr id="4" name="Textfeld 8"/>
          <p:cNvSpPr txBox="1"/>
          <p:nvPr/>
        </p:nvSpPr>
        <p:spPr>
          <a:xfrm>
            <a:off x="374755" y="5523196"/>
            <a:ext cx="84544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de-DE" sz="1200" dirty="0">
                <a:solidFill>
                  <a:prstClr val="black"/>
                </a:solidFill>
              </a:rPr>
              <a:t>Source: http://cdn.slidesharecdn.com/ss_thumbnails/globalisation-150516154458-lva1-app6892-thumbnail-4.jpg?cb=1431791250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71" y="1499297"/>
            <a:ext cx="4969032" cy="372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2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41430" y="1335879"/>
            <a:ext cx="6415790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3600" dirty="0">
                <a:solidFill>
                  <a:prstClr val="black"/>
                </a:solidFill>
              </a:rPr>
              <a:t>Digitalization</a:t>
            </a:r>
          </a:p>
        </p:txBody>
      </p:sp>
      <p:sp>
        <p:nvSpPr>
          <p:cNvPr id="4" name="Textfeld 8"/>
          <p:cNvSpPr txBox="1"/>
          <p:nvPr/>
        </p:nvSpPr>
        <p:spPr>
          <a:xfrm>
            <a:off x="374755" y="4797855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de-DE" sz="1200" dirty="0">
                <a:solidFill>
                  <a:prstClr val="black"/>
                </a:solidFill>
              </a:rPr>
              <a:t>Source: http://www.financialgazette.co.zw/wp-content/uploads/digitalisation.jpg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55" y="2125582"/>
            <a:ext cx="4938206" cy="260791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6212541" y="2003612"/>
            <a:ext cx="575534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prstClr val="black"/>
                </a:solidFill>
              </a:rPr>
              <a:t>Information </a:t>
            </a:r>
            <a:r>
              <a:rPr lang="de-DE" sz="2400" dirty="0" err="1">
                <a:solidFill>
                  <a:prstClr val="black"/>
                </a:solidFill>
              </a:rPr>
              <a:t>technologies</a:t>
            </a:r>
            <a:endParaRPr lang="de-DE" sz="2400" dirty="0">
              <a:solidFill>
                <a:prstClr val="black"/>
              </a:solidFill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prstClr val="black"/>
                </a:solidFill>
              </a:rPr>
              <a:t>Marketing, </a:t>
            </a:r>
            <a:r>
              <a:rPr lang="de-DE" sz="2400" dirty="0" err="1">
                <a:solidFill>
                  <a:prstClr val="black"/>
                </a:solidFill>
              </a:rPr>
              <a:t>sales</a:t>
            </a:r>
            <a:r>
              <a:rPr lang="de-DE" sz="2400" dirty="0">
                <a:solidFill>
                  <a:prstClr val="black"/>
                </a:solidFill>
              </a:rPr>
              <a:t> </a:t>
            </a:r>
            <a:r>
              <a:rPr lang="de-DE" sz="2400" dirty="0" err="1">
                <a:solidFill>
                  <a:prstClr val="black"/>
                </a:solidFill>
              </a:rPr>
              <a:t>and</a:t>
            </a:r>
            <a:r>
              <a:rPr lang="de-DE" sz="2400" dirty="0">
                <a:solidFill>
                  <a:prstClr val="black"/>
                </a:solidFill>
              </a:rPr>
              <a:t> </a:t>
            </a:r>
            <a:r>
              <a:rPr lang="de-DE" sz="2400" dirty="0" err="1">
                <a:solidFill>
                  <a:prstClr val="black"/>
                </a:solidFill>
              </a:rPr>
              <a:t>service</a:t>
            </a:r>
            <a:endParaRPr lang="de-DE" sz="2400" dirty="0">
              <a:solidFill>
                <a:prstClr val="black"/>
              </a:solidFill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prstClr val="black"/>
                </a:solidFill>
              </a:rPr>
              <a:t>Innovation </a:t>
            </a:r>
            <a:r>
              <a:rPr lang="de-DE" sz="2400" dirty="0" err="1">
                <a:solidFill>
                  <a:prstClr val="black"/>
                </a:solidFill>
              </a:rPr>
              <a:t>and</a:t>
            </a:r>
            <a:r>
              <a:rPr lang="de-DE" sz="2400" dirty="0">
                <a:solidFill>
                  <a:prstClr val="black"/>
                </a:solidFill>
              </a:rPr>
              <a:t> </a:t>
            </a:r>
            <a:r>
              <a:rPr lang="de-DE" sz="2400" dirty="0" err="1">
                <a:solidFill>
                  <a:prstClr val="black"/>
                </a:solidFill>
              </a:rPr>
              <a:t>product</a:t>
            </a:r>
            <a:r>
              <a:rPr lang="de-DE" sz="2400" dirty="0">
                <a:solidFill>
                  <a:prstClr val="black"/>
                </a:solidFill>
              </a:rPr>
              <a:t> </a:t>
            </a:r>
            <a:r>
              <a:rPr lang="de-DE" sz="2400" dirty="0" err="1">
                <a:solidFill>
                  <a:prstClr val="black"/>
                </a:solidFill>
              </a:rPr>
              <a:t>development</a:t>
            </a:r>
            <a:endParaRPr lang="de-DE" sz="2400" dirty="0">
              <a:solidFill>
                <a:prstClr val="black"/>
              </a:solidFill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 err="1">
                <a:solidFill>
                  <a:prstClr val="black"/>
                </a:solidFill>
              </a:rPr>
              <a:t>Organization</a:t>
            </a:r>
            <a:r>
              <a:rPr lang="de-DE" sz="2400" dirty="0">
                <a:solidFill>
                  <a:prstClr val="black"/>
                </a:solidFill>
              </a:rPr>
              <a:t>, </a:t>
            </a:r>
            <a:r>
              <a:rPr lang="de-DE" sz="2400" dirty="0" err="1">
                <a:solidFill>
                  <a:prstClr val="black"/>
                </a:solidFill>
              </a:rPr>
              <a:t>change</a:t>
            </a:r>
            <a:r>
              <a:rPr lang="de-DE" sz="2400" dirty="0">
                <a:solidFill>
                  <a:prstClr val="black"/>
                </a:solidFill>
              </a:rPr>
              <a:t> </a:t>
            </a:r>
            <a:r>
              <a:rPr lang="de-DE" sz="2400" dirty="0" err="1">
                <a:solidFill>
                  <a:prstClr val="black"/>
                </a:solidFill>
              </a:rPr>
              <a:t>and</a:t>
            </a:r>
            <a:r>
              <a:rPr lang="de-DE" sz="2400" dirty="0">
                <a:solidFill>
                  <a:prstClr val="black"/>
                </a:solidFill>
              </a:rPr>
              <a:t> </a:t>
            </a:r>
            <a:r>
              <a:rPr lang="de-DE" sz="2400" dirty="0" err="1">
                <a:solidFill>
                  <a:prstClr val="black"/>
                </a:solidFill>
              </a:rPr>
              <a:t>leadership</a:t>
            </a:r>
            <a:endParaRPr lang="de-DE" sz="2400" dirty="0">
              <a:solidFill>
                <a:prstClr val="black"/>
              </a:solidFill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 err="1">
                <a:solidFill>
                  <a:prstClr val="black"/>
                </a:solidFill>
              </a:rPr>
              <a:t>Industry</a:t>
            </a:r>
            <a:r>
              <a:rPr lang="de-DE" sz="2400" dirty="0">
                <a:solidFill>
                  <a:prstClr val="black"/>
                </a:solidFill>
              </a:rPr>
              <a:t> 4.0</a:t>
            </a: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b="1" dirty="0">
                <a:solidFill>
                  <a:prstClr val="black"/>
                </a:solidFill>
              </a:rPr>
              <a:t>Human Resources Management 4.0?</a:t>
            </a: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de-DE" sz="2400" dirty="0">
              <a:solidFill>
                <a:prstClr val="black"/>
              </a:solidFill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de-DE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12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6459" y="2052617"/>
            <a:ext cx="6460761" cy="2202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prstClr val="black"/>
                </a:solidFill>
              </a:rPr>
              <a:t>Aging</a:t>
            </a:r>
            <a:r>
              <a:rPr lang="de-DE" sz="2400" dirty="0" smtClean="0">
                <a:solidFill>
                  <a:prstClr val="black"/>
                </a:solidFill>
              </a:rPr>
              <a:t>, </a:t>
            </a:r>
            <a:r>
              <a:rPr lang="de-DE" sz="2400" dirty="0" err="1" smtClean="0">
                <a:solidFill>
                  <a:prstClr val="black"/>
                </a:solidFill>
              </a:rPr>
              <a:t>shrinking</a:t>
            </a:r>
            <a:r>
              <a:rPr lang="de-DE" sz="2400" dirty="0" smtClean="0">
                <a:solidFill>
                  <a:prstClr val="black"/>
                </a:solidFill>
              </a:rPr>
              <a:t> </a:t>
            </a:r>
            <a:r>
              <a:rPr lang="de-DE" sz="2400" dirty="0" err="1" smtClean="0">
                <a:solidFill>
                  <a:prstClr val="black"/>
                </a:solidFill>
              </a:rPr>
              <a:t>population</a:t>
            </a:r>
            <a:endParaRPr lang="de-DE" sz="2400" dirty="0" smtClean="0">
              <a:solidFill>
                <a:prstClr val="black"/>
              </a:solidFill>
            </a:endParaRPr>
          </a:p>
          <a:p>
            <a:pPr marL="285750" indent="-28575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prstClr val="black"/>
                </a:solidFill>
              </a:rPr>
              <a:t>Few</a:t>
            </a:r>
            <a:r>
              <a:rPr lang="de-DE" sz="2400" dirty="0" smtClean="0">
                <a:solidFill>
                  <a:prstClr val="black"/>
                </a:solidFill>
              </a:rPr>
              <a:t> </a:t>
            </a:r>
            <a:r>
              <a:rPr lang="de-DE" sz="2400" dirty="0" err="1" smtClean="0">
                <a:solidFill>
                  <a:prstClr val="black"/>
                </a:solidFill>
              </a:rPr>
              <a:t>young</a:t>
            </a:r>
            <a:r>
              <a:rPr lang="de-DE" sz="2400" dirty="0" smtClean="0">
                <a:solidFill>
                  <a:prstClr val="black"/>
                </a:solidFill>
              </a:rPr>
              <a:t> </a:t>
            </a:r>
            <a:r>
              <a:rPr lang="de-DE" sz="2400" dirty="0" err="1" smtClean="0">
                <a:solidFill>
                  <a:prstClr val="black"/>
                </a:solidFill>
              </a:rPr>
              <a:t>people</a:t>
            </a:r>
            <a:r>
              <a:rPr lang="de-DE" sz="2400" dirty="0">
                <a:solidFill>
                  <a:prstClr val="black"/>
                </a:solidFill>
              </a:rPr>
              <a:t> </a:t>
            </a:r>
            <a:r>
              <a:rPr lang="de-DE" sz="2400" dirty="0" err="1" smtClean="0">
                <a:solidFill>
                  <a:prstClr val="black"/>
                </a:solidFill>
              </a:rPr>
              <a:t>facing</a:t>
            </a:r>
            <a:r>
              <a:rPr lang="de-DE" sz="2400" dirty="0" smtClean="0">
                <a:solidFill>
                  <a:prstClr val="black"/>
                </a:solidFill>
              </a:rPr>
              <a:t> </a:t>
            </a:r>
            <a:r>
              <a:rPr lang="de-DE" sz="2400" dirty="0" err="1" smtClean="0">
                <a:solidFill>
                  <a:prstClr val="black"/>
                </a:solidFill>
              </a:rPr>
              <a:t>many</a:t>
            </a:r>
            <a:r>
              <a:rPr lang="de-DE" sz="2400" dirty="0" smtClean="0">
                <a:solidFill>
                  <a:prstClr val="black"/>
                </a:solidFill>
              </a:rPr>
              <a:t> </a:t>
            </a:r>
            <a:r>
              <a:rPr lang="de-DE" sz="2400" dirty="0" err="1" smtClean="0">
                <a:solidFill>
                  <a:prstClr val="black"/>
                </a:solidFill>
              </a:rPr>
              <a:t>old</a:t>
            </a:r>
            <a:r>
              <a:rPr lang="de-DE" sz="2400" dirty="0" smtClean="0">
                <a:solidFill>
                  <a:prstClr val="black"/>
                </a:solidFill>
              </a:rPr>
              <a:t> </a:t>
            </a:r>
            <a:r>
              <a:rPr lang="de-DE" sz="2400" dirty="0" err="1" smtClean="0">
                <a:solidFill>
                  <a:prstClr val="black"/>
                </a:solidFill>
              </a:rPr>
              <a:t>people</a:t>
            </a:r>
            <a:endParaRPr lang="de-DE" sz="2400" dirty="0" smtClean="0">
              <a:solidFill>
                <a:prstClr val="black"/>
              </a:solidFill>
            </a:endParaRPr>
          </a:p>
          <a:p>
            <a:pPr marL="285750" indent="-28575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prstClr val="black"/>
                </a:solidFill>
              </a:rPr>
              <a:t>Migration </a:t>
            </a:r>
            <a:r>
              <a:rPr lang="de-DE" sz="2400" dirty="0" err="1" smtClean="0">
                <a:solidFill>
                  <a:prstClr val="black"/>
                </a:solidFill>
              </a:rPr>
              <a:t>countryside</a:t>
            </a:r>
            <a:r>
              <a:rPr lang="de-DE" sz="2400" dirty="0" smtClean="0">
                <a:solidFill>
                  <a:prstClr val="black"/>
                </a:solidFill>
              </a:rPr>
              <a:t> </a:t>
            </a:r>
            <a:r>
              <a:rPr lang="de-DE" sz="2400" dirty="0" smtClean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de-DE" sz="2400" dirty="0" err="1" smtClean="0">
                <a:solidFill>
                  <a:prstClr val="black"/>
                </a:solidFill>
                <a:sym typeface="Wingdings" panose="05000000000000000000" pitchFamily="2" charset="2"/>
              </a:rPr>
              <a:t>cities</a:t>
            </a:r>
            <a:endParaRPr lang="de-DE" sz="24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i-FI" sz="3600" dirty="0">
                <a:solidFill>
                  <a:prstClr val="black"/>
                </a:solidFill>
              </a:rPr>
              <a:t>Demographic development and migration trends (in Europe)</a:t>
            </a:r>
            <a:endParaRPr lang="de-DE" sz="3600" dirty="0">
              <a:solidFill>
                <a:prstClr val="black"/>
              </a:solidFill>
            </a:endParaRPr>
          </a:p>
        </p:txBody>
      </p:sp>
      <p:sp>
        <p:nvSpPr>
          <p:cNvPr id="4" name="Textfeld 8"/>
          <p:cNvSpPr txBox="1"/>
          <p:nvPr/>
        </p:nvSpPr>
        <p:spPr>
          <a:xfrm>
            <a:off x="374754" y="5277176"/>
            <a:ext cx="50217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de-DE" sz="1200" dirty="0">
                <a:solidFill>
                  <a:prstClr val="black"/>
                </a:solidFill>
              </a:rPr>
              <a:t>Source: </a:t>
            </a:r>
            <a:r>
              <a:rPr lang="de-DE" sz="1200" dirty="0">
                <a:solidFill>
                  <a:prstClr val="black"/>
                </a:solidFill>
                <a:hlinkClick r:id="rId2"/>
              </a:rPr>
              <a:t>http://image.shutterstock.com/z/stock-vector-illustration-concerning-the-demographic-development-65582995.jpg</a:t>
            </a:r>
            <a:endParaRPr lang="de-DE" sz="1200" dirty="0">
              <a:solidFill>
                <a:prstClr val="black"/>
              </a:solidFill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de-DE" sz="1200" dirty="0">
                <a:solidFill>
                  <a:prstClr val="black"/>
                </a:solidFill>
                <a:hlinkClick r:id="rId3"/>
              </a:rPr>
              <a:t>http://www.die-stiftung.de/wp-content/uploads/sites/6/2016/02/Migration-976x1030.jpg</a:t>
            </a:r>
            <a:r>
              <a:rPr lang="de-DE" sz="1200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" r="6191" b="7810"/>
          <a:stretch/>
        </p:blipFill>
        <p:spPr>
          <a:xfrm>
            <a:off x="509665" y="1335879"/>
            <a:ext cx="2263514" cy="25315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494" y="2429045"/>
            <a:ext cx="2698811" cy="284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1233" y="1335879"/>
            <a:ext cx="6115987" cy="4495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7108" y="721061"/>
            <a:ext cx="10167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3600" dirty="0">
                <a:solidFill>
                  <a:prstClr val="black"/>
                </a:solidFill>
              </a:rPr>
              <a:t>Change </a:t>
            </a:r>
            <a:r>
              <a:rPr lang="de-DE" sz="3600" dirty="0" err="1">
                <a:solidFill>
                  <a:prstClr val="black"/>
                </a:solidFill>
              </a:rPr>
              <a:t>of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values</a:t>
            </a:r>
            <a:endParaRPr lang="de-DE" sz="3600" dirty="0">
              <a:solidFill>
                <a:prstClr val="black"/>
              </a:solidFill>
            </a:endParaRPr>
          </a:p>
        </p:txBody>
      </p:sp>
      <p:sp>
        <p:nvSpPr>
          <p:cNvPr id="4" name="Textfeld 8"/>
          <p:cNvSpPr txBox="1"/>
          <p:nvPr/>
        </p:nvSpPr>
        <p:spPr>
          <a:xfrm>
            <a:off x="1886458" y="5415676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de-DE" sz="1200" dirty="0">
                <a:solidFill>
                  <a:prstClr val="black"/>
                </a:solidFill>
              </a:rPr>
              <a:t>Source: http://www.uwsp.edu/centers/SIEO/PublishingImages/leadership/social-change-model.png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566" y="1335880"/>
            <a:ext cx="7195940" cy="402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1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4495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754" y="567284"/>
            <a:ext cx="11707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3200" dirty="0">
                <a:solidFill>
                  <a:prstClr val="black"/>
                </a:solidFill>
              </a:rPr>
              <a:t>Different </a:t>
            </a:r>
            <a:r>
              <a:rPr lang="de-DE" sz="3200" dirty="0" err="1">
                <a:solidFill>
                  <a:prstClr val="black"/>
                </a:solidFill>
              </a:rPr>
              <a:t>values</a:t>
            </a:r>
            <a:r>
              <a:rPr lang="de-DE" sz="3200" dirty="0">
                <a:solidFill>
                  <a:prstClr val="black"/>
                </a:solidFill>
              </a:rPr>
              <a:t> in different </a:t>
            </a:r>
            <a:r>
              <a:rPr lang="de-DE" sz="3200" dirty="0" err="1">
                <a:solidFill>
                  <a:prstClr val="black"/>
                </a:solidFill>
              </a:rPr>
              <a:t>generations</a:t>
            </a:r>
            <a:r>
              <a:rPr lang="de-DE" sz="3200" dirty="0">
                <a:solidFill>
                  <a:prstClr val="black"/>
                </a:solidFill>
              </a:rPr>
              <a:t> </a:t>
            </a:r>
            <a:r>
              <a:rPr lang="de-DE" sz="1400" dirty="0">
                <a:solidFill>
                  <a:prstClr val="black"/>
                </a:solidFill>
              </a:rPr>
              <a:t>(vgl. Kriegler, 2012)</a:t>
            </a:r>
            <a:endParaRPr lang="de-DE" sz="3200" dirty="0">
              <a:solidFill>
                <a:prstClr val="black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39678"/>
              </p:ext>
            </p:extLst>
          </p:nvPr>
        </p:nvGraphicFramePr>
        <p:xfrm>
          <a:off x="374756" y="1121282"/>
          <a:ext cx="11482464" cy="44426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30245">
                  <a:extLst>
                    <a:ext uri="{9D8B030D-6E8A-4147-A177-3AD203B41FA5}">
                      <a16:colId xmlns="" xmlns:a16="http://schemas.microsoft.com/office/drawing/2014/main" val="1616078207"/>
                    </a:ext>
                  </a:extLst>
                </a:gridCol>
                <a:gridCol w="1246162">
                  <a:extLst>
                    <a:ext uri="{9D8B030D-6E8A-4147-A177-3AD203B41FA5}">
                      <a16:colId xmlns="" xmlns:a16="http://schemas.microsoft.com/office/drawing/2014/main" val="2376823780"/>
                    </a:ext>
                  </a:extLst>
                </a:gridCol>
                <a:gridCol w="2316188">
                  <a:extLst>
                    <a:ext uri="{9D8B030D-6E8A-4147-A177-3AD203B41FA5}">
                      <a16:colId xmlns="" xmlns:a16="http://schemas.microsoft.com/office/drawing/2014/main" val="568393694"/>
                    </a:ext>
                  </a:extLst>
                </a:gridCol>
                <a:gridCol w="2438400">
                  <a:extLst>
                    <a:ext uri="{9D8B030D-6E8A-4147-A177-3AD203B41FA5}">
                      <a16:colId xmlns="" xmlns:a16="http://schemas.microsoft.com/office/drawing/2014/main" val="47629286"/>
                    </a:ext>
                  </a:extLst>
                </a:gridCol>
                <a:gridCol w="2247900">
                  <a:extLst>
                    <a:ext uri="{9D8B030D-6E8A-4147-A177-3AD203B41FA5}">
                      <a16:colId xmlns="" xmlns:a16="http://schemas.microsoft.com/office/drawing/2014/main" val="4228568334"/>
                    </a:ext>
                  </a:extLst>
                </a:gridCol>
                <a:gridCol w="1703569">
                  <a:extLst>
                    <a:ext uri="{9D8B030D-6E8A-4147-A177-3AD203B41FA5}">
                      <a16:colId xmlns="" xmlns:a16="http://schemas.microsoft.com/office/drawing/2014/main" val="2856769856"/>
                    </a:ext>
                  </a:extLst>
                </a:gridCol>
              </a:tblGrid>
              <a:tr h="446457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Birth</a:t>
                      </a:r>
                      <a:r>
                        <a:rPr lang="de-DE" dirty="0"/>
                        <a:t> Year </a:t>
                      </a:r>
                      <a:r>
                        <a:rPr lang="de-DE" dirty="0" err="1"/>
                        <a:t>between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Characteristics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Work </a:t>
                      </a:r>
                      <a:r>
                        <a:rPr lang="de-DE" dirty="0" err="1"/>
                        <a:t>life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Motivation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Kommunikation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03906766"/>
                  </a:ext>
                </a:extLst>
              </a:tr>
              <a:tr h="950654">
                <a:tc>
                  <a:txBody>
                    <a:bodyPr/>
                    <a:lstStyle/>
                    <a:p>
                      <a:r>
                        <a:rPr lang="de-DE" sz="1400" dirty="0"/>
                        <a:t>Generation Z</a:t>
                      </a:r>
                    </a:p>
                    <a:p>
                      <a:r>
                        <a:rPr lang="de-DE" sz="1400" dirty="0"/>
                        <a:t>(Digital Natives/ „</a:t>
                      </a:r>
                      <a:r>
                        <a:rPr lang="de-DE" sz="1400" dirty="0" err="1"/>
                        <a:t>Always</a:t>
                      </a:r>
                      <a:r>
                        <a:rPr lang="de-DE" sz="1400" dirty="0"/>
                        <a:t> On“ Generation)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Since</a:t>
                      </a:r>
                      <a:r>
                        <a:rPr lang="de-DE" sz="1400" dirty="0"/>
                        <a:t> 1999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Grow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up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with</a:t>
                      </a:r>
                      <a:r>
                        <a:rPr lang="de-DE" sz="1400" dirty="0"/>
                        <a:t> digital </a:t>
                      </a:r>
                      <a:r>
                        <a:rPr lang="de-DE" sz="1400" dirty="0" err="1"/>
                        <a:t>media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use</a:t>
                      </a:r>
                      <a:r>
                        <a:rPr lang="de-DE" sz="1400" dirty="0"/>
                        <a:t> digital  </a:t>
                      </a:r>
                      <a:r>
                        <a:rPr lang="de-DE" sz="1400" dirty="0" err="1"/>
                        <a:t>media</a:t>
                      </a:r>
                      <a:r>
                        <a:rPr lang="de-DE" sz="1400" dirty="0"/>
                        <a:t> in </a:t>
                      </a:r>
                      <a:r>
                        <a:rPr lang="de-DE" sz="1400" dirty="0" err="1"/>
                        <a:t>work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and</a:t>
                      </a:r>
                      <a:r>
                        <a:rPr lang="de-DE" sz="1400" dirty="0"/>
                        <a:t> private </a:t>
                      </a:r>
                      <a:r>
                        <a:rPr lang="de-DE" sz="1400" dirty="0" err="1"/>
                        <a:t>life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short</a:t>
                      </a:r>
                      <a:r>
                        <a:rPr lang="de-DE" sz="1400" dirty="0"/>
                        <a:t> time </a:t>
                      </a:r>
                      <a:r>
                        <a:rPr lang="de-DE" sz="1400" dirty="0" err="1"/>
                        <a:t>relationships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„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+mn-lt"/>
                        </a:rPr>
                        <a:t>volatility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“ 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→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job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must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exciting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without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commitment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and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must fit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into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family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plan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Personal </a:t>
                      </a:r>
                      <a:r>
                        <a:rPr lang="de-DE" sz="1400" dirty="0" err="1"/>
                        <a:t>development</a:t>
                      </a:r>
                      <a:r>
                        <a:rPr lang="de-DE" sz="1400" dirty="0"/>
                        <a:t>, autonomous </a:t>
                      </a:r>
                      <a:r>
                        <a:rPr lang="de-DE" sz="1400" dirty="0" err="1"/>
                        <a:t>implementation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Smartphone, </a:t>
                      </a:r>
                      <a:r>
                        <a:rPr lang="de-DE" sz="1400" dirty="0" err="1"/>
                        <a:t>tablet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Social</a:t>
                      </a:r>
                      <a:r>
                        <a:rPr lang="de-DE" sz="1400" dirty="0"/>
                        <a:t> Networks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80226658"/>
                  </a:ext>
                </a:extLst>
              </a:tr>
              <a:tr h="950654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Generation </a:t>
                      </a:r>
                      <a:r>
                        <a:rPr lang="de-DE" sz="1400" dirty="0"/>
                        <a:t>Y</a:t>
                      </a:r>
                    </a:p>
                    <a:p>
                      <a:r>
                        <a:rPr lang="de-DE" sz="1400" dirty="0"/>
                        <a:t>(</a:t>
                      </a:r>
                      <a:r>
                        <a:rPr lang="de-DE" sz="1400" dirty="0" err="1"/>
                        <a:t>Millenials</a:t>
                      </a:r>
                      <a:r>
                        <a:rPr lang="de-DE" sz="1400" dirty="0"/>
                        <a:t>)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1976 – 1998 </a:t>
                      </a:r>
                    </a:p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Value-</a:t>
                      </a:r>
                      <a:r>
                        <a:rPr lang="de-DE" sz="1400" dirty="0" err="1"/>
                        <a:t>orientated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self-confident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living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their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lifes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today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Job must </a:t>
                      </a:r>
                      <a:r>
                        <a:rPr lang="de-DE" sz="1400" dirty="0" err="1"/>
                        <a:t>be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fun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work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is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lifestyle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many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freelancers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self-sufficient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Want </a:t>
                      </a:r>
                      <a:r>
                        <a:rPr lang="de-DE" sz="1400" dirty="0" err="1"/>
                        <a:t>to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make</a:t>
                      </a:r>
                      <a:r>
                        <a:rPr lang="de-DE" sz="1400" dirty="0"/>
                        <a:t> a </a:t>
                      </a:r>
                      <a:r>
                        <a:rPr lang="de-DE" sz="1400" dirty="0" err="1"/>
                        <a:t>significant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contribution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networking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with</a:t>
                      </a:r>
                      <a:r>
                        <a:rPr lang="de-DE" sz="1400" dirty="0"/>
                        <a:t> like-</a:t>
                      </a:r>
                      <a:r>
                        <a:rPr lang="de-DE" sz="1400" dirty="0" err="1"/>
                        <a:t>minded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partners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New Media, Web 2.0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04474799"/>
                  </a:ext>
                </a:extLst>
              </a:tr>
              <a:tr h="950654">
                <a:tc>
                  <a:txBody>
                    <a:bodyPr/>
                    <a:lstStyle/>
                    <a:p>
                      <a:r>
                        <a:rPr lang="de-DE" sz="1400" dirty="0"/>
                        <a:t>Generation X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1956 – 1976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Pragmatic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independent</a:t>
                      </a:r>
                      <a:r>
                        <a:rPr lang="de-DE" sz="1400" dirty="0"/>
                        <a:t>/ </a:t>
                      </a:r>
                      <a:r>
                        <a:rPr lang="de-DE" sz="1400" dirty="0" err="1"/>
                        <a:t>freelancers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entrepreneurs</a:t>
                      </a:r>
                      <a:r>
                        <a:rPr lang="de-DE" sz="1400" dirty="0"/>
                        <a:t>, time </a:t>
                      </a:r>
                      <a:r>
                        <a:rPr lang="de-DE" sz="1400" dirty="0" err="1"/>
                        <a:t>is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more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improtant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than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money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Success-orientated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multitasking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share</a:t>
                      </a:r>
                      <a:r>
                        <a:rPr lang="de-DE" sz="1400" dirty="0"/>
                        <a:t> power </a:t>
                      </a:r>
                      <a:r>
                        <a:rPr lang="de-DE" sz="1400" dirty="0" err="1"/>
                        <a:t>and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responsibility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consensus-orientated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Work </a:t>
                      </a:r>
                      <a:r>
                        <a:rPr lang="de-DE" sz="1400" dirty="0" err="1"/>
                        <a:t>structure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needs</a:t>
                      </a:r>
                      <a:r>
                        <a:rPr lang="de-DE" sz="1400" dirty="0"/>
                        <a:t> a high </a:t>
                      </a:r>
                      <a:r>
                        <a:rPr lang="de-DE" sz="1400" dirty="0" err="1"/>
                        <a:t>level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of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freedom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increasing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the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own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market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value</a:t>
                      </a:r>
                      <a:r>
                        <a:rPr lang="de-DE" sz="1400" dirty="0"/>
                        <a:t>, Work-Life-Balance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E-Mail, Mobile Phone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7904981"/>
                  </a:ext>
                </a:extLst>
              </a:tr>
              <a:tr h="950654">
                <a:tc>
                  <a:txBody>
                    <a:bodyPr/>
                    <a:lstStyle/>
                    <a:p>
                      <a:r>
                        <a:rPr lang="de-DE" sz="1400" dirty="0"/>
                        <a:t>Baby </a:t>
                      </a:r>
                      <a:r>
                        <a:rPr lang="de-DE" sz="1400" dirty="0" err="1"/>
                        <a:t>Boomers</a:t>
                      </a:r>
                      <a:endParaRPr lang="de-DE" sz="14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1945 – 1956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Idealistic</a:t>
                      </a:r>
                      <a:r>
                        <a:rPr lang="de-DE" sz="1400" dirty="0"/>
                        <a:t>, team-</a:t>
                      </a:r>
                      <a:r>
                        <a:rPr lang="de-DE" sz="1400" dirty="0" err="1"/>
                        <a:t>orientated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carrer-minded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job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is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very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important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Structured </a:t>
                      </a:r>
                      <a:r>
                        <a:rPr lang="de-DE" sz="1400" dirty="0" err="1"/>
                        <a:t>work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periodic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exchange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with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team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members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relationship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management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very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important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Personal </a:t>
                      </a:r>
                      <a:r>
                        <a:rPr lang="de-DE" sz="1400" dirty="0" err="1"/>
                        <a:t>growth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appreciation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for</a:t>
                      </a:r>
                      <a:r>
                        <a:rPr lang="de-DE" sz="1400" dirty="0"/>
                        <a:t> personal </a:t>
                      </a:r>
                      <a:r>
                        <a:rPr lang="de-DE" sz="1400" dirty="0" err="1"/>
                        <a:t>experiences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feeling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that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one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is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needed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Phone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38781621"/>
                  </a:ext>
                </a:extLst>
              </a:tr>
            </a:tbl>
          </a:graphicData>
        </a:graphic>
      </p:graphicFrame>
      <p:sp>
        <p:nvSpPr>
          <p:cNvPr id="6" name="Textfeld 8"/>
          <p:cNvSpPr txBox="1"/>
          <p:nvPr/>
        </p:nvSpPr>
        <p:spPr>
          <a:xfrm>
            <a:off x="374754" y="5554175"/>
            <a:ext cx="9542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de-DE" sz="1200" dirty="0">
                <a:solidFill>
                  <a:prstClr val="black"/>
                </a:solidFill>
              </a:rPr>
              <a:t>Source: </a:t>
            </a:r>
            <a:r>
              <a:rPr lang="de-DE" sz="1200" dirty="0">
                <a:solidFill>
                  <a:prstClr val="black"/>
                </a:solidFill>
                <a:hlinkClick r:id="rId2"/>
              </a:rPr>
              <a:t>https://www.lecturio.de/magazin/generation-z/</a:t>
            </a:r>
            <a:r>
              <a:rPr lang="de-DE" sz="1200" dirty="0">
                <a:solidFill>
                  <a:prstClr val="black"/>
                </a:solidFill>
              </a:rPr>
              <a:t>        </a:t>
            </a:r>
            <a:r>
              <a:rPr lang="de-DE" sz="1200" dirty="0">
                <a:solidFill>
                  <a:prstClr val="black"/>
                </a:solidFill>
                <a:hlinkClick r:id="rId3"/>
              </a:rPr>
              <a:t>http://www.management-circle.de/blog/von-generation-y-zu-generation-z/</a:t>
            </a:r>
            <a:r>
              <a:rPr lang="de-DE" sz="1200" dirty="0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417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69575" y="318338"/>
            <a:ext cx="9252849" cy="1050612"/>
          </a:xfrm>
        </p:spPr>
        <p:txBody>
          <a:bodyPr/>
          <a:lstStyle/>
          <a:p>
            <a:r>
              <a:rPr lang="en-GB" sz="2400" dirty="0">
                <a:solidFill>
                  <a:srgbClr val="002060"/>
                </a:solidFill>
                <a:latin typeface="Calibri" panose="020F0502020204030204" pitchFamily="34" charset="0"/>
              </a:rPr>
              <a:t>Graduates’ expectations on their first job – the example of WHZ Zwickau</a:t>
            </a:r>
            <a:r>
              <a:rPr lang="en-GB" sz="2800" dirty="0">
                <a:solidFill>
                  <a:srgbClr val="002060"/>
                </a:solidFill>
                <a:latin typeface="Calibri" panose="020F0502020204030204" pitchFamily="34" charset="0"/>
              </a:rPr>
              <a:t/>
            </a:r>
            <a:br>
              <a:rPr lang="en-GB" sz="2800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en-GB" sz="2000" cap="small" dirty="0"/>
              <a:t>graph based on the 12 top criteria empirically found </a:t>
            </a:r>
            <a:r>
              <a:rPr lang="en-GB" sz="2000" cap="small" dirty="0" smtClean="0"/>
              <a:t>by </a:t>
            </a:r>
            <a:r>
              <a:rPr lang="en-GB" sz="2000" cap="small" dirty="0" err="1"/>
              <a:t>walter</a:t>
            </a:r>
            <a:r>
              <a:rPr lang="en-GB" sz="2000" cap="small" dirty="0"/>
              <a:t>, A. /</a:t>
            </a:r>
            <a:r>
              <a:rPr lang="en-GB" sz="2000" cap="small" dirty="0" err="1"/>
              <a:t>förster</a:t>
            </a:r>
            <a:r>
              <a:rPr lang="en-GB" sz="2000" cap="small" dirty="0"/>
              <a:t>. S.  (2014: p 21).</a:t>
            </a:r>
            <a:br>
              <a:rPr lang="en-GB" sz="2000" cap="small" dirty="0"/>
            </a:br>
            <a:endParaRPr lang="de-DE" sz="20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6226C-D010-4D50-A881-C225B96CD79F}" type="datetime1">
              <a:rPr lang="de-DE" smtClean="0"/>
              <a:t>19.01.2018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Prof. Dr. Angela Walter</a:t>
            </a:r>
            <a:endParaRPr lang="de-DE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9299246"/>
              </p:ext>
            </p:extLst>
          </p:nvPr>
        </p:nvGraphicFramePr>
        <p:xfrm>
          <a:off x="3233901" y="981635"/>
          <a:ext cx="8357464" cy="3787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Inhaltsplatzhalter 5"/>
          <p:cNvSpPr txBox="1">
            <a:spLocks/>
          </p:cNvSpPr>
          <p:nvPr/>
        </p:nvSpPr>
        <p:spPr>
          <a:xfrm>
            <a:off x="504292" y="4155214"/>
            <a:ext cx="8617296" cy="2143239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rgbClr val="002060"/>
                </a:solidFill>
              </a:rPr>
              <a:t>Results:</a:t>
            </a:r>
          </a:p>
          <a:p>
            <a:pPr marL="0" indent="0">
              <a:buNone/>
            </a:pPr>
            <a:endParaRPr lang="en-GB" dirty="0">
              <a:solidFill>
                <a:srgbClr val="002060"/>
              </a:solidFill>
            </a:endParaRPr>
          </a:p>
          <a:p>
            <a:r>
              <a:rPr lang="en-GB" dirty="0">
                <a:solidFill>
                  <a:srgbClr val="002060"/>
                </a:solidFill>
              </a:rPr>
              <a:t>Students look for attractive jobs in Saxony, also in SMEs</a:t>
            </a:r>
          </a:p>
          <a:p>
            <a:r>
              <a:rPr lang="en-GB" dirty="0">
                <a:solidFill>
                  <a:srgbClr val="002060"/>
                </a:solidFill>
              </a:rPr>
              <a:t>many students leave the region after graduation for their first job</a:t>
            </a:r>
          </a:p>
          <a:p>
            <a:r>
              <a:rPr lang="en-GB" dirty="0">
                <a:solidFill>
                  <a:srgbClr val="002060"/>
                </a:solidFill>
              </a:rPr>
              <a:t>job expectations of today’s students differ from those of previous generations</a:t>
            </a:r>
          </a:p>
          <a:p>
            <a:pPr marL="0" indent="0">
              <a:buNone/>
            </a:pPr>
            <a:endParaRPr lang="de-DE" dirty="0">
              <a:solidFill>
                <a:srgbClr val="002060"/>
              </a:solidFill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9A5C-958F-4E46-9731-065753332E3B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52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8412" y="1766184"/>
            <a:ext cx="53685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dirty="0" smtClean="0">
                <a:solidFill>
                  <a:prstClr val="black"/>
                </a:solidFill>
              </a:rPr>
              <a:t>E.g.</a:t>
            </a: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prstClr val="black"/>
                </a:solidFill>
              </a:rPr>
              <a:t>Energy</a:t>
            </a:r>
            <a:r>
              <a:rPr lang="de-DE" sz="2400" dirty="0" smtClean="0">
                <a:solidFill>
                  <a:prstClr val="black"/>
                </a:solidFill>
              </a:rPr>
              <a:t> / fossil </a:t>
            </a:r>
            <a:r>
              <a:rPr lang="de-DE" sz="2400" dirty="0" err="1" smtClean="0">
                <a:solidFill>
                  <a:prstClr val="black"/>
                </a:solidFill>
              </a:rPr>
              <a:t>fuels</a:t>
            </a:r>
            <a:endParaRPr lang="de-DE" sz="2400" dirty="0" smtClean="0">
              <a:solidFill>
                <a:prstClr val="black"/>
              </a:solidFill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prstClr val="black"/>
                </a:solidFill>
              </a:rPr>
              <a:t>Natural </a:t>
            </a:r>
            <a:r>
              <a:rPr lang="de-DE" sz="2400" dirty="0" err="1" smtClean="0">
                <a:solidFill>
                  <a:prstClr val="black"/>
                </a:solidFill>
              </a:rPr>
              <a:t>resources</a:t>
            </a:r>
            <a:endParaRPr lang="de-DE" sz="2400" dirty="0" smtClean="0">
              <a:solidFill>
                <a:prstClr val="black"/>
              </a:solidFill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prstClr val="black"/>
                </a:solidFill>
              </a:rPr>
              <a:t>Young, well-</a:t>
            </a:r>
            <a:r>
              <a:rPr lang="de-DE" sz="2400" b="1" dirty="0" err="1" smtClean="0">
                <a:solidFill>
                  <a:prstClr val="black"/>
                </a:solidFill>
              </a:rPr>
              <a:t>qualified</a:t>
            </a:r>
            <a:r>
              <a:rPr lang="de-DE" sz="2400" b="1" dirty="0" smtClean="0">
                <a:solidFill>
                  <a:prstClr val="black"/>
                </a:solidFill>
              </a:rPr>
              <a:t> human </a:t>
            </a:r>
            <a:r>
              <a:rPr lang="de-DE" sz="2400" b="1" dirty="0" err="1" smtClean="0">
                <a:solidFill>
                  <a:prstClr val="black"/>
                </a:solidFill>
              </a:rPr>
              <a:t>resources</a:t>
            </a:r>
            <a:endParaRPr lang="de-DE" sz="2400" b="1" dirty="0" smtClean="0">
              <a:solidFill>
                <a:prstClr val="black"/>
              </a:solidFill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prstClr val="black"/>
                </a:solidFill>
              </a:rPr>
              <a:t>Water</a:t>
            </a:r>
            <a:r>
              <a:rPr lang="de-DE" sz="2400" dirty="0" smtClean="0">
                <a:solidFill>
                  <a:prstClr val="black"/>
                </a:solidFill>
              </a:rPr>
              <a:t> / </a:t>
            </a:r>
            <a:r>
              <a:rPr lang="de-DE" sz="2400" dirty="0" err="1" smtClean="0">
                <a:solidFill>
                  <a:prstClr val="black"/>
                </a:solidFill>
              </a:rPr>
              <a:t>fresh</a:t>
            </a:r>
            <a:r>
              <a:rPr lang="de-DE" sz="2400" dirty="0" smtClean="0">
                <a:solidFill>
                  <a:prstClr val="black"/>
                </a:solidFill>
              </a:rPr>
              <a:t> </a:t>
            </a:r>
            <a:r>
              <a:rPr lang="de-DE" sz="2400" dirty="0" err="1" smtClean="0">
                <a:solidFill>
                  <a:prstClr val="black"/>
                </a:solidFill>
              </a:rPr>
              <a:t>air</a:t>
            </a:r>
            <a:endParaRPr lang="de-DE" sz="2400" dirty="0" smtClean="0">
              <a:solidFill>
                <a:prstClr val="black"/>
              </a:solidFill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prstClr val="black"/>
                </a:solidFill>
              </a:rPr>
              <a:t>Food</a:t>
            </a: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prstClr val="black"/>
                </a:solidFill>
              </a:rPr>
              <a:t>…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4754" y="487842"/>
            <a:ext cx="117073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3600" dirty="0" smtClean="0">
                <a:solidFill>
                  <a:prstClr val="black"/>
                </a:solidFill>
              </a:rPr>
              <a:t>Limited </a:t>
            </a:r>
            <a:r>
              <a:rPr lang="de-DE" sz="3600" dirty="0" err="1" smtClean="0">
                <a:solidFill>
                  <a:prstClr val="black"/>
                </a:solidFill>
              </a:rPr>
              <a:t>or</a:t>
            </a:r>
            <a:r>
              <a:rPr lang="de-DE" sz="3600" dirty="0" smtClean="0">
                <a:solidFill>
                  <a:prstClr val="black"/>
                </a:solidFill>
              </a:rPr>
              <a:t> scarce </a:t>
            </a:r>
            <a:r>
              <a:rPr lang="de-DE" sz="3600" dirty="0" err="1" smtClean="0">
                <a:solidFill>
                  <a:prstClr val="black"/>
                </a:solidFill>
              </a:rPr>
              <a:t>resources</a:t>
            </a:r>
            <a:endParaRPr lang="de-DE" sz="3600" dirty="0" smtClean="0">
              <a:solidFill>
                <a:prstClr val="black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400" dirty="0" smtClean="0">
                <a:solidFill>
                  <a:prstClr val="black"/>
                </a:solidFill>
              </a:rPr>
              <a:t>(</a:t>
            </a:r>
            <a:r>
              <a:rPr lang="de-DE" sz="2400" dirty="0" err="1" smtClean="0">
                <a:solidFill>
                  <a:prstClr val="black"/>
                </a:solidFill>
              </a:rPr>
              <a:t>depending</a:t>
            </a:r>
            <a:r>
              <a:rPr lang="de-DE" sz="2400" dirty="0" smtClean="0">
                <a:solidFill>
                  <a:prstClr val="black"/>
                </a:solidFill>
              </a:rPr>
              <a:t> on </a:t>
            </a:r>
            <a:r>
              <a:rPr lang="de-DE" sz="2400" dirty="0" err="1" smtClean="0">
                <a:solidFill>
                  <a:prstClr val="black"/>
                </a:solidFill>
              </a:rPr>
              <a:t>the</a:t>
            </a:r>
            <a:r>
              <a:rPr lang="de-DE" sz="2400" dirty="0" smtClean="0">
                <a:solidFill>
                  <a:prstClr val="black"/>
                </a:solidFill>
              </a:rPr>
              <a:t> </a:t>
            </a:r>
            <a:r>
              <a:rPr lang="de-DE" sz="2400" dirty="0" err="1" smtClean="0">
                <a:solidFill>
                  <a:prstClr val="black"/>
                </a:solidFill>
              </a:rPr>
              <a:t>region</a:t>
            </a:r>
            <a:r>
              <a:rPr lang="de-DE" sz="2400" dirty="0" smtClean="0">
                <a:solidFill>
                  <a:prstClr val="black"/>
                </a:solidFill>
              </a:rPr>
              <a:t>)</a:t>
            </a:r>
            <a:endParaRPr lang="de-DE" sz="2400" dirty="0">
              <a:solidFill>
                <a:prstClr val="black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934320" y="5303979"/>
            <a:ext cx="4276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 dirty="0" err="1" smtClean="0">
                <a:solidFill>
                  <a:prstClr val="black"/>
                </a:solidFill>
              </a:rPr>
              <a:t>Pics:www.ecosia.org</a:t>
            </a:r>
            <a:r>
              <a:rPr lang="de-DE" sz="1200" dirty="0" smtClean="0">
                <a:solidFill>
                  <a:prstClr val="black"/>
                </a:solidFill>
              </a:rPr>
              <a:t>/</a:t>
            </a:r>
            <a:r>
              <a:rPr lang="de-DE" sz="1200" dirty="0" err="1" smtClean="0">
                <a:solidFill>
                  <a:prstClr val="black"/>
                </a:solidFill>
              </a:rPr>
              <a:t>images?p</a:t>
            </a:r>
            <a:r>
              <a:rPr lang="de-DE" sz="1200" dirty="0" smtClean="0">
                <a:solidFill>
                  <a:prstClr val="black"/>
                </a:solidFill>
              </a:rPr>
              <a:t>=3&amp;q=</a:t>
            </a:r>
            <a:r>
              <a:rPr lang="de-DE" sz="1200" dirty="0" err="1" smtClean="0">
                <a:solidFill>
                  <a:prstClr val="black"/>
                </a:solidFill>
              </a:rPr>
              <a:t>scarce+resources</a:t>
            </a:r>
            <a:r>
              <a:rPr lang="de-DE" sz="1200" dirty="0">
                <a:solidFill>
                  <a:prstClr val="black"/>
                </a:solidFill>
              </a:rPr>
              <a:t>+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206" y="1829964"/>
            <a:ext cx="2386603" cy="158311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128" y="3413077"/>
            <a:ext cx="1796357" cy="189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65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 </a:t>
            </a:r>
            <a:r>
              <a:rPr lang="en-GB" dirty="0"/>
              <a:t>chapter 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38163" lvl="0" indent="-538163">
              <a:buNone/>
            </a:pPr>
            <a:r>
              <a:rPr lang="en-GB" dirty="0" smtClean="0"/>
              <a:t>3.1 HRM</a:t>
            </a:r>
            <a:r>
              <a:rPr lang="en-GB" dirty="0"/>
              <a:t>:  approaches, processes, current issues etc. (Framework/Overview)</a:t>
            </a:r>
          </a:p>
          <a:p>
            <a:pPr marL="538163" lvl="0" indent="-538163">
              <a:buNone/>
            </a:pPr>
            <a:r>
              <a:rPr lang="en-GB" dirty="0" smtClean="0"/>
              <a:t>3.2 Trends </a:t>
            </a:r>
            <a:r>
              <a:rPr lang="en-GB" dirty="0"/>
              <a:t>in globalization, digitalization and demographic developments </a:t>
            </a:r>
          </a:p>
          <a:p>
            <a:pPr marL="538163" lvl="0" indent="-538163">
              <a:buNone/>
            </a:pPr>
            <a:r>
              <a:rPr lang="en-GB" b="1" dirty="0" smtClean="0"/>
              <a:t>3.3 Specific </a:t>
            </a:r>
            <a:r>
              <a:rPr lang="en-GB" b="1" dirty="0"/>
              <a:t>aspects of SMEs compared to large companies (qualitative aspects)</a:t>
            </a:r>
          </a:p>
          <a:p>
            <a:pPr marL="538163" lvl="0" indent="-538163">
              <a:buNone/>
            </a:pPr>
            <a:r>
              <a:rPr lang="en-GB" dirty="0" smtClean="0"/>
              <a:t>3.4 The </a:t>
            </a:r>
            <a:r>
              <a:rPr lang="en-GB" dirty="0"/>
              <a:t>special contexts of HRM in our five regions and the special situation of regional SMEs  (special regional literature)</a:t>
            </a:r>
          </a:p>
          <a:p>
            <a:pPr marL="538163" lvl="0" indent="-538163">
              <a:buNone/>
            </a:pPr>
            <a:r>
              <a:rPr lang="en-GB" dirty="0" smtClean="0"/>
              <a:t>3.5 Corporate </a:t>
            </a:r>
            <a:r>
              <a:rPr lang="en-GB" dirty="0"/>
              <a:t>Social Responsibility and Human Resource strategy </a:t>
            </a:r>
          </a:p>
          <a:p>
            <a:pPr marL="538163" indent="-538163">
              <a:buNone/>
            </a:pPr>
            <a:r>
              <a:rPr lang="fi-FI" dirty="0" smtClean="0"/>
              <a:t>3.6 HRM </a:t>
            </a:r>
            <a:r>
              <a:rPr lang="fi-FI" dirty="0"/>
              <a:t>and Performance in SMEs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929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07124" y="235804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3.3 Specific </a:t>
            </a:r>
            <a:r>
              <a:rPr lang="en-GB" dirty="0"/>
              <a:t>aspects of SMEs compared to large companies (qualitative aspects)</a:t>
            </a:r>
            <a:br>
              <a:rPr lang="en-GB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60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1. Learning </a:t>
            </a:r>
            <a:r>
              <a:rPr lang="en-GB" dirty="0"/>
              <a:t>objectives and introduction to the topic</a:t>
            </a:r>
            <a:br>
              <a:rPr lang="en-GB" dirty="0"/>
            </a:br>
            <a:endParaRPr lang="en-GB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22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an </a:t>
            </a:r>
            <a:r>
              <a:rPr lang="en-GB" dirty="0" smtClean="0"/>
              <a:t>SME? (Definition EU)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951744"/>
              </p:ext>
            </p:extLst>
          </p:nvPr>
        </p:nvGraphicFramePr>
        <p:xfrm>
          <a:off x="838197" y="1965410"/>
          <a:ext cx="9233650" cy="2926080"/>
        </p:xfrm>
        <a:graphic>
          <a:graphicData uri="http://schemas.openxmlformats.org/drawingml/2006/table">
            <a:tbl>
              <a:tblPr/>
              <a:tblGrid>
                <a:gridCol w="1802760"/>
                <a:gridCol w="1802760"/>
                <a:gridCol w="1802760"/>
                <a:gridCol w="1011305"/>
                <a:gridCol w="1011305"/>
                <a:gridCol w="1802760"/>
              </a:tblGrid>
              <a:tr h="365760">
                <a:tc>
                  <a:txBody>
                    <a:bodyPr/>
                    <a:lstStyle/>
                    <a:p>
                      <a:r>
                        <a:rPr lang="en-GB" sz="2800" b="1" dirty="0"/>
                        <a:t>Company category</a:t>
                      </a:r>
                      <a:endParaRPr lang="en-GB" sz="28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1" dirty="0"/>
                        <a:t>Staff headcount</a:t>
                      </a:r>
                      <a:endParaRPr lang="en-GB" sz="28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1" dirty="0"/>
                        <a:t>Turnover</a:t>
                      </a:r>
                      <a:endParaRPr lang="en-GB" sz="28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2800" dirty="0"/>
                        <a:t>or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b="1" dirty="0" smtClean="0"/>
                        <a:t>Balance</a:t>
                      </a:r>
                    </a:p>
                    <a:p>
                      <a:r>
                        <a:rPr lang="en-GB" sz="2800" b="1" dirty="0" smtClean="0"/>
                        <a:t>sheet </a:t>
                      </a:r>
                      <a:r>
                        <a:rPr lang="en-GB" sz="2800" b="1" dirty="0"/>
                        <a:t>total</a:t>
                      </a:r>
                      <a:endParaRPr lang="en-GB" sz="28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GB" sz="2800"/>
                        <a:t>Medium-sized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&lt; 250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2800" dirty="0"/>
                        <a:t>≤ € 50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2800" dirty="0" smtClean="0"/>
                        <a:t>               ≤ </a:t>
                      </a:r>
                      <a:r>
                        <a:rPr lang="en-GB" sz="2800" dirty="0"/>
                        <a:t>€ 43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GB" sz="2800" dirty="0"/>
                        <a:t>Small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&lt; 50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2800" dirty="0"/>
                        <a:t>≤ € 10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2800" dirty="0" smtClean="0"/>
                        <a:t>               ≤ </a:t>
                      </a:r>
                      <a:r>
                        <a:rPr lang="en-GB" sz="2800" dirty="0"/>
                        <a:t>€ 10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GB" sz="2800" dirty="0"/>
                        <a:t>Micro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&lt; 10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2800" dirty="0"/>
                        <a:t>≤ € 2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2800" dirty="0" smtClean="0"/>
                        <a:t>               ≤ </a:t>
                      </a:r>
                      <a:r>
                        <a:rPr lang="en-GB" sz="2800" dirty="0"/>
                        <a:t>€ 2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hteck 3"/>
          <p:cNvSpPr/>
          <p:nvPr/>
        </p:nvSpPr>
        <p:spPr>
          <a:xfrm>
            <a:off x="838198" y="5391835"/>
            <a:ext cx="9731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http://ec.europa.eu/growth/smes/business-friendly-environment/sme-definition_de</a:t>
            </a:r>
          </a:p>
        </p:txBody>
      </p:sp>
    </p:spTree>
    <p:extLst>
      <p:ext uri="{BB962C8B-B14F-4D97-AF65-F5344CB8AC3E}">
        <p14:creationId xmlns:p14="http://schemas.microsoft.com/office/powerpoint/2010/main" val="408636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079971AA-CD53-4891-B6C3-7A18CE9DDB5B}" type="slidenum">
              <a:rPr lang="de-DE" smtClean="0"/>
              <a:pPr>
                <a:defRPr/>
              </a:pPr>
              <a:t>31</a:t>
            </a:fld>
            <a:endParaRPr lang="en-US"/>
          </a:p>
          <a:p>
            <a:pPr>
              <a:defRPr/>
            </a:pPr>
            <a:r>
              <a:rPr lang="en-US"/>
              <a:t>©</a:t>
            </a:r>
            <a:r>
              <a:rPr lang="de-DE"/>
              <a:t> Prof. Walter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74755" y="1137380"/>
            <a:ext cx="116894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/>
            <a:endParaRPr lang="de-DE" sz="2400" dirty="0"/>
          </a:p>
          <a:p>
            <a:pPr marL="92075" indent="-92075"/>
            <a:r>
              <a:rPr lang="de-DE" sz="2400" dirty="0" err="1"/>
              <a:t>E</a:t>
            </a:r>
            <a:r>
              <a:rPr lang="de-DE" sz="2400" dirty="0" err="1" smtClean="0"/>
              <a:t>nterprices</a:t>
            </a:r>
            <a:r>
              <a:rPr lang="de-DE" sz="2400" dirty="0" smtClean="0"/>
              <a:t> </a:t>
            </a:r>
            <a:r>
              <a:rPr lang="de-DE" sz="2400" dirty="0" err="1"/>
              <a:t>are</a:t>
            </a:r>
            <a:r>
              <a:rPr lang="de-DE" sz="2400" dirty="0"/>
              <a:t> </a:t>
            </a:r>
            <a:r>
              <a:rPr lang="de-DE" sz="2400" dirty="0" err="1"/>
              <a:t>divided</a:t>
            </a:r>
            <a:r>
              <a:rPr lang="de-DE" sz="2400" dirty="0"/>
              <a:t> in </a:t>
            </a:r>
            <a:r>
              <a:rPr lang="de-DE" sz="2400" dirty="0" err="1"/>
              <a:t>three</a:t>
            </a:r>
            <a:r>
              <a:rPr lang="de-DE" sz="2400" dirty="0"/>
              <a:t> </a:t>
            </a:r>
            <a:r>
              <a:rPr lang="de-DE" sz="2400" dirty="0" err="1"/>
              <a:t>magnitudes</a:t>
            </a:r>
            <a:r>
              <a:rPr lang="de-DE" sz="24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 err="1" smtClean="0"/>
              <a:t>Microenterprises</a:t>
            </a:r>
            <a:r>
              <a:rPr lang="de-DE" sz="2400" b="1" dirty="0"/>
              <a:t>: </a:t>
            </a:r>
            <a:r>
              <a:rPr lang="de-DE" sz="2400" dirty="0" err="1"/>
              <a:t>Less</a:t>
            </a:r>
            <a:r>
              <a:rPr lang="de-DE" sz="2400" dirty="0"/>
              <a:t> </a:t>
            </a:r>
            <a:r>
              <a:rPr lang="de-DE" sz="2400" dirty="0" err="1"/>
              <a:t>than</a:t>
            </a:r>
            <a:r>
              <a:rPr lang="de-DE" sz="2400" dirty="0"/>
              <a:t> </a:t>
            </a:r>
            <a:r>
              <a:rPr lang="de-DE" sz="2400" dirty="0" err="1"/>
              <a:t>ten</a:t>
            </a:r>
            <a:r>
              <a:rPr lang="de-DE" sz="2400" dirty="0"/>
              <a:t> </a:t>
            </a:r>
            <a:r>
              <a:rPr lang="de-DE" sz="2400" dirty="0" err="1"/>
              <a:t>empoyees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an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balance</a:t>
            </a:r>
            <a:r>
              <a:rPr lang="de-DE" sz="2400" dirty="0"/>
              <a:t> </a:t>
            </a:r>
            <a:r>
              <a:rPr lang="de-DE" sz="2400" dirty="0" err="1"/>
              <a:t>sheet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a </a:t>
            </a:r>
            <a:r>
              <a:rPr lang="de-DE" sz="2400" dirty="0" err="1"/>
              <a:t>maximum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two</a:t>
            </a:r>
            <a:r>
              <a:rPr lang="de-DE" sz="2400" dirty="0"/>
              <a:t> </a:t>
            </a:r>
            <a:r>
              <a:rPr lang="de-DE" sz="2400" dirty="0" err="1"/>
              <a:t>million</a:t>
            </a:r>
            <a:r>
              <a:rPr lang="de-DE" sz="2400" dirty="0"/>
              <a:t> Euro </a:t>
            </a:r>
            <a:r>
              <a:rPr lang="de-DE" sz="2400" dirty="0" err="1"/>
              <a:t>or</a:t>
            </a:r>
            <a:r>
              <a:rPr lang="de-DE" sz="2400" dirty="0"/>
              <a:t> a </a:t>
            </a:r>
            <a:r>
              <a:rPr lang="de-DE" sz="2400" dirty="0" err="1"/>
              <a:t>maximum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two</a:t>
            </a:r>
            <a:r>
              <a:rPr lang="de-DE" sz="2400" dirty="0"/>
              <a:t> </a:t>
            </a:r>
            <a:r>
              <a:rPr lang="de-DE" sz="2400" dirty="0" err="1"/>
              <a:t>million</a:t>
            </a:r>
            <a:r>
              <a:rPr lang="de-DE" sz="2400" dirty="0"/>
              <a:t> Euro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companies</a:t>
            </a:r>
            <a:r>
              <a:rPr lang="de-DE" sz="2400" dirty="0"/>
              <a:t>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turnover</a:t>
            </a:r>
            <a:r>
              <a:rPr lang="de-DE" sz="24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/>
              <a:t>Small </a:t>
            </a:r>
            <a:r>
              <a:rPr lang="de-DE" sz="2400" b="1" dirty="0" err="1" smtClean="0"/>
              <a:t>enterprises</a:t>
            </a:r>
            <a:r>
              <a:rPr lang="de-DE" sz="2400" b="1" dirty="0"/>
              <a:t>: </a:t>
            </a:r>
            <a:r>
              <a:rPr lang="de-DE" sz="2400" dirty="0" err="1"/>
              <a:t>Less</a:t>
            </a:r>
            <a:r>
              <a:rPr lang="de-DE" sz="2400" dirty="0"/>
              <a:t> </a:t>
            </a:r>
            <a:r>
              <a:rPr lang="de-DE" sz="2400" dirty="0" err="1"/>
              <a:t>than</a:t>
            </a:r>
            <a:r>
              <a:rPr lang="de-DE" sz="2400" dirty="0"/>
              <a:t> 50 </a:t>
            </a:r>
            <a:r>
              <a:rPr lang="de-DE" sz="2400" dirty="0" err="1"/>
              <a:t>employees</a:t>
            </a:r>
            <a:r>
              <a:rPr lang="de-DE" sz="2400" dirty="0"/>
              <a:t> plus an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balanced</a:t>
            </a:r>
            <a:r>
              <a:rPr lang="de-DE" sz="2400" dirty="0"/>
              <a:t> </a:t>
            </a:r>
            <a:r>
              <a:rPr lang="de-DE" sz="2400" dirty="0" err="1"/>
              <a:t>sheet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an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turnover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a </a:t>
            </a:r>
            <a:r>
              <a:rPr lang="de-DE" sz="2400" dirty="0" err="1"/>
              <a:t>maximum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ten</a:t>
            </a:r>
            <a:r>
              <a:rPr lang="de-DE" sz="2400" dirty="0"/>
              <a:t> </a:t>
            </a:r>
            <a:r>
              <a:rPr lang="de-DE" sz="2400" dirty="0" err="1"/>
              <a:t>million</a:t>
            </a:r>
            <a:r>
              <a:rPr lang="de-DE" sz="2400" dirty="0"/>
              <a:t> Euro.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/>
              <a:t>Medium-</a:t>
            </a:r>
            <a:r>
              <a:rPr lang="de-DE" sz="2400" b="1" dirty="0" err="1"/>
              <a:t>sized</a:t>
            </a:r>
            <a:r>
              <a:rPr lang="de-DE" sz="2400" b="1" dirty="0"/>
              <a:t> </a:t>
            </a:r>
            <a:r>
              <a:rPr lang="de-DE" sz="2400" b="1" dirty="0" err="1" smtClean="0"/>
              <a:t>enterprises</a:t>
            </a:r>
            <a:r>
              <a:rPr lang="de-DE" sz="2400" b="1" dirty="0"/>
              <a:t>: </a:t>
            </a:r>
            <a:r>
              <a:rPr lang="de-DE" sz="2400" dirty="0" err="1"/>
              <a:t>less</a:t>
            </a:r>
            <a:r>
              <a:rPr lang="de-DE" sz="2400" dirty="0"/>
              <a:t> </a:t>
            </a:r>
            <a:r>
              <a:rPr lang="de-DE" sz="2400" dirty="0" err="1"/>
              <a:t>than</a:t>
            </a:r>
            <a:r>
              <a:rPr lang="de-DE" sz="2400" dirty="0"/>
              <a:t> 250 </a:t>
            </a:r>
            <a:r>
              <a:rPr lang="de-DE" sz="2400" dirty="0" err="1"/>
              <a:t>employees</a:t>
            </a:r>
            <a:r>
              <a:rPr lang="de-DE" sz="2400" dirty="0"/>
              <a:t> </a:t>
            </a:r>
            <a:r>
              <a:rPr lang="de-DE" sz="2400" dirty="0" err="1" smtClean="0"/>
              <a:t>and</a:t>
            </a:r>
            <a:r>
              <a:rPr lang="de-DE" sz="2400" dirty="0" smtClean="0"/>
              <a:t> </a:t>
            </a:r>
            <a:r>
              <a:rPr lang="de-DE" sz="2400" dirty="0"/>
              <a:t>an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balance</a:t>
            </a:r>
            <a:r>
              <a:rPr lang="de-DE" sz="2400" dirty="0"/>
              <a:t> </a:t>
            </a:r>
            <a:r>
              <a:rPr lang="de-DE" sz="2400" dirty="0" err="1"/>
              <a:t>sheet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a </a:t>
            </a:r>
            <a:r>
              <a:rPr lang="de-DE" sz="2400" dirty="0" err="1"/>
              <a:t>maximum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42 </a:t>
            </a:r>
            <a:r>
              <a:rPr lang="de-DE" sz="2400" dirty="0" err="1"/>
              <a:t>million</a:t>
            </a:r>
            <a:r>
              <a:rPr lang="de-DE" sz="2400" dirty="0"/>
              <a:t> Euro </a:t>
            </a:r>
            <a:r>
              <a:rPr lang="de-DE" sz="2400" dirty="0" err="1"/>
              <a:t>or</a:t>
            </a:r>
            <a:r>
              <a:rPr lang="de-DE" sz="2400" dirty="0"/>
              <a:t> a </a:t>
            </a:r>
            <a:r>
              <a:rPr lang="de-DE" sz="2400" dirty="0" err="1"/>
              <a:t>maximum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50 </a:t>
            </a:r>
            <a:r>
              <a:rPr lang="de-DE" sz="2400" dirty="0" err="1"/>
              <a:t>million</a:t>
            </a:r>
            <a:r>
              <a:rPr lang="de-DE" sz="2400" dirty="0"/>
              <a:t> Euro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companies</a:t>
            </a:r>
            <a:r>
              <a:rPr lang="de-DE" sz="2400" dirty="0"/>
              <a:t>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turnover</a:t>
            </a:r>
            <a:r>
              <a:rPr lang="de-DE" sz="2400" dirty="0"/>
              <a:t>.</a:t>
            </a:r>
          </a:p>
        </p:txBody>
      </p:sp>
      <p:sp>
        <p:nvSpPr>
          <p:cNvPr id="7" name="Rechteck 6"/>
          <p:cNvSpPr/>
          <p:nvPr/>
        </p:nvSpPr>
        <p:spPr>
          <a:xfrm>
            <a:off x="2464961" y="258059"/>
            <a:ext cx="3458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>
                <a:solidFill>
                  <a:srgbClr val="000000"/>
                </a:solidFill>
                <a:latin typeface="+mn-lt"/>
              </a:rPr>
              <a:t>Definition </a:t>
            </a:r>
            <a:r>
              <a:rPr lang="de-DE" sz="36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DE" sz="3600" dirty="0">
                <a:solidFill>
                  <a:srgbClr val="000000"/>
                </a:solidFill>
                <a:latin typeface="+mn-lt"/>
              </a:rPr>
              <a:t> SME</a:t>
            </a:r>
          </a:p>
        </p:txBody>
      </p:sp>
      <p:sp>
        <p:nvSpPr>
          <p:cNvPr id="8" name="Textfeld 8"/>
          <p:cNvSpPr txBox="1"/>
          <p:nvPr/>
        </p:nvSpPr>
        <p:spPr>
          <a:xfrm>
            <a:off x="374755" y="5523196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https://stats.oecd.org/glossary/detail.asp?ID=3123</a:t>
            </a:r>
          </a:p>
        </p:txBody>
      </p:sp>
    </p:spTree>
    <p:extLst>
      <p:ext uri="{BB962C8B-B14F-4D97-AF65-F5344CB8AC3E}">
        <p14:creationId xmlns:p14="http://schemas.microsoft.com/office/powerpoint/2010/main" val="267704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Special </a:t>
            </a:r>
            <a:r>
              <a:rPr lang="en-GB" dirty="0" smtClean="0"/>
              <a:t>characteristics </a:t>
            </a:r>
            <a:r>
              <a:rPr lang="en-GB" dirty="0"/>
              <a:t>of German SMEs: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Large </a:t>
            </a:r>
            <a:r>
              <a:rPr lang="en-GB" dirty="0"/>
              <a:t>number of companies with up to 500 employees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6064211"/>
              </p:ext>
            </p:extLst>
          </p:nvPr>
        </p:nvGraphicFramePr>
        <p:xfrm>
          <a:off x="838200" y="2904014"/>
          <a:ext cx="10515599" cy="2346960"/>
        </p:xfrm>
        <a:graphic>
          <a:graphicData uri="http://schemas.openxmlformats.org/drawingml/2006/table">
            <a:tbl>
              <a:tblPr/>
              <a:tblGrid>
                <a:gridCol w="3115733"/>
                <a:gridCol w="3115733"/>
                <a:gridCol w="1168400"/>
                <a:gridCol w="3115733"/>
              </a:tblGrid>
              <a:tr h="0">
                <a:tc>
                  <a:txBody>
                    <a:bodyPr/>
                    <a:lstStyle/>
                    <a:p>
                      <a:r>
                        <a:rPr lang="en-GB" sz="2000" b="1" dirty="0" err="1"/>
                        <a:t>Unternehmensgröße</a:t>
                      </a:r>
                      <a:endParaRPr lang="en-GB" sz="20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err="1"/>
                        <a:t>Zahl</a:t>
                      </a:r>
                      <a:r>
                        <a:rPr lang="en-GB" sz="2000" b="1" dirty="0"/>
                        <a:t> der </a:t>
                      </a:r>
                      <a:r>
                        <a:rPr lang="en-GB" sz="2000" b="1" dirty="0" err="1"/>
                        <a:t>Beschäftigten</a:t>
                      </a:r>
                      <a:endParaRPr lang="en-GB" sz="20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/>
                        <a:t>und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err="1"/>
                        <a:t>Umsatz</a:t>
                      </a:r>
                      <a:r>
                        <a:rPr lang="en-GB" sz="2000" b="1" dirty="0"/>
                        <a:t> €/</a:t>
                      </a:r>
                      <a:r>
                        <a:rPr lang="en-GB" sz="2000" b="1" dirty="0" err="1"/>
                        <a:t>Jahr</a:t>
                      </a:r>
                      <a:endParaRPr lang="en-GB" sz="20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2000"/>
                        <a:t>kleinst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 err="1"/>
                        <a:t>bis</a:t>
                      </a:r>
                      <a:r>
                        <a:rPr lang="en-GB" sz="2000" dirty="0"/>
                        <a:t> 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bis 2 Millionen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2000" dirty="0" err="1" smtClean="0"/>
                        <a:t>klein</a:t>
                      </a:r>
                      <a:endParaRPr lang="en-GB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 err="1"/>
                        <a:t>bis</a:t>
                      </a:r>
                      <a:r>
                        <a:rPr lang="en-GB" sz="2000" dirty="0"/>
                        <a:t> 49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bis 10 Millionen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2000" dirty="0" err="1" smtClean="0"/>
                        <a:t>mittel</a:t>
                      </a:r>
                      <a:endParaRPr lang="en-GB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err="1"/>
                        <a:t>bis</a:t>
                      </a:r>
                      <a:r>
                        <a:rPr lang="en-GB" sz="2000" b="1" dirty="0"/>
                        <a:t> 499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bis 50 Millionen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2000"/>
                        <a:t>(KMU) zusammen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unter 500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 err="1"/>
                        <a:t>bis</a:t>
                      </a:r>
                      <a:r>
                        <a:rPr lang="en-GB" sz="2000" dirty="0"/>
                        <a:t> 50 </a:t>
                      </a:r>
                      <a:r>
                        <a:rPr lang="en-GB" sz="2000" dirty="0" err="1"/>
                        <a:t>Millionen</a:t>
                      </a:r>
                      <a:endParaRPr lang="en-GB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>
                          <a:effectLst/>
                        </a:rPr>
                        <a:t>© </a:t>
                      </a:r>
                      <a:r>
                        <a:rPr lang="en-GB" dirty="0" err="1">
                          <a:effectLst/>
                        </a:rPr>
                        <a:t>IfM</a:t>
                      </a:r>
                      <a:r>
                        <a:rPr lang="en-GB" dirty="0">
                          <a:effectLst/>
                        </a:rPr>
                        <a:t> Bonn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Rechteck 4"/>
          <p:cNvSpPr/>
          <p:nvPr/>
        </p:nvSpPr>
        <p:spPr>
          <a:xfrm>
            <a:off x="838200" y="2395073"/>
            <a:ext cx="50358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dirty="0"/>
              <a:t>Institut für Mittelstandsforschung (</a:t>
            </a:r>
            <a:r>
              <a:rPr lang="de-DE" sz="2000" b="1" dirty="0" err="1"/>
              <a:t>IfM</a:t>
            </a:r>
            <a:r>
              <a:rPr lang="de-DE" sz="2000" b="1" dirty="0"/>
              <a:t>) </a:t>
            </a:r>
            <a:r>
              <a:rPr lang="de-DE" sz="2000" b="1" dirty="0" smtClean="0"/>
              <a:t>Bonn:</a:t>
            </a:r>
            <a:endParaRPr lang="de-DE" sz="2000" b="1" dirty="0"/>
          </a:p>
        </p:txBody>
      </p:sp>
      <p:sp>
        <p:nvSpPr>
          <p:cNvPr id="6" name="Rechteck 5"/>
          <p:cNvSpPr/>
          <p:nvPr/>
        </p:nvSpPr>
        <p:spPr>
          <a:xfrm>
            <a:off x="838200" y="1651019"/>
            <a:ext cx="10000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Therefore, there is a different definition of SMEs in Germany, e. g. the </a:t>
            </a:r>
            <a:r>
              <a:rPr lang="en-GB" dirty="0" smtClean="0"/>
              <a:t>definition </a:t>
            </a:r>
            <a:r>
              <a:rPr lang="en-GB" dirty="0"/>
              <a:t>of the German Institute for Small Business Research (</a:t>
            </a:r>
            <a:r>
              <a:rPr lang="en-GB" dirty="0" err="1"/>
              <a:t>IfM</a:t>
            </a:r>
            <a:r>
              <a:rPr lang="en-GB" dirty="0"/>
              <a:t>):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838200" y="5520572"/>
            <a:ext cx="7363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/>
              <a:t>Cf: </a:t>
            </a:r>
            <a:r>
              <a:rPr lang="de-DE" dirty="0" smtClean="0">
                <a:hlinkClick r:id="rId2"/>
              </a:rPr>
              <a:t>www.ifm-bonn.org/definitionen/kmu-definition-des-ifm-bonn</a:t>
            </a:r>
            <a:r>
              <a:rPr lang="de-DE" dirty="0" smtClean="0"/>
              <a:t>, 16.1.2018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548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634067"/>
            <a:ext cx="10515600" cy="1325563"/>
          </a:xfrm>
        </p:spPr>
        <p:txBody>
          <a:bodyPr>
            <a:no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Wapshott, R. &amp; </a:t>
            </a:r>
            <a:r>
              <a:rPr lang="en-GB" sz="2800" dirty="0" err="1">
                <a:latin typeface="Calibri" panose="020F0502020204030204" pitchFamily="34" charset="0"/>
              </a:rPr>
              <a:t>Mallett</a:t>
            </a:r>
            <a:r>
              <a:rPr lang="en-GB" sz="2800" dirty="0">
                <a:latin typeface="Calibri" panose="020F0502020204030204" pitchFamily="34" charset="0"/>
              </a:rPr>
              <a:t>, O., </a:t>
            </a:r>
            <a:r>
              <a:rPr lang="en-GB" sz="2800" dirty="0" smtClean="0">
                <a:latin typeface="Calibri" panose="020F0502020204030204" pitchFamily="34" charset="0"/>
              </a:rPr>
              <a:t>2015:</a:t>
            </a:r>
            <a:br>
              <a:rPr lang="en-GB" sz="2800" dirty="0" smtClean="0">
                <a:latin typeface="Calibri" panose="020F0502020204030204" pitchFamily="34" charset="0"/>
              </a:rPr>
            </a:br>
            <a:r>
              <a:rPr lang="en-GB" sz="2800" b="1" dirty="0" smtClean="0">
                <a:latin typeface="Calibri" panose="020F0502020204030204" pitchFamily="34" charset="0"/>
              </a:rPr>
              <a:t>Managing </a:t>
            </a:r>
            <a:r>
              <a:rPr lang="en-GB" sz="2800" b="1" dirty="0">
                <a:latin typeface="Calibri" panose="020F0502020204030204" pitchFamily="34" charset="0"/>
              </a:rPr>
              <a:t>human resources </a:t>
            </a:r>
            <a:r>
              <a:rPr lang="en-GB" sz="2800" b="1" dirty="0" smtClean="0">
                <a:latin typeface="Calibri" panose="020F0502020204030204" pitchFamily="34" charset="0"/>
              </a:rPr>
              <a:t>in small </a:t>
            </a:r>
            <a:r>
              <a:rPr lang="en-GB" sz="2800" b="1" dirty="0">
                <a:latin typeface="Calibri" panose="020F0502020204030204" pitchFamily="34" charset="0"/>
              </a:rPr>
              <a:t>and medium-sized enterprises. </a:t>
            </a:r>
            <a:r>
              <a:rPr lang="en-GB" sz="2400" dirty="0">
                <a:latin typeface="Calibri" panose="020F0502020204030204" pitchFamily="34" charset="0"/>
              </a:rPr>
              <a:t>London &amp; New York</a:t>
            </a:r>
            <a:r>
              <a:rPr lang="en-GB" sz="2400" dirty="0" smtClean="0">
                <a:latin typeface="Calibri" panose="020F0502020204030204" pitchFamily="34" charset="0"/>
              </a:rPr>
              <a:t>: Routledge</a:t>
            </a:r>
            <a:r>
              <a:rPr lang="en-GB" sz="2800" dirty="0">
                <a:latin typeface="Calibri" panose="020F0502020204030204" pitchFamily="34" charset="0"/>
              </a:rPr>
              <a:t>.</a:t>
            </a:r>
            <a:r>
              <a:rPr lang="de-DE" sz="2800" dirty="0"/>
              <a:t/>
            </a:r>
            <a:br>
              <a:rPr lang="de-DE" sz="2800" dirty="0"/>
            </a:b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dirty="0" smtClean="0">
                <a:latin typeface="Calibri" panose="020F0502020204030204" pitchFamily="34" charset="0"/>
              </a:rPr>
              <a:t>‘</a:t>
            </a:r>
            <a:r>
              <a:rPr lang="en-GB" dirty="0">
                <a:latin typeface="Calibri" panose="020F0502020204030204" pitchFamily="34" charset="0"/>
              </a:rPr>
              <a:t>prescriptive models of </a:t>
            </a:r>
            <a:r>
              <a:rPr lang="en-GB" dirty="0" smtClean="0">
                <a:latin typeface="Calibri" panose="020F0502020204030204" pitchFamily="34" charset="0"/>
              </a:rPr>
              <a:t>people management…seem </a:t>
            </a:r>
            <a:r>
              <a:rPr lang="en-GB" dirty="0">
                <a:latin typeface="Calibri" panose="020F0502020204030204" pitchFamily="34" charset="0"/>
              </a:rPr>
              <a:t>to treat a large firm experience as </a:t>
            </a:r>
            <a:r>
              <a:rPr lang="en-GB" dirty="0" smtClean="0">
                <a:latin typeface="Calibri" panose="020F0502020204030204" pitchFamily="34" charset="0"/>
              </a:rPr>
              <a:t>typical while </a:t>
            </a:r>
            <a:r>
              <a:rPr lang="en-GB" dirty="0">
                <a:latin typeface="Calibri" panose="020F0502020204030204" pitchFamily="34" charset="0"/>
              </a:rPr>
              <a:t>paying scant attention to SMEs</a:t>
            </a:r>
            <a:r>
              <a:rPr lang="en-GB" dirty="0" smtClean="0">
                <a:latin typeface="Calibri" panose="020F0502020204030204" pitchFamily="34" charset="0"/>
              </a:rPr>
              <a:t>.’</a:t>
            </a:r>
          </a:p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</a:rPr>
              <a:t/>
            </a:r>
            <a:br>
              <a:rPr lang="en-GB" dirty="0">
                <a:latin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</a:rPr>
              <a:t>We need ‘to understand SMEs on their own terms [otherwise </a:t>
            </a:r>
            <a:r>
              <a:rPr lang="en-GB" dirty="0" smtClean="0">
                <a:latin typeface="Calibri" panose="020F0502020204030204" pitchFamily="34" charset="0"/>
              </a:rPr>
              <a:t>we will</a:t>
            </a:r>
            <a:r>
              <a:rPr lang="en-GB" dirty="0">
                <a:latin typeface="Calibri" panose="020F0502020204030204" pitchFamily="34" charset="0"/>
              </a:rPr>
              <a:t>] have a distorted understanding of the </a:t>
            </a:r>
            <a:r>
              <a:rPr lang="en-GB" dirty="0" smtClean="0">
                <a:latin typeface="Calibri" panose="020F0502020204030204" pitchFamily="34" charset="0"/>
              </a:rPr>
              <a:t>employment relationships </a:t>
            </a:r>
            <a:r>
              <a:rPr lang="en-GB" dirty="0">
                <a:latin typeface="Calibri" panose="020F0502020204030204" pitchFamily="34" charset="0"/>
              </a:rPr>
              <a:t>and practices that represent the everyday </a:t>
            </a:r>
            <a:r>
              <a:rPr lang="en-GB" dirty="0" smtClean="0">
                <a:latin typeface="Calibri" panose="020F0502020204030204" pitchFamily="34" charset="0"/>
              </a:rPr>
              <a:t>working lives </a:t>
            </a:r>
            <a:r>
              <a:rPr lang="en-GB" dirty="0">
                <a:latin typeface="Calibri" panose="020F0502020204030204" pitchFamily="34" charset="0"/>
              </a:rPr>
              <a:t>of millions of people</a:t>
            </a:r>
            <a:r>
              <a:rPr lang="en-GB" dirty="0" smtClean="0">
                <a:latin typeface="Calibri" panose="020F0502020204030204" pitchFamily="34" charset="0"/>
              </a:rPr>
              <a:t>.’</a:t>
            </a:r>
          </a:p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</a:rPr>
              <a:t/>
            </a:r>
            <a:br>
              <a:rPr lang="en-GB" dirty="0">
                <a:latin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</a:rPr>
              <a:t>In some SMEs, HRM does not appear to exist</a:t>
            </a:r>
            <a:r>
              <a:rPr lang="en-GB" dirty="0" smtClean="0">
                <a:latin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</a:rPr>
              <a:t/>
            </a:r>
            <a:br>
              <a:rPr lang="en-GB" dirty="0">
                <a:latin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</a:rPr>
              <a:t>When the first HR manager in an SME is appointed, how do </a:t>
            </a:r>
            <a:r>
              <a:rPr lang="en-GB" dirty="0" smtClean="0">
                <a:latin typeface="Calibri" panose="020F0502020204030204" pitchFamily="34" charset="0"/>
              </a:rPr>
              <a:t>they encourage </a:t>
            </a:r>
            <a:r>
              <a:rPr lang="en-GB" dirty="0">
                <a:latin typeface="Calibri" panose="020F0502020204030204" pitchFamily="34" charset="0"/>
              </a:rPr>
              <a:t>the owner-manager or whoever was responsible </a:t>
            </a:r>
            <a:r>
              <a:rPr lang="en-GB" dirty="0" smtClean="0">
                <a:latin typeface="Calibri" panose="020F0502020204030204" pitchFamily="34" charset="0"/>
              </a:rPr>
              <a:t>for HR </a:t>
            </a:r>
            <a:r>
              <a:rPr lang="en-GB" dirty="0">
                <a:latin typeface="Calibri" panose="020F0502020204030204" pitchFamily="34" charset="0"/>
              </a:rPr>
              <a:t>to loosen the reins?</a:t>
            </a:r>
            <a:br>
              <a:rPr lang="en-GB" dirty="0">
                <a:latin typeface="Calibri" panose="020F0502020204030204" pitchFamily="34" charset="0"/>
              </a:rPr>
            </a:br>
            <a:endParaRPr lang="en-GB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dirty="0" smtClean="0">
                <a:latin typeface="Calibri" panose="020F0502020204030204" pitchFamily="34" charset="0"/>
              </a:rPr>
              <a:t>How </a:t>
            </a:r>
            <a:r>
              <a:rPr lang="en-GB" dirty="0">
                <a:latin typeface="Calibri" panose="020F0502020204030204" pitchFamily="34" charset="0"/>
              </a:rPr>
              <a:t>will they ensure formal systems are implemented </a:t>
            </a:r>
            <a:r>
              <a:rPr lang="en-GB" dirty="0" smtClean="0">
                <a:latin typeface="Calibri" panose="020F0502020204030204" pitchFamily="34" charset="0"/>
              </a:rPr>
              <a:t>without alienating </a:t>
            </a:r>
            <a:r>
              <a:rPr lang="en-GB" dirty="0">
                <a:latin typeface="Calibri" panose="020F0502020204030204" pitchFamily="34" charset="0"/>
              </a:rPr>
              <a:t>line managers? Through key working alongside them</a:t>
            </a:r>
            <a:r>
              <a:rPr lang="en-GB" dirty="0" smtClean="0">
                <a:latin typeface="Calibri" panose="020F0502020204030204" pitchFamily="34" charset="0"/>
              </a:rPr>
              <a:t>, drafting </a:t>
            </a:r>
            <a:r>
              <a:rPr lang="en-GB" dirty="0">
                <a:latin typeface="Calibri" panose="020F0502020204030204" pitchFamily="34" charset="0"/>
              </a:rPr>
              <a:t>policies for managers to </a:t>
            </a:r>
            <a:r>
              <a:rPr lang="en-GB" dirty="0" smtClean="0">
                <a:latin typeface="Calibri" panose="020F0502020204030204" pitchFamily="34" charset="0"/>
              </a:rPr>
              <a:t>adapt.</a:t>
            </a:r>
            <a:r>
              <a:rPr lang="en-GB" dirty="0" smtClean="0"/>
              <a:t> </a:t>
            </a:r>
            <a:r>
              <a:rPr lang="en-GB" dirty="0"/>
              <a:t/>
            </a:r>
            <a:br>
              <a:rPr lang="en-GB" dirty="0"/>
            </a:br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latin typeface="Calibri" panose="020F0502020204030204" pitchFamily="34" charset="0"/>
              </a:rPr>
              <a:t>(cf. </a:t>
            </a:r>
            <a:r>
              <a:rPr lang="en-GB" dirty="0" err="1" smtClean="0">
                <a:latin typeface="Calibri" panose="020F0502020204030204" pitchFamily="34" charset="0"/>
              </a:rPr>
              <a:t>Wapshott</a:t>
            </a:r>
            <a:r>
              <a:rPr lang="en-GB" dirty="0" smtClean="0">
                <a:latin typeface="Calibri" panose="020F0502020204030204" pitchFamily="34" charset="0"/>
              </a:rPr>
              <a:t> </a:t>
            </a:r>
            <a:r>
              <a:rPr lang="en-GB" dirty="0">
                <a:latin typeface="Calibri" panose="020F0502020204030204" pitchFamily="34" charset="0"/>
              </a:rPr>
              <a:t>&amp; </a:t>
            </a:r>
            <a:r>
              <a:rPr lang="en-GB" dirty="0" err="1">
                <a:latin typeface="Calibri" panose="020F0502020204030204" pitchFamily="34" charset="0"/>
              </a:rPr>
              <a:t>Mallett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smtClean="0">
                <a:latin typeface="Calibri" panose="020F0502020204030204" pitchFamily="34" charset="0"/>
              </a:rPr>
              <a:t>, 2015</a:t>
            </a:r>
            <a:r>
              <a:rPr lang="en-GB" dirty="0">
                <a:latin typeface="Calibri" panose="020F0502020204030204" pitchFamily="34" charset="0"/>
              </a:rPr>
              <a:t>: 5)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320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KMU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079971AA-CD53-4891-B6C3-7A18CE9DDB5B}" type="slidenum">
              <a:rPr lang="de-DE" smtClean="0"/>
              <a:pPr>
                <a:defRPr/>
              </a:pPr>
              <a:t>34</a:t>
            </a:fld>
            <a:endParaRPr lang="en-US"/>
          </a:p>
          <a:p>
            <a:pPr>
              <a:defRPr/>
            </a:pPr>
            <a:r>
              <a:rPr lang="en-US"/>
              <a:t>©</a:t>
            </a:r>
            <a:r>
              <a:rPr lang="de-DE"/>
              <a:t> Prof. Walter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147918" y="708441"/>
            <a:ext cx="117796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 smtClean="0"/>
              <a:t>The </a:t>
            </a:r>
            <a:r>
              <a:rPr lang="de-DE" sz="2800" dirty="0" err="1" smtClean="0"/>
              <a:t>specific</a:t>
            </a:r>
            <a:r>
              <a:rPr lang="de-DE" sz="2800" dirty="0" smtClean="0"/>
              <a:t> qualitative characteristics </a:t>
            </a:r>
            <a:r>
              <a:rPr lang="de-DE" sz="2800" dirty="0" err="1" smtClean="0"/>
              <a:t>of</a:t>
            </a:r>
            <a:r>
              <a:rPr lang="de-DE" sz="2800" dirty="0" smtClean="0"/>
              <a:t> SMEs </a:t>
            </a:r>
            <a:r>
              <a:rPr lang="de-DE" sz="2800" dirty="0" err="1"/>
              <a:t>compared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large </a:t>
            </a:r>
            <a:r>
              <a:rPr lang="de-DE" sz="2800" dirty="0" err="1" smtClean="0"/>
              <a:t>companies</a:t>
            </a:r>
            <a:endParaRPr lang="de-DE" sz="2800" dirty="0" smtClean="0"/>
          </a:p>
          <a:p>
            <a:pPr algn="ctr"/>
            <a:r>
              <a:rPr lang="de-DE" sz="2800" dirty="0" smtClean="0"/>
              <a:t> </a:t>
            </a:r>
            <a:r>
              <a:rPr lang="de-DE" sz="1600" dirty="0"/>
              <a:t>(vgl. Bergman/</a:t>
            </a:r>
            <a:r>
              <a:rPr lang="de-DE" sz="1600" dirty="0" err="1"/>
              <a:t>Crespo</a:t>
            </a:r>
            <a:r>
              <a:rPr lang="de-DE" sz="1600" dirty="0"/>
              <a:t> 2009, </a:t>
            </a:r>
            <a:r>
              <a:rPr lang="de-DE" sz="1600" dirty="0" smtClean="0"/>
              <a:t>p. </a:t>
            </a:r>
            <a:r>
              <a:rPr lang="de-DE" sz="1600" dirty="0"/>
              <a:t>8)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208063"/>
              </p:ext>
            </p:extLst>
          </p:nvPr>
        </p:nvGraphicFramePr>
        <p:xfrm>
          <a:off x="713711" y="1662548"/>
          <a:ext cx="10764577" cy="466867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4703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2942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1954">
                <a:tc>
                  <a:txBody>
                    <a:bodyPr/>
                    <a:lstStyle/>
                    <a:p>
                      <a:r>
                        <a:rPr lang="de-DE" sz="2000" dirty="0" err="1"/>
                        <a:t>Criterion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/>
                        <a:t>Characteristics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95389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Management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kern="1200" baseline="0" dirty="0"/>
                        <a:t>- Partial </a:t>
                      </a:r>
                      <a:r>
                        <a:rPr lang="de-DE" sz="2000" kern="1200" baseline="0" dirty="0" err="1"/>
                        <a:t>leadership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of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the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owner</a:t>
                      </a:r>
                      <a:endParaRPr lang="de-DE" sz="2000" kern="1200" baseline="0" dirty="0"/>
                    </a:p>
                    <a:p>
                      <a:r>
                        <a:rPr lang="de-DE" sz="2000" kern="1200" baseline="0" dirty="0"/>
                        <a:t>- </a:t>
                      </a:r>
                      <a:r>
                        <a:rPr lang="de-DE" sz="2000" kern="1200" baseline="0" dirty="0" err="1"/>
                        <a:t>Less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group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decisions</a:t>
                      </a:r>
                      <a:endParaRPr lang="de-DE" sz="2000" kern="1200" baseline="0" dirty="0"/>
                    </a:p>
                    <a:p>
                      <a:r>
                        <a:rPr lang="de-DE" sz="2000" kern="1200" baseline="0" dirty="0"/>
                        <a:t>- </a:t>
                      </a:r>
                      <a:r>
                        <a:rPr lang="de-DE" sz="2000" kern="1200" baseline="0" dirty="0" err="1"/>
                        <a:t>Less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strategic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orientation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and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planning</a:t>
                      </a:r>
                      <a:endParaRPr lang="de-DE" sz="2000" kern="1200" baseline="0" dirty="0"/>
                    </a:p>
                    <a:p>
                      <a:r>
                        <a:rPr lang="de-DE" sz="2000" kern="1200" baseline="0" dirty="0"/>
                        <a:t>- </a:t>
                      </a:r>
                      <a:r>
                        <a:rPr lang="de-DE" sz="2000" kern="1200" baseline="0" dirty="0" smtClean="0"/>
                        <a:t>Immediate </a:t>
                      </a:r>
                      <a:r>
                        <a:rPr lang="de-DE" sz="2000" kern="1200" baseline="0" dirty="0" err="1"/>
                        <a:t>participation</a:t>
                      </a:r>
                      <a:r>
                        <a:rPr lang="de-DE" sz="2000" kern="1200" baseline="0" dirty="0"/>
                        <a:t> in operational </a:t>
                      </a:r>
                      <a:r>
                        <a:rPr lang="de-DE" sz="2000" kern="1200" baseline="0" dirty="0" err="1"/>
                        <a:t>processes</a:t>
                      </a:r>
                      <a:endParaRPr lang="de-DE" sz="2000" kern="1200" baseline="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de-DE" sz="2000" kern="1200" baseline="0" dirty="0"/>
                        <a:t>- Low </a:t>
                      </a:r>
                      <a:r>
                        <a:rPr lang="de-DE" sz="2000" b="0" dirty="0" err="1"/>
                        <a:t>compensation</a:t>
                      </a:r>
                      <a:r>
                        <a:rPr lang="de-DE" sz="2000" b="0" dirty="0"/>
                        <a:t> </a:t>
                      </a:r>
                      <a:r>
                        <a:rPr lang="de-DE" sz="2000" b="0" dirty="0" err="1"/>
                        <a:t>capabilities</a:t>
                      </a:r>
                      <a:r>
                        <a:rPr lang="de-DE" sz="2000" b="0" dirty="0"/>
                        <a:t> after </a:t>
                      </a:r>
                      <a:r>
                        <a:rPr lang="de-DE" sz="2000" b="0" dirty="0" err="1"/>
                        <a:t>wrong</a:t>
                      </a:r>
                      <a:r>
                        <a:rPr lang="de-DE" sz="2000" b="0" dirty="0"/>
                        <a:t> </a:t>
                      </a:r>
                      <a:r>
                        <a:rPr lang="de-DE" sz="2000" b="0" dirty="0" err="1"/>
                        <a:t>decisions</a:t>
                      </a:r>
                      <a:endParaRPr lang="de-DE" sz="2000" b="0" kern="12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60618">
                <a:tc>
                  <a:txBody>
                    <a:bodyPr/>
                    <a:lstStyle/>
                    <a:p>
                      <a:r>
                        <a:rPr lang="de-DE" sz="2000" dirty="0"/>
                        <a:t>Organisation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manageable</a:t>
                      </a:r>
                      <a:r>
                        <a:rPr lang="de-DE" sz="2000" dirty="0"/>
                        <a:t>, flat </a:t>
                      </a:r>
                      <a:r>
                        <a:rPr lang="de-DE" sz="2000" dirty="0" err="1"/>
                        <a:t>hierarchy</a:t>
                      </a:r>
                      <a:r>
                        <a:rPr lang="de-DE" sz="2000" dirty="0"/>
                        <a:t>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direct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information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channels</a:t>
                      </a:r>
                      <a:endParaRPr lang="de-DE" sz="2000" dirty="0"/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baseline="0" dirty="0"/>
                        <a:t> </a:t>
                      </a:r>
                      <a:r>
                        <a:rPr lang="de-DE" sz="2000" baseline="0" dirty="0" err="1"/>
                        <a:t>low</a:t>
                      </a:r>
                      <a:r>
                        <a:rPr lang="de-DE" sz="2000" baseline="0" dirty="0"/>
                        <a:t> </a:t>
                      </a:r>
                      <a:r>
                        <a:rPr lang="de-DE" sz="2000" baseline="0" dirty="0" err="1"/>
                        <a:t>level</a:t>
                      </a:r>
                      <a:r>
                        <a:rPr lang="de-DE" sz="2000" baseline="0" dirty="0"/>
                        <a:t> </a:t>
                      </a:r>
                      <a:r>
                        <a:rPr lang="de-DE" sz="2000" baseline="0" dirty="0" err="1"/>
                        <a:t>of</a:t>
                      </a:r>
                      <a:r>
                        <a:rPr lang="de-DE" sz="2000" baseline="0" dirty="0"/>
                        <a:t> </a:t>
                      </a:r>
                      <a:r>
                        <a:rPr lang="de-DE" sz="2000" baseline="0" dirty="0" err="1"/>
                        <a:t>formalism</a:t>
                      </a:r>
                      <a:endParaRPr lang="de-DE" sz="20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36990">
                <a:tc>
                  <a:txBody>
                    <a:bodyPr/>
                    <a:lstStyle/>
                    <a:p>
                      <a:r>
                        <a:rPr lang="de-DE" sz="2000" b="1" dirty="0" err="1"/>
                        <a:t>Employees</a:t>
                      </a:r>
                      <a:endParaRPr lang="de-DE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presence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of</a:t>
                      </a:r>
                      <a:r>
                        <a:rPr lang="de-DE" sz="2000" dirty="0"/>
                        <a:t> </a:t>
                      </a:r>
                      <a:r>
                        <a:rPr lang="de-DE" sz="2000" b="0" dirty="0" err="1"/>
                        <a:t>broad</a:t>
                      </a:r>
                      <a:r>
                        <a:rPr lang="de-DE" sz="2000" b="0" dirty="0"/>
                        <a:t> </a:t>
                      </a:r>
                      <a:r>
                        <a:rPr lang="de-DE" sz="2000" b="0" dirty="0" err="1"/>
                        <a:t>specialist</a:t>
                      </a:r>
                      <a:r>
                        <a:rPr lang="de-DE" sz="2000" b="0" dirty="0"/>
                        <a:t> </a:t>
                      </a:r>
                      <a:r>
                        <a:rPr lang="de-DE" sz="2000" b="0" dirty="0" err="1"/>
                        <a:t>knowledge</a:t>
                      </a:r>
                      <a:endParaRPr lang="de-DE" sz="2000" b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presence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 smtClean="0"/>
                        <a:t>of</a:t>
                      </a:r>
                      <a:r>
                        <a:rPr lang="de-DE" sz="2000" baseline="0" dirty="0"/>
                        <a:t> </a:t>
                      </a:r>
                      <a:r>
                        <a:rPr lang="de-DE" sz="2000" baseline="0" dirty="0" err="1" smtClean="0"/>
                        <a:t>i</a:t>
                      </a:r>
                      <a:r>
                        <a:rPr lang="de-DE" sz="2000" b="0" dirty="0" err="1" smtClean="0"/>
                        <a:t>nterdisciplinary</a:t>
                      </a:r>
                      <a:r>
                        <a:rPr lang="de-DE" sz="2000" b="0" dirty="0" smtClean="0"/>
                        <a:t> </a:t>
                      </a:r>
                      <a:r>
                        <a:rPr lang="de-DE" sz="2000" b="0" dirty="0" err="1"/>
                        <a:t>knowledge</a:t>
                      </a:r>
                      <a:r>
                        <a:rPr lang="de-DE" sz="2000" b="0" dirty="0"/>
                        <a:t>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less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specialists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are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available</a:t>
                      </a:r>
                      <a:endParaRPr lang="de-DE" sz="2000" dirty="0"/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high </a:t>
                      </a:r>
                      <a:r>
                        <a:rPr lang="de-DE" sz="2000" dirty="0" err="1"/>
                        <a:t>job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satisfaction</a:t>
                      </a:r>
                      <a:r>
                        <a:rPr lang="de-DE" sz="2000" dirty="0"/>
                        <a:t> as a </a:t>
                      </a:r>
                      <a:r>
                        <a:rPr lang="de-DE" sz="2000" dirty="0" err="1"/>
                        <a:t>result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of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manageable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processes</a:t>
                      </a:r>
                      <a:endParaRPr lang="de-DE" sz="2000" dirty="0"/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close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 smtClean="0"/>
                        <a:t>contact</a:t>
                      </a:r>
                      <a:r>
                        <a:rPr lang="de-DE" sz="2000" dirty="0" smtClean="0"/>
                        <a:t> </a:t>
                      </a:r>
                      <a:r>
                        <a:rPr lang="de-DE" sz="2000" dirty="0" err="1"/>
                        <a:t>between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employee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and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 smtClean="0"/>
                        <a:t>manager</a:t>
                      </a:r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0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+mn-lt"/>
              </a:rPr>
              <a:t>Characteristics often associated with </a:t>
            </a:r>
            <a:r>
              <a:rPr lang="en-GB" dirty="0" smtClean="0">
                <a:latin typeface="+mn-lt"/>
              </a:rPr>
              <a:t>SMEs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200" dirty="0">
                <a:latin typeface="Calibri" panose="020F0502020204030204" pitchFamily="34" charset="0"/>
              </a:rPr>
              <a:t>(cf. Wapshott &amp; </a:t>
            </a:r>
            <a:r>
              <a:rPr lang="en-GB" sz="2200" dirty="0" err="1">
                <a:latin typeface="Calibri" panose="020F0502020204030204" pitchFamily="34" charset="0"/>
              </a:rPr>
              <a:t>Mallett</a:t>
            </a:r>
            <a:r>
              <a:rPr lang="en-GB" sz="2200" dirty="0">
                <a:latin typeface="Calibri" panose="020F0502020204030204" pitchFamily="34" charset="0"/>
              </a:rPr>
              <a:t> (2015: </a:t>
            </a:r>
            <a:r>
              <a:rPr lang="en-GB" sz="2200" dirty="0" smtClean="0">
                <a:latin typeface="Calibri" panose="020F0502020204030204" pitchFamily="34" charset="0"/>
              </a:rPr>
              <a:t>12-14)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de-DE" b="1" dirty="0" smtClean="0"/>
              <a:t>A high </a:t>
            </a:r>
            <a:r>
              <a:rPr lang="de-DE" b="1" dirty="0" err="1" smtClean="0"/>
              <a:t>degree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informality</a:t>
            </a:r>
            <a:endParaRPr lang="de-DE" b="1" dirty="0"/>
          </a:p>
          <a:p>
            <a:pPr marL="0" indent="0">
              <a:buNone/>
            </a:pPr>
            <a:r>
              <a:rPr lang="de-DE" dirty="0" err="1" smtClean="0"/>
              <a:t>Informality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exists</a:t>
            </a:r>
            <a:r>
              <a:rPr lang="de-DE" dirty="0" smtClean="0"/>
              <a:t> in </a:t>
            </a:r>
            <a:r>
              <a:rPr lang="de-DE" dirty="0" err="1" smtClean="0"/>
              <a:t>various</a:t>
            </a:r>
            <a:r>
              <a:rPr lang="de-DE" dirty="0" smtClean="0"/>
              <a:t> </a:t>
            </a:r>
            <a:r>
              <a:rPr lang="de-DE" dirty="0" err="1" smtClean="0"/>
              <a:t>ways</a:t>
            </a:r>
            <a:r>
              <a:rPr lang="de-DE" dirty="0" smtClean="0"/>
              <a:t> </a:t>
            </a:r>
            <a:r>
              <a:rPr lang="de-DE" dirty="0" err="1" smtClean="0"/>
              <a:t>when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comes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employment</a:t>
            </a:r>
            <a:r>
              <a:rPr lang="de-DE" dirty="0" smtClean="0"/>
              <a:t>   </a:t>
            </a:r>
            <a:r>
              <a:rPr lang="de-DE" dirty="0" err="1" smtClean="0"/>
              <a:t>relationship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practices</a:t>
            </a:r>
            <a:r>
              <a:rPr lang="de-DE" dirty="0" smtClean="0"/>
              <a:t> (e.g. an ad-hoc </a:t>
            </a:r>
            <a:r>
              <a:rPr lang="de-DE" dirty="0" err="1" smtClean="0"/>
              <a:t>way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organising</a:t>
            </a:r>
            <a:r>
              <a:rPr lang="de-DE" dirty="0" smtClean="0"/>
              <a:t> </a:t>
            </a:r>
            <a:r>
              <a:rPr lang="de-DE" dirty="0" err="1" smtClean="0"/>
              <a:t>tasks</a:t>
            </a:r>
            <a:r>
              <a:rPr lang="de-DE" dirty="0" smtClean="0"/>
              <a:t>).</a:t>
            </a:r>
          </a:p>
          <a:p>
            <a:pPr marL="0" indent="0">
              <a:buNone/>
            </a:pPr>
            <a:r>
              <a:rPr lang="de-DE" b="1" dirty="0" smtClean="0"/>
              <a:t>2) </a:t>
            </a:r>
            <a:r>
              <a:rPr lang="de-DE" b="1" dirty="0" err="1" smtClean="0"/>
              <a:t>Spatial</a:t>
            </a:r>
            <a:r>
              <a:rPr lang="de-DE" b="1" dirty="0" smtClean="0"/>
              <a:t> </a:t>
            </a:r>
            <a:r>
              <a:rPr lang="de-DE" b="1" dirty="0" err="1" smtClean="0"/>
              <a:t>and</a:t>
            </a:r>
            <a:r>
              <a:rPr lang="de-DE" b="1" dirty="0" smtClean="0"/>
              <a:t> </a:t>
            </a:r>
            <a:r>
              <a:rPr lang="de-DE" b="1" dirty="0" err="1" smtClean="0"/>
              <a:t>social</a:t>
            </a:r>
            <a:r>
              <a:rPr lang="de-DE" b="1" dirty="0" smtClean="0"/>
              <a:t> </a:t>
            </a:r>
            <a:r>
              <a:rPr lang="de-DE" b="1" dirty="0" err="1" smtClean="0"/>
              <a:t>proximity</a:t>
            </a:r>
            <a:endParaRPr lang="de-DE" b="1" dirty="0" smtClean="0"/>
          </a:p>
          <a:p>
            <a:pPr marL="0" indent="0">
              <a:buNone/>
            </a:pPr>
            <a:r>
              <a:rPr lang="de-DE" dirty="0" smtClean="0"/>
              <a:t>Managers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employees</a:t>
            </a:r>
            <a:r>
              <a:rPr lang="de-DE" dirty="0" smtClean="0"/>
              <a:t> </a:t>
            </a:r>
            <a:r>
              <a:rPr lang="de-DE" dirty="0" err="1" smtClean="0"/>
              <a:t>may</a:t>
            </a:r>
            <a:r>
              <a:rPr lang="de-DE" dirty="0" smtClean="0"/>
              <a:t> </a:t>
            </a:r>
            <a:r>
              <a:rPr lang="de-DE" dirty="0" err="1" smtClean="0"/>
              <a:t>share</a:t>
            </a:r>
            <a:r>
              <a:rPr lang="de-DE" dirty="0" smtClean="0"/>
              <a:t> a </a:t>
            </a:r>
            <a:r>
              <a:rPr lang="de-DE" dirty="0" err="1" smtClean="0"/>
              <a:t>workspace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often</a:t>
            </a:r>
            <a:r>
              <a:rPr lang="de-DE" dirty="0" smtClean="0"/>
              <a:t> </a:t>
            </a:r>
            <a:r>
              <a:rPr lang="de-DE" dirty="0" err="1" smtClean="0"/>
              <a:t>there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a </a:t>
            </a:r>
            <a:r>
              <a:rPr lang="de-DE" dirty="0" err="1" smtClean="0"/>
              <a:t>greater</a:t>
            </a:r>
            <a:r>
              <a:rPr lang="de-DE" dirty="0" smtClean="0"/>
              <a:t> </a:t>
            </a:r>
            <a:r>
              <a:rPr lang="de-DE" dirty="0" err="1" smtClean="0"/>
              <a:t>degree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familiarity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r>
              <a:rPr lang="de-DE" b="1" dirty="0" smtClean="0"/>
              <a:t>3) Resource </a:t>
            </a:r>
            <a:r>
              <a:rPr lang="de-DE" b="1" dirty="0" err="1" smtClean="0"/>
              <a:t>poverty</a:t>
            </a:r>
            <a:endParaRPr lang="de-DE" b="1" dirty="0" smtClean="0"/>
          </a:p>
          <a:p>
            <a:pPr marL="0" indent="0">
              <a:buNone/>
            </a:pPr>
            <a:r>
              <a:rPr lang="en-GB" dirty="0"/>
              <a:t>Considering that SMEs do not have the resources of large companies</a:t>
            </a:r>
            <a:r>
              <a:rPr lang="en-GB" dirty="0" smtClean="0"/>
              <a:t>, "resource poverty" </a:t>
            </a:r>
            <a:r>
              <a:rPr lang="en-GB" dirty="0"/>
              <a:t>describes the challenges faced by SMEs in particular, and is a regular theme of understanding these companies.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60283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The </a:t>
            </a:r>
            <a:r>
              <a:rPr lang="de-DE" dirty="0" err="1" smtClean="0">
                <a:solidFill>
                  <a:schemeClr val="tx1"/>
                </a:solidFill>
              </a:rPr>
              <a:t>current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b="1" dirty="0" smtClean="0">
                <a:solidFill>
                  <a:schemeClr val="tx1"/>
                </a:solidFill>
              </a:rPr>
              <a:t>HR </a:t>
            </a:r>
            <a:r>
              <a:rPr lang="de-DE" b="1" dirty="0" err="1" smtClean="0">
                <a:solidFill>
                  <a:schemeClr val="tx1"/>
                </a:solidFill>
              </a:rPr>
              <a:t>problem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in regional SMEs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8C27B-4791-4DD4-B9B5-16471C1BA068}" type="datetime1">
              <a:rPr lang="de-DE" smtClean="0">
                <a:solidFill>
                  <a:schemeClr val="tx1"/>
                </a:solidFill>
              </a:rPr>
              <a:t>19.01.2018</a:t>
            </a:fld>
            <a:endParaRPr lang="de-DE">
              <a:solidFill>
                <a:schemeClr val="tx1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schemeClr val="tx1"/>
                </a:solidFill>
              </a:rPr>
              <a:t>Prof. Dr. Angela Walter</a:t>
            </a:r>
            <a:endParaRPr lang="de-DE">
              <a:solidFill>
                <a:schemeClr val="tx1"/>
              </a:solidFill>
            </a:endParaRPr>
          </a:p>
        </p:txBody>
      </p:sp>
      <p:sp>
        <p:nvSpPr>
          <p:cNvPr id="28" name="Foliennummernplatzhalter 2"/>
          <p:cNvSpPr txBox="1">
            <a:spLocks/>
          </p:cNvSpPr>
          <p:nvPr/>
        </p:nvSpPr>
        <p:spPr>
          <a:xfrm>
            <a:off x="13368867" y="6165850"/>
            <a:ext cx="1883859" cy="6921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/>
              <a:t>Seite </a:t>
            </a:r>
            <a:fld id="{00D30E1E-CF62-4473-9FFC-9C5AECA2495E}" type="slidenum">
              <a:rPr lang="de-DE"/>
              <a:pPr>
                <a:defRPr/>
              </a:pPr>
              <a:t>36</a:t>
            </a:fld>
            <a:endParaRPr lang="en-US"/>
          </a:p>
          <a:p>
            <a:pPr>
              <a:defRPr/>
            </a:pPr>
            <a:r>
              <a:rPr lang="en-US"/>
              <a:t>©</a:t>
            </a:r>
            <a:r>
              <a:rPr lang="de-DE"/>
              <a:t> Prof. Walter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422563" y="2471231"/>
            <a:ext cx="2932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Regional </a:t>
            </a:r>
            <a:r>
              <a:rPr lang="de-DE" sz="2400" b="1" dirty="0"/>
              <a:t>SMEs</a:t>
            </a:r>
            <a:r>
              <a:rPr lang="de-DE" sz="2400" dirty="0"/>
              <a:t> </a:t>
            </a:r>
            <a:r>
              <a:rPr lang="de-DE" sz="2400" dirty="0" err="1"/>
              <a:t>have</a:t>
            </a:r>
            <a:r>
              <a:rPr lang="de-DE" sz="2400" dirty="0"/>
              <a:t> </a:t>
            </a:r>
            <a:r>
              <a:rPr lang="de-DE" sz="2400" dirty="0" err="1"/>
              <a:t>vacancies</a:t>
            </a:r>
            <a:r>
              <a:rPr lang="de-DE" sz="2400" dirty="0"/>
              <a:t> </a:t>
            </a:r>
            <a:r>
              <a:rPr lang="de-DE" sz="2400" dirty="0" err="1"/>
              <a:t>yet</a:t>
            </a:r>
            <a:r>
              <a:rPr lang="de-DE" sz="2400" dirty="0"/>
              <a:t> </a:t>
            </a:r>
            <a:r>
              <a:rPr lang="de-DE" sz="2400" dirty="0" err="1"/>
              <a:t>unfilled</a:t>
            </a:r>
            <a:endParaRPr lang="de-DE" sz="2400" dirty="0"/>
          </a:p>
        </p:txBody>
      </p:sp>
      <p:sp>
        <p:nvSpPr>
          <p:cNvPr id="30" name="Textfeld 29"/>
          <p:cNvSpPr txBox="1"/>
          <p:nvPr/>
        </p:nvSpPr>
        <p:spPr>
          <a:xfrm>
            <a:off x="1676830" y="1246165"/>
            <a:ext cx="909902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3200" dirty="0" err="1"/>
              <a:t>E</a:t>
            </a:r>
            <a:r>
              <a:rPr lang="de-DE" sz="3200" dirty="0" err="1" smtClean="0"/>
              <a:t>ver</a:t>
            </a:r>
            <a:r>
              <a:rPr lang="de-DE" sz="3200" dirty="0" smtClean="0"/>
              <a:t> </a:t>
            </a:r>
            <a:r>
              <a:rPr lang="de-DE" sz="3200" dirty="0" err="1"/>
              <a:t>widening</a:t>
            </a:r>
            <a:r>
              <a:rPr lang="de-DE" sz="3200" dirty="0"/>
              <a:t> </a:t>
            </a:r>
            <a:r>
              <a:rPr lang="de-DE" sz="3200" b="1" dirty="0" err="1"/>
              <a:t>shortage</a:t>
            </a:r>
            <a:r>
              <a:rPr lang="de-DE" sz="3200" b="1" dirty="0"/>
              <a:t> </a:t>
            </a:r>
            <a:r>
              <a:rPr lang="de-DE" sz="3200" b="1" dirty="0" err="1"/>
              <a:t>of</a:t>
            </a:r>
            <a:r>
              <a:rPr lang="de-DE" sz="3200" b="1" dirty="0"/>
              <a:t> </a:t>
            </a:r>
            <a:r>
              <a:rPr lang="de-DE" sz="3200" b="1" dirty="0" err="1"/>
              <a:t>specialists</a:t>
            </a:r>
            <a:r>
              <a:rPr lang="de-DE" sz="3200" b="1" dirty="0"/>
              <a:t> in </a:t>
            </a:r>
            <a:r>
              <a:rPr lang="de-DE" sz="3200" b="1" dirty="0" smtClean="0"/>
              <a:t>SMEs</a:t>
            </a:r>
            <a:endParaRPr lang="de-DE" sz="3200" dirty="0"/>
          </a:p>
        </p:txBody>
      </p:sp>
      <p:sp>
        <p:nvSpPr>
          <p:cNvPr id="31" name="Textfeld 30"/>
          <p:cNvSpPr txBox="1"/>
          <p:nvPr/>
        </p:nvSpPr>
        <p:spPr>
          <a:xfrm>
            <a:off x="6503928" y="2388505"/>
            <a:ext cx="3614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Many </a:t>
            </a:r>
            <a:r>
              <a:rPr lang="en-GB" sz="2400" b="1" dirty="0"/>
              <a:t>graduates</a:t>
            </a:r>
            <a:r>
              <a:rPr lang="en-GB" sz="2400" dirty="0"/>
              <a:t> leave our educational institutions </a:t>
            </a:r>
            <a:r>
              <a:rPr lang="en-GB" sz="2400" dirty="0" smtClean="0"/>
              <a:t>every </a:t>
            </a:r>
            <a:r>
              <a:rPr lang="en-GB" sz="2400" dirty="0"/>
              <a:t>year</a:t>
            </a:r>
            <a:endParaRPr lang="de-DE" sz="2400" dirty="0"/>
          </a:p>
        </p:txBody>
      </p:sp>
      <p:sp>
        <p:nvSpPr>
          <p:cNvPr id="34" name="Textfeld 33"/>
          <p:cNvSpPr txBox="1"/>
          <p:nvPr/>
        </p:nvSpPr>
        <p:spPr>
          <a:xfrm>
            <a:off x="2422564" y="4342448"/>
            <a:ext cx="3351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Looking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qualified</a:t>
            </a:r>
            <a:r>
              <a:rPr lang="de-DE" sz="2400" dirty="0"/>
              <a:t> </a:t>
            </a:r>
            <a:r>
              <a:rPr lang="de-DE" sz="2400" b="1" dirty="0" err="1"/>
              <a:t>employees</a:t>
            </a:r>
            <a:r>
              <a:rPr lang="de-DE" sz="2400" dirty="0"/>
              <a:t>, but </a:t>
            </a:r>
            <a:r>
              <a:rPr lang="de-DE" sz="2400" dirty="0" err="1"/>
              <a:t>only</a:t>
            </a:r>
            <a:r>
              <a:rPr lang="de-DE" sz="2400" dirty="0"/>
              <a:t> </a:t>
            </a:r>
            <a:r>
              <a:rPr lang="de-DE" sz="2400" dirty="0" err="1"/>
              <a:t>get</a:t>
            </a:r>
            <a:r>
              <a:rPr lang="de-DE" sz="2400" dirty="0"/>
              <a:t> </a:t>
            </a:r>
            <a:r>
              <a:rPr lang="de-DE" sz="2400" dirty="0" err="1"/>
              <a:t>them</a:t>
            </a:r>
            <a:r>
              <a:rPr lang="de-DE" sz="2400" dirty="0"/>
              <a:t> after </a:t>
            </a:r>
            <a:r>
              <a:rPr lang="de-DE" sz="2400" dirty="0" err="1"/>
              <a:t>major</a:t>
            </a:r>
            <a:r>
              <a:rPr lang="de-DE" sz="2400" dirty="0"/>
              <a:t> </a:t>
            </a:r>
            <a:r>
              <a:rPr lang="de-DE" sz="2400" dirty="0" err="1"/>
              <a:t>effort</a:t>
            </a:r>
            <a:endParaRPr lang="de-DE" sz="2400" dirty="0"/>
          </a:p>
        </p:txBody>
      </p:sp>
      <p:sp>
        <p:nvSpPr>
          <p:cNvPr id="35" name="Textfeld 34"/>
          <p:cNvSpPr txBox="1"/>
          <p:nvPr/>
        </p:nvSpPr>
        <p:spPr>
          <a:xfrm>
            <a:off x="6503928" y="4229125"/>
            <a:ext cx="34308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Looking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attractive</a:t>
            </a:r>
            <a:r>
              <a:rPr lang="de-DE" sz="2400" dirty="0"/>
              <a:t> </a:t>
            </a:r>
            <a:r>
              <a:rPr lang="de-DE" sz="2400" b="1" dirty="0" err="1"/>
              <a:t>employers</a:t>
            </a:r>
            <a:r>
              <a:rPr lang="de-DE" sz="2400" dirty="0"/>
              <a:t> in a </a:t>
            </a:r>
            <a:r>
              <a:rPr lang="de-DE" sz="2400" dirty="0" err="1"/>
              <a:t>certain</a:t>
            </a:r>
            <a:r>
              <a:rPr lang="de-DE" sz="2400" dirty="0"/>
              <a:t> </a:t>
            </a:r>
            <a:r>
              <a:rPr lang="de-DE" sz="2400" dirty="0" err="1"/>
              <a:t>region</a:t>
            </a:r>
            <a:r>
              <a:rPr lang="de-DE" sz="2400" dirty="0"/>
              <a:t>, but </a:t>
            </a:r>
            <a:r>
              <a:rPr lang="de-DE" sz="2400" dirty="0" err="1"/>
              <a:t>only</a:t>
            </a:r>
            <a:r>
              <a:rPr lang="de-DE" sz="2400" dirty="0"/>
              <a:t> find </a:t>
            </a:r>
            <a:r>
              <a:rPr lang="de-DE" sz="2400" dirty="0" err="1"/>
              <a:t>them</a:t>
            </a:r>
            <a:r>
              <a:rPr lang="de-DE" sz="2400" dirty="0"/>
              <a:t> after </a:t>
            </a:r>
            <a:r>
              <a:rPr lang="de-DE" sz="2400" dirty="0" err="1"/>
              <a:t>major</a:t>
            </a:r>
            <a:r>
              <a:rPr lang="de-DE" sz="2400" dirty="0"/>
              <a:t> </a:t>
            </a:r>
            <a:r>
              <a:rPr lang="de-DE" sz="2400" dirty="0" err="1"/>
              <a:t>effort</a:t>
            </a:r>
            <a:endParaRPr lang="de-DE" sz="2400" dirty="0"/>
          </a:p>
        </p:txBody>
      </p:sp>
      <p:sp>
        <p:nvSpPr>
          <p:cNvPr id="36" name="Pfeil nach unten 35"/>
          <p:cNvSpPr/>
          <p:nvPr/>
        </p:nvSpPr>
        <p:spPr bwMode="auto">
          <a:xfrm>
            <a:off x="3761911" y="3769245"/>
            <a:ext cx="253642" cy="35983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endParaRPr lang="de-DE" dirty="0">
              <a:latin typeface="Arial" charset="0"/>
            </a:endParaRPr>
          </a:p>
        </p:txBody>
      </p:sp>
      <p:sp>
        <p:nvSpPr>
          <p:cNvPr id="37" name="Pfeil nach unten 36"/>
          <p:cNvSpPr/>
          <p:nvPr/>
        </p:nvSpPr>
        <p:spPr bwMode="auto">
          <a:xfrm>
            <a:off x="7899758" y="3733815"/>
            <a:ext cx="253642" cy="35983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endParaRPr lang="de-DE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26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 </a:t>
            </a:r>
            <a:r>
              <a:rPr lang="en-GB" dirty="0"/>
              <a:t>chapter 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38163" lvl="0" indent="-538163">
              <a:buNone/>
            </a:pPr>
            <a:r>
              <a:rPr lang="en-GB" dirty="0" smtClean="0"/>
              <a:t>3.1 HRM</a:t>
            </a:r>
            <a:r>
              <a:rPr lang="en-GB" dirty="0"/>
              <a:t>:  approaches, processes, current issues etc. (Framework/Overview)</a:t>
            </a:r>
          </a:p>
          <a:p>
            <a:pPr marL="538163" lvl="0" indent="-538163">
              <a:buNone/>
            </a:pPr>
            <a:r>
              <a:rPr lang="en-GB" dirty="0" smtClean="0"/>
              <a:t>3.2 Trends </a:t>
            </a:r>
            <a:r>
              <a:rPr lang="en-GB" dirty="0"/>
              <a:t>in globalization, digitalization and demographic developments </a:t>
            </a:r>
          </a:p>
          <a:p>
            <a:pPr marL="538163" lvl="0" indent="-538163">
              <a:buNone/>
            </a:pPr>
            <a:r>
              <a:rPr lang="en-GB" dirty="0" smtClean="0"/>
              <a:t>3.3 Specific </a:t>
            </a:r>
            <a:r>
              <a:rPr lang="en-GB" dirty="0"/>
              <a:t>aspects of SMEs compared to large companies (qualitative aspects)</a:t>
            </a:r>
          </a:p>
          <a:p>
            <a:pPr marL="538163" lvl="0" indent="-538163">
              <a:buNone/>
            </a:pPr>
            <a:r>
              <a:rPr lang="en-GB" b="1" dirty="0" smtClean="0"/>
              <a:t>3.4 The </a:t>
            </a:r>
            <a:r>
              <a:rPr lang="en-GB" b="1" dirty="0"/>
              <a:t>special contexts of HRM in our five regions and the special situation of regional SMEs  (special regional literature)</a:t>
            </a:r>
          </a:p>
          <a:p>
            <a:pPr marL="538163" lvl="0" indent="-538163">
              <a:buNone/>
            </a:pPr>
            <a:r>
              <a:rPr lang="en-GB" dirty="0" smtClean="0"/>
              <a:t>3.5 Corporate </a:t>
            </a:r>
            <a:r>
              <a:rPr lang="en-GB" dirty="0"/>
              <a:t>Social Responsibility and Human Resource strategy </a:t>
            </a:r>
          </a:p>
          <a:p>
            <a:pPr marL="538163" indent="-538163">
              <a:buNone/>
            </a:pPr>
            <a:r>
              <a:rPr lang="fi-FI" dirty="0" smtClean="0"/>
              <a:t>3.6 HRM </a:t>
            </a:r>
            <a:r>
              <a:rPr lang="fi-FI" dirty="0"/>
              <a:t>and Performance in SMEs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477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247" y="2462867"/>
            <a:ext cx="10515600" cy="1325563"/>
          </a:xfrm>
        </p:spPr>
        <p:txBody>
          <a:bodyPr>
            <a:normAutofit fontScale="90000"/>
          </a:bodyPr>
          <a:lstStyle/>
          <a:p>
            <a:pPr marL="712788" indent="-712788"/>
            <a:r>
              <a:rPr lang="en-GB" dirty="0" smtClean="0"/>
              <a:t>3.4 The </a:t>
            </a:r>
            <a:r>
              <a:rPr lang="en-GB" dirty="0"/>
              <a:t>special contexts of HRM in our five regions and the special situation of regional SMEs  (special regional literature</a:t>
            </a:r>
            <a:r>
              <a:rPr lang="en-GB" dirty="0" smtClean="0"/>
              <a:t>)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de-DE" dirty="0"/>
              <a:t/>
            </a:r>
            <a:br>
              <a:rPr lang="de-DE" dirty="0"/>
            </a:br>
            <a:r>
              <a:rPr lang="en-GB" dirty="0"/>
              <a:t/>
            </a:r>
            <a:br>
              <a:rPr lang="en-GB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072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latin typeface="Century Gothic" panose="020B0502020202020204" pitchFamily="34" charset="0"/>
              </a:rPr>
              <a:t>Our </a:t>
            </a:r>
            <a:r>
              <a:rPr lang="en-GB" sz="2800" dirty="0" smtClean="0">
                <a:latin typeface="Century Gothic" panose="020B0502020202020204" pitchFamily="34" charset="0"/>
              </a:rPr>
              <a:t>5 regions </a:t>
            </a:r>
            <a:r>
              <a:rPr lang="en-GB" sz="2800" dirty="0">
                <a:latin typeface="Century Gothic" panose="020B0502020202020204" pitchFamily="34" charset="0"/>
              </a:rPr>
              <a:t>have similarities and </a:t>
            </a:r>
            <a:r>
              <a:rPr lang="en-GB" sz="2800" dirty="0" smtClean="0">
                <a:latin typeface="Century Gothic" panose="020B0502020202020204" pitchFamily="34" charset="0"/>
              </a:rPr>
              <a:t>differences, e.g.</a:t>
            </a:r>
            <a:endParaRPr lang="de-DE" sz="28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27100" y="1492904"/>
            <a:ext cx="5157787" cy="823912"/>
          </a:xfrm>
        </p:spPr>
        <p:txBody>
          <a:bodyPr/>
          <a:lstStyle/>
          <a:p>
            <a:pPr algn="ctr"/>
            <a:r>
              <a:rPr lang="en-GB" dirty="0" smtClean="0">
                <a:latin typeface="Century Gothic" panose="020B0502020202020204" pitchFamily="34" charset="0"/>
              </a:rPr>
              <a:t>Similarities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199" y="1492904"/>
            <a:ext cx="5183188" cy="823912"/>
          </a:xfrm>
        </p:spPr>
        <p:txBody>
          <a:bodyPr/>
          <a:lstStyle/>
          <a:p>
            <a:pPr algn="ctr"/>
            <a:r>
              <a:rPr lang="en-GB" dirty="0" smtClean="0">
                <a:latin typeface="Century Gothic" panose="020B0502020202020204" pitchFamily="34" charset="0"/>
              </a:rPr>
              <a:t>Differences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SMEs of different sizes </a:t>
            </a:r>
            <a:r>
              <a:rPr lang="en-GB" sz="2200" dirty="0"/>
              <a:t>(e. g. in Germany there is a very large number of SMEs with more than 200 employees</a:t>
            </a:r>
            <a:r>
              <a:rPr lang="en-GB" sz="2200" dirty="0" smtClean="0"/>
              <a:t>)</a:t>
            </a:r>
          </a:p>
          <a:p>
            <a:r>
              <a:rPr lang="en-GB" dirty="0"/>
              <a:t>economic structure (very diverse sectors</a:t>
            </a:r>
            <a:r>
              <a:rPr lang="en-GB" dirty="0" smtClean="0"/>
              <a:t>)</a:t>
            </a:r>
          </a:p>
          <a:p>
            <a:r>
              <a:rPr lang="en-GB" dirty="0"/>
              <a:t>Structure of skilled employees (different numbers of highly qualified specialists</a:t>
            </a:r>
            <a:r>
              <a:rPr lang="en-GB" dirty="0" smtClean="0"/>
              <a:t>)</a:t>
            </a:r>
          </a:p>
          <a:p>
            <a:r>
              <a:rPr lang="en-GB" dirty="0"/>
              <a:t>Historical development of SMEs</a:t>
            </a:r>
            <a:endParaRPr lang="en-GB" dirty="0" smtClean="0"/>
          </a:p>
          <a:p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>
                <a:latin typeface="Calibri" panose="020F0502020204030204" pitchFamily="34" charset="0"/>
              </a:rPr>
              <a:t>(highly) industrialized</a:t>
            </a:r>
            <a:r>
              <a:rPr lang="en-GB" dirty="0">
                <a:latin typeface="Calibri" panose="020F0502020204030204" pitchFamily="34" charset="0"/>
              </a:rPr>
              <a:t>: many </a:t>
            </a:r>
            <a:r>
              <a:rPr lang="en-GB" dirty="0" smtClean="0">
                <a:latin typeface="Calibri" panose="020F0502020204030204" pitchFamily="34" charset="0"/>
              </a:rPr>
              <a:t>SMEs (with </a:t>
            </a:r>
            <a:r>
              <a:rPr lang="en-GB" dirty="0">
                <a:latin typeface="Calibri" panose="020F0502020204030204" pitchFamily="34" charset="0"/>
              </a:rPr>
              <a:t>available </a:t>
            </a:r>
            <a:r>
              <a:rPr lang="en-GB" dirty="0" smtClean="0">
                <a:latin typeface="Calibri" panose="020F0502020204030204" pitchFamily="34" charset="0"/>
              </a:rPr>
              <a:t>jobs)</a:t>
            </a:r>
            <a:endParaRPr lang="de-DE" dirty="0">
              <a:latin typeface="Calibri" panose="020F0502020204030204" pitchFamily="34" charset="0"/>
            </a:endParaRPr>
          </a:p>
          <a:p>
            <a:r>
              <a:rPr lang="de-DE" dirty="0" err="1">
                <a:latin typeface="Calibri" panose="020F0502020204030204" pitchFamily="34" charset="0"/>
              </a:rPr>
              <a:t>Demography</a:t>
            </a:r>
            <a:r>
              <a:rPr lang="de-DE" dirty="0">
                <a:latin typeface="Calibri" panose="020F0502020204030204" pitchFamily="34" charset="0"/>
              </a:rPr>
              <a:t>: </a:t>
            </a:r>
            <a:r>
              <a:rPr lang="de-DE" dirty="0" err="1">
                <a:latin typeface="Calibri" panose="020F0502020204030204" pitchFamily="34" charset="0"/>
              </a:rPr>
              <a:t>shrinking</a:t>
            </a:r>
            <a:r>
              <a:rPr lang="de-DE" dirty="0">
                <a:latin typeface="Calibri" panose="020F0502020204030204" pitchFamily="34" charset="0"/>
              </a:rPr>
              <a:t> </a:t>
            </a:r>
            <a:r>
              <a:rPr lang="de-DE" dirty="0" err="1">
                <a:latin typeface="Calibri" panose="020F0502020204030204" pitchFamily="34" charset="0"/>
              </a:rPr>
              <a:t>and</a:t>
            </a:r>
            <a:r>
              <a:rPr lang="de-DE" dirty="0">
                <a:latin typeface="Calibri" panose="020F0502020204030204" pitchFamily="34" charset="0"/>
              </a:rPr>
              <a:t> </a:t>
            </a:r>
            <a:r>
              <a:rPr lang="de-DE" dirty="0" err="1">
                <a:latin typeface="Calibri" panose="020F0502020204030204" pitchFamily="34" charset="0"/>
              </a:rPr>
              <a:t>aging</a:t>
            </a:r>
            <a:r>
              <a:rPr lang="de-DE" dirty="0">
                <a:latin typeface="Calibri" panose="020F0502020204030204" pitchFamily="34" charset="0"/>
              </a:rPr>
              <a:t> </a:t>
            </a:r>
            <a:r>
              <a:rPr lang="de-DE" dirty="0" err="1">
                <a:latin typeface="Calibri" panose="020F0502020204030204" pitchFamily="34" charset="0"/>
              </a:rPr>
              <a:t>population</a:t>
            </a:r>
            <a:endParaRPr lang="de-DE" dirty="0">
              <a:latin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</a:rPr>
              <a:t>Big distance to metropoles</a:t>
            </a:r>
          </a:p>
          <a:p>
            <a:r>
              <a:rPr lang="en-GB" dirty="0">
                <a:latin typeface="Calibri" panose="020F0502020204030204" pitchFamily="34" charset="0"/>
              </a:rPr>
              <a:t>Universities with many students (</a:t>
            </a:r>
            <a:r>
              <a:rPr lang="en-GB" dirty="0" smtClean="0">
                <a:latin typeface="Calibri" panose="020F0502020204030204" pitchFamily="34" charset="0"/>
              </a:rPr>
              <a:t>Generation </a:t>
            </a:r>
            <a:r>
              <a:rPr lang="en-GB" dirty="0">
                <a:latin typeface="Calibri" panose="020F0502020204030204" pitchFamily="34" charset="0"/>
              </a:rPr>
              <a:t>Y)</a:t>
            </a:r>
          </a:p>
          <a:p>
            <a:r>
              <a:rPr lang="en-GB" dirty="0">
                <a:latin typeface="Calibri" panose="020F0502020204030204" pitchFamily="34" charset="0"/>
              </a:rPr>
              <a:t>Emigration of students after graduation</a:t>
            </a:r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2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1.1 Learning </a:t>
            </a:r>
            <a:r>
              <a:rPr lang="en-GB" dirty="0"/>
              <a:t>objectives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250706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/>
              <a:t>The following points should be repeated, explained and discussed</a:t>
            </a:r>
            <a:r>
              <a:rPr lang="de-DE" dirty="0" smtClean="0"/>
              <a:t>:</a:t>
            </a:r>
          </a:p>
          <a:p>
            <a:pPr marL="0" indent="0">
              <a:buNone/>
            </a:pPr>
            <a:endParaRPr lang="de-DE" dirty="0"/>
          </a:p>
          <a:p>
            <a:pPr lvl="0"/>
            <a:r>
              <a:rPr lang="en-GB" dirty="0"/>
              <a:t>HRM: </a:t>
            </a:r>
            <a:r>
              <a:rPr lang="en-GB" dirty="0" smtClean="0"/>
              <a:t>main </a:t>
            </a:r>
            <a:r>
              <a:rPr lang="en-GB" dirty="0"/>
              <a:t>approaches, processes, current issues etc</a:t>
            </a:r>
            <a:r>
              <a:rPr lang="en-GB" dirty="0" smtClean="0"/>
              <a:t>. (</a:t>
            </a:r>
            <a:r>
              <a:rPr lang="en-GB" dirty="0"/>
              <a:t>Framework/Overview)</a:t>
            </a:r>
          </a:p>
          <a:p>
            <a:pPr lvl="0"/>
            <a:r>
              <a:rPr lang="en-GB" dirty="0"/>
              <a:t>Trends in globalization, digitalization and demographic developments </a:t>
            </a:r>
          </a:p>
          <a:p>
            <a:pPr lvl="0"/>
            <a:r>
              <a:rPr lang="en-GB" dirty="0"/>
              <a:t>Specific aspects of SMEs compared to large companies (qualitative aspects)</a:t>
            </a:r>
          </a:p>
          <a:p>
            <a:pPr lvl="0"/>
            <a:r>
              <a:rPr lang="en-GB" dirty="0"/>
              <a:t>The special contexts of HRM in our five regions and the special situation of regional SMEs  </a:t>
            </a:r>
            <a:r>
              <a:rPr lang="en-GB" dirty="0" smtClean="0"/>
              <a:t>(based on special </a:t>
            </a:r>
            <a:r>
              <a:rPr lang="en-GB" dirty="0"/>
              <a:t>regional literature)</a:t>
            </a:r>
          </a:p>
          <a:p>
            <a:pPr lvl="0"/>
            <a:r>
              <a:rPr lang="en-GB" dirty="0"/>
              <a:t>Corporate Social Responsibility and Human Resource </a:t>
            </a:r>
            <a:r>
              <a:rPr lang="en-GB" dirty="0" smtClean="0"/>
              <a:t>Strategy </a:t>
            </a:r>
            <a:endParaRPr lang="en-GB" dirty="0"/>
          </a:p>
          <a:p>
            <a:r>
              <a:rPr lang="fi-FI" b="1" dirty="0"/>
              <a:t>HRM and </a:t>
            </a:r>
            <a:r>
              <a:rPr lang="fi-FI" b="1" dirty="0" smtClean="0"/>
              <a:t>performance </a:t>
            </a:r>
            <a:r>
              <a:rPr lang="fi-FI" b="1" dirty="0"/>
              <a:t>in SMEs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952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4755" y="689548"/>
            <a:ext cx="11707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1825" indent="-631825"/>
            <a:r>
              <a:rPr lang="de-DE" sz="3200" dirty="0" smtClean="0"/>
              <a:t>3.4 </a:t>
            </a:r>
            <a:r>
              <a:rPr lang="fi-FI" sz="3200" dirty="0"/>
              <a:t>The special contexts of HRM in our five regions and the </a:t>
            </a:r>
            <a:r>
              <a:rPr lang="fi-FI" sz="3200" dirty="0" smtClean="0"/>
              <a:t>special situation </a:t>
            </a:r>
            <a:r>
              <a:rPr lang="fi-FI" sz="3200" dirty="0"/>
              <a:t>of regional SMEs </a:t>
            </a:r>
            <a:r>
              <a:rPr lang="fi-FI" sz="3200" b="1" dirty="0"/>
              <a:t>on the Example of Saxony</a:t>
            </a:r>
            <a:endParaRPr lang="de-DE" sz="3200" dirty="0"/>
          </a:p>
          <a:p>
            <a:endParaRPr lang="de-DE" sz="3200" dirty="0"/>
          </a:p>
        </p:txBody>
      </p:sp>
      <p:sp>
        <p:nvSpPr>
          <p:cNvPr id="5" name="Textfeld 4"/>
          <p:cNvSpPr txBox="1"/>
          <p:nvPr/>
        </p:nvSpPr>
        <p:spPr>
          <a:xfrm>
            <a:off x="1512874" y="4846901"/>
            <a:ext cx="3274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/>
              <a:t> </a:t>
            </a:r>
            <a:r>
              <a:rPr lang="de-DE" sz="2000" dirty="0" err="1" smtClean="0"/>
              <a:t>Saxony</a:t>
            </a:r>
            <a:endParaRPr lang="de-DE" sz="2000" dirty="0" smtClean="0"/>
          </a:p>
          <a:p>
            <a:r>
              <a:rPr lang="de-DE" sz="2000" dirty="0" smtClean="0"/>
              <a:t> </a:t>
            </a:r>
            <a:r>
              <a:rPr lang="de-DE" sz="2000" dirty="0"/>
              <a:t>(Federal </a:t>
            </a:r>
            <a:r>
              <a:rPr lang="de-DE" sz="2000" dirty="0" err="1"/>
              <a:t>state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Germany)</a:t>
            </a:r>
          </a:p>
        </p:txBody>
      </p:sp>
      <p:pic>
        <p:nvPicPr>
          <p:cNvPr id="8" name="Picture 7" descr="https://upload.wikimedia.org/wikipedia/commons/thumb/a/a3/Zwickau_in_Z.svg/2000px-Zwickau_in_Z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109" y="1843907"/>
            <a:ext cx="3835471" cy="383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1290" y="2315787"/>
            <a:ext cx="2615709" cy="3239843"/>
          </a:xfrm>
          <a:prstGeom prst="rect">
            <a:avLst/>
          </a:prstGeom>
        </p:spPr>
      </p:pic>
      <p:sp>
        <p:nvSpPr>
          <p:cNvPr id="11" name="Textfeld 8"/>
          <p:cNvSpPr txBox="1"/>
          <p:nvPr/>
        </p:nvSpPr>
        <p:spPr>
          <a:xfrm>
            <a:off x="374755" y="5523196"/>
            <a:ext cx="6912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 err="1" smtClean="0"/>
              <a:t>pics</a:t>
            </a:r>
            <a:r>
              <a:rPr lang="de-DE" sz="1200" dirty="0" smtClean="0"/>
              <a:t>: </a:t>
            </a:r>
            <a:r>
              <a:rPr lang="de-DE" sz="1200" dirty="0">
                <a:hlinkClick r:id="rId4"/>
              </a:rPr>
              <a:t>https://de.wikipedia.org/wiki/Datei:Zwickau_in_Z.svg</a:t>
            </a:r>
            <a:endParaRPr lang="de-DE" sz="1200" dirty="0"/>
          </a:p>
          <a:p>
            <a:pPr>
              <a:spcBef>
                <a:spcPct val="50000"/>
              </a:spcBef>
            </a:pPr>
            <a:r>
              <a:rPr lang="de-DE" sz="1200" dirty="0">
                <a:hlinkClick r:id="rId5"/>
              </a:rPr>
              <a:t>https://de.wikipedia.org/wiki/Datei:Germany_adm_location_map.svg</a:t>
            </a:r>
            <a:r>
              <a:rPr lang="de-DE" sz="1200" dirty="0"/>
              <a:t> </a:t>
            </a:r>
          </a:p>
        </p:txBody>
      </p:sp>
      <p:sp>
        <p:nvSpPr>
          <p:cNvPr id="2" name="Rechteck 1"/>
          <p:cNvSpPr/>
          <p:nvPr/>
        </p:nvSpPr>
        <p:spPr>
          <a:xfrm>
            <a:off x="10817166" y="3705305"/>
            <a:ext cx="1088475" cy="60196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9976725" y="2682834"/>
            <a:ext cx="1680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Germany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0838524" y="3705305"/>
            <a:ext cx="835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Saxony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1717631" y="1887444"/>
            <a:ext cx="26172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smtClean="0"/>
              <a:t>Zwickau</a:t>
            </a:r>
            <a:r>
              <a:rPr lang="de-DE" sz="2400" dirty="0" smtClean="0"/>
              <a:t>,</a:t>
            </a:r>
          </a:p>
          <a:p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city</a:t>
            </a:r>
            <a:r>
              <a:rPr lang="de-DE" sz="2400" dirty="0"/>
              <a:t> </a:t>
            </a:r>
            <a:r>
              <a:rPr lang="en-GB" sz="2400" dirty="0" smtClean="0"/>
              <a:t>where our </a:t>
            </a:r>
            <a:r>
              <a:rPr lang="en-GB" sz="2400" dirty="0"/>
              <a:t>University of </a:t>
            </a:r>
            <a:r>
              <a:rPr lang="en-GB" sz="2400" dirty="0" smtClean="0"/>
              <a:t>Applied Sciences (WHZ) is </a:t>
            </a:r>
            <a:r>
              <a:rPr lang="en-GB" sz="2400" dirty="0"/>
              <a:t>located</a:t>
            </a:r>
            <a:endParaRPr lang="de-DE" sz="2400" dirty="0"/>
          </a:p>
        </p:txBody>
      </p:sp>
      <p:cxnSp>
        <p:nvCxnSpPr>
          <p:cNvPr id="13" name="Gerade Verbindung mit Pfeil 12"/>
          <p:cNvCxnSpPr/>
          <p:nvPr/>
        </p:nvCxnSpPr>
        <p:spPr>
          <a:xfrm>
            <a:off x="4128583" y="3197019"/>
            <a:ext cx="1909146" cy="56462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15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0180" y="1467876"/>
            <a:ext cx="9925692" cy="2977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endParaRPr lang="de-DE" sz="2500" dirty="0"/>
          </a:p>
          <a:p>
            <a:pPr marL="285750" lvl="0" indent="-285750">
              <a:buFontTx/>
              <a:buChar char="-"/>
            </a:pPr>
            <a:endParaRPr lang="de-DE" sz="2500" dirty="0">
              <a:solidFill>
                <a:srgbClr val="000000"/>
              </a:solidFill>
              <a:latin typeface="Arial" charset="0"/>
            </a:endParaRPr>
          </a:p>
          <a:p>
            <a:pPr marL="457200" indent="-457200">
              <a:buFont typeface="+mj-lt"/>
              <a:buAutoNum type="alphaLcParenR"/>
            </a:pPr>
            <a:endParaRPr lang="de-DE" sz="2500" dirty="0">
              <a:solidFill>
                <a:srgbClr val="000000"/>
              </a:solidFill>
              <a:latin typeface="Arial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lphaLcParenR"/>
            </a:pPr>
            <a:r>
              <a:rPr lang="de-DE" sz="2500" dirty="0" smtClean="0">
                <a:solidFill>
                  <a:srgbClr val="000000"/>
                </a:solidFill>
                <a:latin typeface="Arial" charset="0"/>
              </a:rPr>
              <a:t>Description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of</a:t>
            </a:r>
            <a:r>
              <a:rPr lang="de-DE" sz="25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the</a:t>
            </a:r>
            <a:r>
              <a:rPr lang="de-DE" sz="25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region</a:t>
            </a:r>
            <a:endParaRPr lang="de-DE" sz="2500" dirty="0">
              <a:solidFill>
                <a:srgbClr val="000000"/>
              </a:solidFill>
              <a:latin typeface="Arial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lphaLcParenR"/>
            </a:pPr>
            <a:r>
              <a:rPr lang="de-DE" sz="2500" dirty="0">
                <a:solidFill>
                  <a:srgbClr val="000000"/>
                </a:solidFill>
                <a:latin typeface="Arial" charset="0"/>
              </a:rPr>
              <a:t>Demographic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change</a:t>
            </a:r>
            <a:endParaRPr lang="de-DE" sz="2500" dirty="0">
              <a:solidFill>
                <a:srgbClr val="000000"/>
              </a:solidFill>
              <a:latin typeface="Arial" charset="0"/>
            </a:endParaRPr>
          </a:p>
          <a:p>
            <a:pPr marL="457200" lvl="0" indent="-457200">
              <a:lnSpc>
                <a:spcPct val="150000"/>
              </a:lnSpc>
              <a:buFont typeface="+mj-lt"/>
              <a:buAutoNum type="alphaLcParenR"/>
            </a:pP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Economic</a:t>
            </a:r>
            <a:r>
              <a:rPr lang="de-DE" sz="25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change</a:t>
            </a:r>
            <a:endParaRPr lang="de-DE" sz="2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74755" y="689548"/>
            <a:ext cx="11707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 smtClean="0"/>
              <a:t>3.4 </a:t>
            </a:r>
            <a:r>
              <a:rPr lang="fi-FI" sz="3200" dirty="0"/>
              <a:t>The special contexts of HRM in our five regions and the special situation of regional SMEs </a:t>
            </a:r>
            <a:r>
              <a:rPr lang="fi-FI" sz="3200" b="1" dirty="0"/>
              <a:t>on the Example of Saxony</a:t>
            </a:r>
            <a:endParaRPr lang="de-DE" sz="3200" dirty="0"/>
          </a:p>
          <a:p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405829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1335879"/>
            <a:ext cx="11482465" cy="379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   </a:t>
            </a:r>
            <a:r>
              <a:rPr lang="de-DE" sz="2800" dirty="0" smtClean="0"/>
              <a:t>a) </a:t>
            </a:r>
            <a:r>
              <a:rPr lang="de-DE" sz="2800" dirty="0" err="1"/>
              <a:t>Saxony</a:t>
            </a:r>
            <a:r>
              <a:rPr lang="de-DE" sz="2800" dirty="0"/>
              <a:t> – </a:t>
            </a:r>
            <a:r>
              <a:rPr lang="de-DE" sz="2800" dirty="0" err="1"/>
              <a:t>description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region</a:t>
            </a:r>
            <a:endParaRPr lang="de-DE" sz="2800" dirty="0"/>
          </a:p>
          <a:p>
            <a:endParaRPr lang="de-DE" sz="25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 err="1"/>
              <a:t>surface</a:t>
            </a:r>
            <a:r>
              <a:rPr lang="de-DE" sz="2500" dirty="0"/>
              <a:t> a</a:t>
            </a:r>
            <a:r>
              <a:rPr lang="en-US" sz="2500" dirty="0"/>
              <a:t>rea: circa 18,500 </a:t>
            </a:r>
            <a:r>
              <a:rPr lang="en-GB" sz="2500" dirty="0"/>
              <a:t>k</a:t>
            </a:r>
            <a:r>
              <a:rPr lang="en-US" sz="2500" dirty="0"/>
              <a:t>m²</a:t>
            </a:r>
            <a:endParaRPr lang="de-DE" sz="2500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/>
              <a:t>p</a:t>
            </a:r>
            <a:r>
              <a:rPr lang="en-US" sz="2500" dirty="0" err="1"/>
              <a:t>opulation</a:t>
            </a:r>
            <a:r>
              <a:rPr lang="en-US" sz="2500" dirty="0"/>
              <a:t>: </a:t>
            </a:r>
            <a:r>
              <a:rPr lang="de-DE" sz="2500" dirty="0"/>
              <a:t>circa 4,085</a:t>
            </a:r>
            <a:r>
              <a:rPr lang="de-DE" sz="2500" b="1" dirty="0"/>
              <a:t> </a:t>
            </a:r>
            <a:r>
              <a:rPr lang="en-GB" sz="2500" b="1" dirty="0"/>
              <a:t>million</a:t>
            </a:r>
            <a:r>
              <a:rPr lang="de-DE" sz="2500" b="1" dirty="0"/>
              <a:t> </a:t>
            </a:r>
            <a:r>
              <a:rPr lang="de-DE" sz="2500" dirty="0"/>
              <a:t>(2015)</a:t>
            </a:r>
            <a:r>
              <a:rPr lang="en-US" sz="2500" dirty="0"/>
              <a:t>  </a:t>
            </a:r>
            <a:r>
              <a:rPr lang="en-US" sz="2500" b="1" dirty="0"/>
              <a:t>- regressive (1990: </a:t>
            </a:r>
            <a:r>
              <a:rPr lang="en-US" sz="2500" b="1" dirty="0" smtClean="0"/>
              <a:t>4.9 </a:t>
            </a:r>
            <a:r>
              <a:rPr lang="en-US" sz="2500" b="1" dirty="0"/>
              <a:t>million)</a:t>
            </a:r>
            <a:endParaRPr lang="de-DE" sz="2500" dirty="0">
              <a:solidFill>
                <a:srgbClr val="FF0000"/>
              </a:solidFill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gross domestic product (GDP) circa € </a:t>
            </a:r>
            <a:r>
              <a:rPr lang="en-US" sz="2500" dirty="0" smtClean="0"/>
              <a:t>112.7 </a:t>
            </a:r>
            <a:r>
              <a:rPr lang="en-US" sz="2500" dirty="0"/>
              <a:t>million (2015)</a:t>
            </a:r>
            <a:endParaRPr lang="de-DE" sz="2500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is regarded as an economically strong region since the Middle Ages</a:t>
            </a:r>
            <a:endParaRPr lang="de-DE" sz="2500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high local </a:t>
            </a:r>
            <a:r>
              <a:rPr lang="en-US" sz="2500" b="1" dirty="0"/>
              <a:t>qualification level </a:t>
            </a:r>
            <a:r>
              <a:rPr lang="en-US" sz="2500" dirty="0"/>
              <a:t>(broad specialist knowledge)</a:t>
            </a:r>
            <a:endParaRPr lang="de-DE" sz="2500" dirty="0"/>
          </a:p>
        </p:txBody>
      </p:sp>
      <p:sp>
        <p:nvSpPr>
          <p:cNvPr id="5" name="Textfeld 8"/>
          <p:cNvSpPr txBox="1"/>
          <p:nvPr/>
        </p:nvSpPr>
        <p:spPr>
          <a:xfrm>
            <a:off x="374755" y="5313891"/>
            <a:ext cx="7928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hlinkClick r:id="rId2"/>
              </a:rPr>
              <a:t>https://de.statista.com/statistik/daten/studie/155167/umfrage/entwicklung-der-bevoelkerung-von-sachsen-seit-1961/</a:t>
            </a:r>
            <a:endParaRPr lang="de-DE" sz="1200" dirty="0"/>
          </a:p>
          <a:p>
            <a:r>
              <a:rPr lang="de-DE" sz="1200" dirty="0"/>
              <a:t>Magazin: IHK – Zahlen, Fakten, Daten 2015/2016</a:t>
            </a:r>
          </a:p>
        </p:txBody>
      </p:sp>
    </p:spTree>
    <p:extLst>
      <p:ext uri="{BB962C8B-B14F-4D97-AF65-F5344CB8AC3E}">
        <p14:creationId xmlns:p14="http://schemas.microsoft.com/office/powerpoint/2010/main" val="343914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/>
          </p:nvPr>
        </p:nvGraphicFramePr>
        <p:xfrm>
          <a:off x="374755" y="2319036"/>
          <a:ext cx="1132418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1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310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310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3104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2015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Forecast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Population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1.526.000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1.465.000</a:t>
                      </a:r>
                    </a:p>
                    <a:p>
                      <a:pPr algn="ctr"/>
                      <a:r>
                        <a:rPr lang="de-DE" sz="1600" dirty="0"/>
                        <a:t>(30.11.2015)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1.409.100 </a:t>
                      </a:r>
                      <a:r>
                        <a:rPr lang="de-DE" sz="2000" dirty="0" err="1"/>
                        <a:t>or</a:t>
                      </a:r>
                      <a:r>
                        <a:rPr lang="de-DE" sz="2000" dirty="0"/>
                        <a:t> 1.340.900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 err="1"/>
                        <a:t>Employees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696.000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539.000</a:t>
                      </a:r>
                    </a:p>
                    <a:p>
                      <a:pPr algn="ctr"/>
                      <a:r>
                        <a:rPr lang="de-DE" sz="1600" dirty="0"/>
                        <a:t>(31.12.2015)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719.700 </a:t>
                      </a:r>
                      <a:r>
                        <a:rPr lang="de-DE" sz="2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694.200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Unemployment rate in %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11,3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6,4</a:t>
                      </a:r>
                    </a:p>
                    <a:p>
                      <a:pPr algn="ctr"/>
                      <a:r>
                        <a:rPr lang="de-DE" sz="1600" dirty="0"/>
                        <a:t>(Juni 2016)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1116105" y="1008529"/>
            <a:ext cx="10582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West </a:t>
            </a:r>
            <a:r>
              <a:rPr lang="de-DE" sz="2400" dirty="0" err="1"/>
              <a:t>saxony</a:t>
            </a:r>
            <a:r>
              <a:rPr lang="de-DE" sz="2400" dirty="0"/>
              <a:t> -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region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university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Applied </a:t>
            </a:r>
            <a:r>
              <a:rPr lang="de-DE" sz="2400" dirty="0" err="1"/>
              <a:t>Sciences</a:t>
            </a:r>
            <a:r>
              <a:rPr lang="de-DE" sz="2400" dirty="0"/>
              <a:t> Zwickau (WHZ)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4585447" y="1424027"/>
            <a:ext cx="77320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Source: IHK Chemnitz: Zahlen, Fakten, Wirtschaftsdaten 2015/2016</a:t>
            </a:r>
          </a:p>
        </p:txBody>
      </p:sp>
      <p:sp>
        <p:nvSpPr>
          <p:cNvPr id="6" name="Textfeld 8"/>
          <p:cNvSpPr txBox="1"/>
          <p:nvPr/>
        </p:nvSpPr>
        <p:spPr>
          <a:xfrm>
            <a:off x="374755" y="4945153"/>
            <a:ext cx="11710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Magazin: IHK – Zahlen, Fakten, Daten 2015/2016</a:t>
            </a:r>
          </a:p>
          <a:p>
            <a:r>
              <a:rPr lang="de-DE" sz="1200" dirty="0">
                <a:hlinkClick r:id="rId2"/>
              </a:rPr>
              <a:t>https://www.chemnitz.ihk24.de/blob/cihk24/standortpolitik/Zahlen_und_Fakten/1906648/22d94d2bac1382afe527bef3d7f69833/20_Jahre_Wirtschaft_in_Suedwestsachsen-data.pdf</a:t>
            </a:r>
            <a:endParaRPr lang="de-DE" sz="1200" dirty="0"/>
          </a:p>
          <a:p>
            <a:r>
              <a:rPr lang="de-DE" sz="1200" dirty="0">
                <a:hlinkClick r:id="rId3"/>
              </a:rPr>
              <a:t>http://www.demografie.sachsen.de/download/Bevoelkerungsentwicklung1.pdf</a:t>
            </a:r>
            <a:r>
              <a:rPr lang="de-DE" sz="1200" dirty="0"/>
              <a:t>    </a:t>
            </a:r>
          </a:p>
          <a:p>
            <a:r>
              <a:rPr lang="de-DE" sz="1200" dirty="0">
                <a:hlinkClick r:id="rId4"/>
              </a:rPr>
              <a:t>https://www.statistik.sachsen.de/download/080_RegBevPrognose_RegEinheiten-PDF/PROG_PlanReg_Leipzig-Westsachsen_1406.pdf</a:t>
            </a:r>
            <a:endParaRPr lang="de-DE" sz="1200" dirty="0"/>
          </a:p>
          <a:p>
            <a:endParaRPr lang="de-DE" sz="1200" dirty="0"/>
          </a:p>
          <a:p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15246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5328" y="1335879"/>
            <a:ext cx="512556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err="1"/>
              <a:t>Increasing</a:t>
            </a:r>
            <a:r>
              <a:rPr lang="de-DE" sz="2500" dirty="0"/>
              <a:t> </a:t>
            </a:r>
            <a:r>
              <a:rPr lang="de-DE" sz="2500" dirty="0" err="1"/>
              <a:t>life</a:t>
            </a:r>
            <a:r>
              <a:rPr lang="de-DE" sz="2500" dirty="0"/>
              <a:t> </a:t>
            </a:r>
            <a:r>
              <a:rPr lang="de-DE" sz="2500" dirty="0" err="1"/>
              <a:t>expectancy</a:t>
            </a:r>
            <a:endParaRPr lang="de-DE" sz="2500" dirty="0"/>
          </a:p>
          <a:p>
            <a:r>
              <a:rPr lang="de-DE" sz="2000" dirty="0"/>
              <a:t>(</a:t>
            </a:r>
            <a:r>
              <a:rPr lang="de-DE" sz="2000" dirty="0" err="1"/>
              <a:t>Men</a:t>
            </a:r>
            <a:r>
              <a:rPr lang="de-DE" sz="2000" dirty="0"/>
              <a:t>: 77,58 </a:t>
            </a:r>
            <a:r>
              <a:rPr lang="de-DE" sz="2000" dirty="0" err="1"/>
              <a:t>years</a:t>
            </a:r>
            <a:r>
              <a:rPr lang="de-DE" sz="2000" dirty="0"/>
              <a:t>; </a:t>
            </a:r>
            <a:r>
              <a:rPr lang="de-DE" sz="2000" dirty="0" err="1"/>
              <a:t>women</a:t>
            </a:r>
            <a:r>
              <a:rPr lang="de-DE" sz="2000" dirty="0"/>
              <a:t> 83,58 </a:t>
            </a:r>
            <a:r>
              <a:rPr lang="de-DE" sz="2000" dirty="0" err="1"/>
              <a:t>years</a:t>
            </a:r>
            <a:r>
              <a:rPr lang="de-DE" sz="2000" dirty="0"/>
              <a:t> in 2015)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b) Causes </a:t>
            </a:r>
            <a:r>
              <a:rPr lang="en-GB" sz="3600" dirty="0"/>
              <a:t>for changes in the population in Saxony</a:t>
            </a:r>
            <a:endParaRPr lang="de-DE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392414" y="1335879"/>
            <a:ext cx="454558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err="1"/>
              <a:t>Falling</a:t>
            </a:r>
            <a:r>
              <a:rPr lang="de-DE" sz="2500" dirty="0"/>
              <a:t> </a:t>
            </a:r>
            <a:r>
              <a:rPr lang="de-DE" sz="2500" dirty="0" err="1"/>
              <a:t>birth</a:t>
            </a:r>
            <a:r>
              <a:rPr lang="de-DE" sz="2500" dirty="0"/>
              <a:t> </a:t>
            </a:r>
            <a:r>
              <a:rPr lang="de-DE" sz="2500" dirty="0" err="1"/>
              <a:t>rates</a:t>
            </a:r>
            <a:endParaRPr lang="de-DE" sz="2500" dirty="0"/>
          </a:p>
          <a:p>
            <a:r>
              <a:rPr lang="de-DE" sz="2000" dirty="0"/>
              <a:t>(1,59 </a:t>
            </a:r>
            <a:r>
              <a:rPr lang="de-DE" sz="2000" dirty="0" err="1"/>
              <a:t>children</a:t>
            </a:r>
            <a:r>
              <a:rPr lang="de-DE" sz="2000" dirty="0"/>
              <a:t> per </a:t>
            </a:r>
            <a:r>
              <a:rPr lang="de-DE" sz="2000" dirty="0" err="1"/>
              <a:t>woman</a:t>
            </a:r>
            <a:r>
              <a:rPr lang="de-DE" sz="2000" dirty="0"/>
              <a:t> in 2015)</a:t>
            </a:r>
          </a:p>
        </p:txBody>
      </p:sp>
      <p:pic>
        <p:nvPicPr>
          <p:cNvPr id="6" name="Picture 2" descr="E:\AWHZ\Bilder-Folien gescannt\Lebenserwartung in Dt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6559" y="2147208"/>
            <a:ext cx="2824575" cy="2644314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068" y="2147208"/>
            <a:ext cx="3527160" cy="2644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565877" y="4934301"/>
            <a:ext cx="7325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93775" indent="-993775"/>
            <a:r>
              <a:rPr lang="en-US" sz="2800" dirty="0"/>
              <a:t>Effects: shrinking and aging population in Saxony</a:t>
            </a:r>
            <a:endParaRPr lang="de-DE" sz="2800" dirty="0"/>
          </a:p>
        </p:txBody>
      </p:sp>
      <p:sp>
        <p:nvSpPr>
          <p:cNvPr id="9" name="Arrow: Right 8"/>
          <p:cNvSpPr/>
          <p:nvPr/>
        </p:nvSpPr>
        <p:spPr>
          <a:xfrm rot="2635936">
            <a:off x="4070556" y="4503744"/>
            <a:ext cx="74108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Arrow: Right 9"/>
          <p:cNvSpPr/>
          <p:nvPr/>
        </p:nvSpPr>
        <p:spPr>
          <a:xfrm rot="8173979">
            <a:off x="6288486" y="4492601"/>
            <a:ext cx="77413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8"/>
          <p:cNvSpPr txBox="1"/>
          <p:nvPr/>
        </p:nvSpPr>
        <p:spPr>
          <a:xfrm>
            <a:off x="374755" y="5320432"/>
            <a:ext cx="11155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https://www.destatis.de/DE/ZahlenFakten/GesellschaftStaat/Bevoelkerung/Sterbefaelle/Tabellen/LebenserwartungBundeslaenderZeitreiheWeiblich.html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https://www.destatis.de/DE/ZahlenFakten/GesellschaftStaat/Bevoelkerung/Sterbefaelle/Tabellen/LebenserwartungBundeslaenderZeitreiheMaennlich.html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https://de.statista.com/statistik/daten/studie/76262/umfrage/geburtenziffer---anzahl-der-kinder-pro-frau-2007-und-2008/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129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c</a:t>
            </a:r>
            <a:r>
              <a:rPr lang="de-DE" dirty="0"/>
              <a:t>) </a:t>
            </a:r>
            <a:r>
              <a:rPr lang="de-DE" dirty="0" err="1"/>
              <a:t>Current</a:t>
            </a:r>
            <a:r>
              <a:rPr lang="de-DE" dirty="0"/>
              <a:t> </a:t>
            </a:r>
            <a:r>
              <a:rPr lang="de-DE" dirty="0" err="1"/>
              <a:t>situation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Saxon</a:t>
            </a:r>
            <a:r>
              <a:rPr lang="de-DE" dirty="0"/>
              <a:t> </a:t>
            </a:r>
            <a:r>
              <a:rPr lang="de-DE" dirty="0" err="1"/>
              <a:t>economy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B71E-21AE-4E7C-A1FB-231C4ADF408C}" type="datetime1">
              <a:rPr lang="de-DE" smtClean="0"/>
              <a:t>19.01.2018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Prof. Dr. Angela Walter</a:t>
            </a:r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760471" y="1108177"/>
            <a:ext cx="8712967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2060"/>
                </a:solidFill>
              </a:rPr>
              <a:t>highly industrialised German region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rgbClr val="002060"/>
                </a:solidFill>
              </a:rPr>
              <a:t>high </a:t>
            </a:r>
            <a:r>
              <a:rPr lang="en-US" sz="2200" dirty="0">
                <a:solidFill>
                  <a:srgbClr val="002060"/>
                </a:solidFill>
              </a:rPr>
              <a:t>local qualification level (</a:t>
            </a:r>
            <a:r>
              <a:rPr lang="en-US" sz="2200" dirty="0">
                <a:solidFill>
                  <a:srgbClr val="002060"/>
                </a:solidFill>
                <a:sym typeface="Wingdings" panose="05000000000000000000" pitchFamily="2" charset="2"/>
              </a:rPr>
              <a:t> </a:t>
            </a:r>
            <a:r>
              <a:rPr lang="en-US" sz="2200" dirty="0">
                <a:solidFill>
                  <a:srgbClr val="002060"/>
                </a:solidFill>
              </a:rPr>
              <a:t>broad specialist knowledge)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2060"/>
                </a:solidFill>
              </a:rPr>
              <a:t>Universities with many students (</a:t>
            </a:r>
            <a:r>
              <a:rPr lang="en-GB" sz="2200" dirty="0" smtClean="0">
                <a:solidFill>
                  <a:srgbClr val="002060"/>
                </a:solidFill>
              </a:rPr>
              <a:t>Generation </a:t>
            </a:r>
            <a:r>
              <a:rPr lang="en-GB" sz="2200" dirty="0">
                <a:solidFill>
                  <a:srgbClr val="002060"/>
                </a:solidFill>
              </a:rPr>
              <a:t>Y)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200" dirty="0">
                <a:solidFill>
                  <a:srgbClr val="002060"/>
                </a:solidFill>
              </a:rPr>
              <a:t>demographic </a:t>
            </a:r>
            <a:r>
              <a:rPr lang="de-DE" sz="2200" dirty="0" err="1">
                <a:solidFill>
                  <a:srgbClr val="002060"/>
                </a:solidFill>
              </a:rPr>
              <a:t>changes</a:t>
            </a:r>
            <a:r>
              <a:rPr lang="de-DE" sz="2200" dirty="0">
                <a:solidFill>
                  <a:srgbClr val="002060"/>
                </a:solidFill>
              </a:rPr>
              <a:t>: </a:t>
            </a:r>
            <a:r>
              <a:rPr lang="de-DE" sz="2200" dirty="0" err="1">
                <a:solidFill>
                  <a:srgbClr val="002060"/>
                </a:solidFill>
              </a:rPr>
              <a:t>shrinking</a:t>
            </a:r>
            <a:r>
              <a:rPr lang="de-DE" sz="2200" dirty="0">
                <a:solidFill>
                  <a:srgbClr val="002060"/>
                </a:solidFill>
              </a:rPr>
              <a:t> </a:t>
            </a:r>
            <a:r>
              <a:rPr lang="de-DE" sz="2200" dirty="0" err="1">
                <a:solidFill>
                  <a:srgbClr val="002060"/>
                </a:solidFill>
              </a:rPr>
              <a:t>and</a:t>
            </a:r>
            <a:r>
              <a:rPr lang="de-DE" sz="2200" dirty="0">
                <a:solidFill>
                  <a:srgbClr val="002060"/>
                </a:solidFill>
              </a:rPr>
              <a:t> </a:t>
            </a:r>
            <a:r>
              <a:rPr lang="de-DE" sz="2200" dirty="0" err="1">
                <a:solidFill>
                  <a:srgbClr val="002060"/>
                </a:solidFill>
              </a:rPr>
              <a:t>aging</a:t>
            </a:r>
            <a:r>
              <a:rPr lang="de-DE" sz="2200" dirty="0">
                <a:solidFill>
                  <a:srgbClr val="002060"/>
                </a:solidFill>
              </a:rPr>
              <a:t> p</a:t>
            </a:r>
            <a:r>
              <a:rPr lang="en-US" sz="2200" dirty="0" err="1">
                <a:solidFill>
                  <a:srgbClr val="002060"/>
                </a:solidFill>
              </a:rPr>
              <a:t>opulation</a:t>
            </a:r>
            <a:r>
              <a:rPr lang="en-US" sz="2200" dirty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2060"/>
                </a:solidFill>
              </a:rPr>
              <a:t>large percentage of SMEs </a:t>
            </a:r>
            <a:r>
              <a:rPr lang="en-GB" sz="2200" dirty="0" smtClean="0">
                <a:solidFill>
                  <a:srgbClr val="002060"/>
                </a:solidFill>
              </a:rPr>
              <a:t>(</a:t>
            </a:r>
            <a:r>
              <a:rPr lang="en-GB" sz="2200" dirty="0">
                <a:solidFill>
                  <a:srgbClr val="002060"/>
                </a:solidFill>
              </a:rPr>
              <a:t>99,9 % in 2015) </a:t>
            </a:r>
          </a:p>
        </p:txBody>
      </p:sp>
      <p:grpSp>
        <p:nvGrpSpPr>
          <p:cNvPr id="5" name="Gruppieren 4"/>
          <p:cNvGrpSpPr/>
          <p:nvPr/>
        </p:nvGrpSpPr>
        <p:grpSpPr>
          <a:xfrm>
            <a:off x="6290739" y="3588633"/>
            <a:ext cx="5434838" cy="2810764"/>
            <a:chOff x="4868029" y="4130486"/>
            <a:chExt cx="5396502" cy="2673436"/>
          </a:xfrm>
        </p:grpSpPr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8029" y="4231647"/>
              <a:ext cx="4263633" cy="2572275"/>
            </a:xfrm>
            <a:prstGeom prst="rect">
              <a:avLst/>
            </a:prstGeom>
          </p:spPr>
        </p:pic>
        <p:sp>
          <p:nvSpPr>
            <p:cNvPr id="15" name="Textfeld 14"/>
            <p:cNvSpPr txBox="1"/>
            <p:nvPr/>
          </p:nvSpPr>
          <p:spPr>
            <a:xfrm>
              <a:off x="7251732" y="4731900"/>
              <a:ext cx="2656477" cy="16686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buFontTx/>
                <a:buChar char="-"/>
              </a:pPr>
              <a:r>
                <a:rPr lang="de-DE" sz="1200" dirty="0">
                  <a:solidFill>
                    <a:schemeClr val="tx2">
                      <a:lumMod val="75000"/>
                    </a:schemeClr>
                  </a:solidFill>
                </a:rPr>
                <a:t>Automotive </a:t>
              </a:r>
              <a:r>
                <a:rPr lang="de-DE" sz="1200" dirty="0" err="1">
                  <a:solidFill>
                    <a:schemeClr val="tx2">
                      <a:lumMod val="75000"/>
                    </a:schemeClr>
                  </a:solidFill>
                </a:rPr>
                <a:t>industry</a:t>
              </a:r>
              <a:endParaRPr lang="de-DE" sz="1200" dirty="0">
                <a:solidFill>
                  <a:schemeClr val="tx2">
                    <a:lumMod val="75000"/>
                  </a:schemeClr>
                </a:solidFill>
              </a:endParaRPr>
            </a:p>
            <a:p>
              <a:pPr marL="285750" indent="-285750">
                <a:buFontTx/>
                <a:buChar char="-"/>
              </a:pPr>
              <a:r>
                <a:rPr lang="en-GB" sz="1200" dirty="0">
                  <a:solidFill>
                    <a:schemeClr val="tx2">
                      <a:lumMod val="75000"/>
                    </a:schemeClr>
                  </a:solidFill>
                </a:rPr>
                <a:t>Metal manufacturing</a:t>
              </a:r>
            </a:p>
            <a:p>
              <a:pPr marL="285750" indent="-285750">
                <a:buFontTx/>
                <a:buChar char="-"/>
              </a:pPr>
              <a:r>
                <a:rPr lang="en-GB" sz="1200" dirty="0">
                  <a:solidFill>
                    <a:schemeClr val="tx2">
                      <a:lumMod val="75000"/>
                    </a:schemeClr>
                  </a:solidFill>
                </a:rPr>
                <a:t>Mechanical engineering</a:t>
              </a:r>
            </a:p>
            <a:p>
              <a:pPr marL="285750" indent="-285750">
                <a:buFontTx/>
                <a:buChar char="-"/>
              </a:pPr>
              <a:r>
                <a:rPr lang="en-GB" sz="1200" dirty="0">
                  <a:solidFill>
                    <a:schemeClr val="tx2">
                      <a:lumMod val="75000"/>
                    </a:schemeClr>
                  </a:solidFill>
                </a:rPr>
                <a:t>Food industry</a:t>
              </a:r>
            </a:p>
            <a:p>
              <a:pPr marL="285750" indent="-285750">
                <a:buFontTx/>
                <a:buChar char="-"/>
              </a:pPr>
              <a:r>
                <a:rPr lang="en-GB" sz="1200" dirty="0">
                  <a:solidFill>
                    <a:schemeClr val="tx2">
                      <a:lumMod val="75000"/>
                    </a:schemeClr>
                  </a:solidFill>
                </a:rPr>
                <a:t>Electrical engineering and Micro industry</a:t>
              </a:r>
            </a:p>
            <a:p>
              <a:pPr marL="285750" indent="-285750">
                <a:buFontTx/>
                <a:buChar char="-"/>
              </a:pPr>
              <a:r>
                <a:rPr lang="en-GB" sz="1200" dirty="0">
                  <a:solidFill>
                    <a:schemeClr val="tx2">
                      <a:lumMod val="75000"/>
                    </a:schemeClr>
                  </a:solidFill>
                </a:rPr>
                <a:t>Chemical industry</a:t>
              </a:r>
            </a:p>
            <a:p>
              <a:pPr marL="285750" indent="-285750">
                <a:buFontTx/>
                <a:buChar char="-"/>
              </a:pPr>
              <a:r>
                <a:rPr lang="en-GB" sz="1200" dirty="0">
                  <a:solidFill>
                    <a:schemeClr val="tx2">
                      <a:lumMod val="75000"/>
                    </a:schemeClr>
                  </a:solidFill>
                </a:rPr>
                <a:t>other</a:t>
              </a:r>
              <a:endParaRPr lang="de-DE" sz="1200" dirty="0">
                <a:solidFill>
                  <a:schemeClr val="tx2">
                    <a:lumMod val="75000"/>
                  </a:schemeClr>
                </a:solidFill>
              </a:endParaRPr>
            </a:p>
            <a:p>
              <a:pPr marL="285750" indent="-285750">
                <a:buFontTx/>
                <a:buChar char="-"/>
              </a:pPr>
              <a:endParaRPr lang="de-DE" sz="12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6167894" y="4130486"/>
              <a:ext cx="4096637" cy="35128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dirty="0" err="1">
                  <a:solidFill>
                    <a:schemeClr val="tx2">
                      <a:lumMod val="75000"/>
                    </a:schemeClr>
                  </a:solidFill>
                </a:rPr>
                <a:t>Turnover</a:t>
              </a:r>
              <a:r>
                <a:rPr lang="de-DE" dirty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de-DE" dirty="0" err="1">
                  <a:solidFill>
                    <a:schemeClr val="tx2">
                      <a:lumMod val="75000"/>
                    </a:schemeClr>
                  </a:solidFill>
                </a:rPr>
                <a:t>according</a:t>
              </a:r>
              <a:r>
                <a:rPr lang="de-DE" dirty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de-DE" dirty="0" err="1">
                  <a:solidFill>
                    <a:schemeClr val="tx2">
                      <a:lumMod val="75000"/>
                    </a:schemeClr>
                  </a:solidFill>
                </a:rPr>
                <a:t>industry</a:t>
              </a:r>
              <a:r>
                <a:rPr lang="de-DE" dirty="0">
                  <a:solidFill>
                    <a:schemeClr val="tx2">
                      <a:lumMod val="75000"/>
                    </a:schemeClr>
                  </a:solidFill>
                </a:rPr>
                <a:t> 2015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49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4756" y="689548"/>
            <a:ext cx="11585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 err="1"/>
              <a:t>Number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employees</a:t>
            </a:r>
            <a:r>
              <a:rPr lang="de-DE" sz="2800" dirty="0"/>
              <a:t> </a:t>
            </a:r>
            <a:r>
              <a:rPr lang="de-DE" sz="2800" dirty="0" err="1"/>
              <a:t>with</a:t>
            </a:r>
            <a:r>
              <a:rPr lang="de-DE" sz="2800" dirty="0"/>
              <a:t> </a:t>
            </a:r>
            <a:r>
              <a:rPr lang="de-DE" sz="2800" dirty="0" err="1"/>
              <a:t>social</a:t>
            </a:r>
            <a:r>
              <a:rPr lang="de-DE" sz="2800" dirty="0"/>
              <a:t> </a:t>
            </a:r>
            <a:r>
              <a:rPr lang="de-DE" sz="2800" dirty="0" err="1"/>
              <a:t>insurance</a:t>
            </a:r>
            <a:r>
              <a:rPr lang="de-DE" sz="2800" dirty="0"/>
              <a:t> </a:t>
            </a:r>
            <a:r>
              <a:rPr lang="de-DE" sz="2800" dirty="0" err="1"/>
              <a:t>contribution</a:t>
            </a:r>
            <a:r>
              <a:rPr lang="de-DE" sz="2800" dirty="0"/>
              <a:t> </a:t>
            </a:r>
            <a:r>
              <a:rPr lang="de-DE" sz="2800" dirty="0" err="1"/>
              <a:t>according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company</a:t>
            </a:r>
            <a:r>
              <a:rPr lang="de-DE" sz="2800" dirty="0"/>
              <a:t> </a:t>
            </a:r>
            <a:r>
              <a:rPr lang="de-DE" sz="2800" dirty="0" err="1"/>
              <a:t>sizes</a:t>
            </a:r>
            <a:r>
              <a:rPr lang="de-DE" sz="2800" dirty="0"/>
              <a:t> in South/West </a:t>
            </a:r>
            <a:r>
              <a:rPr lang="de-DE" sz="2800" dirty="0" err="1"/>
              <a:t>Saxony</a:t>
            </a:r>
            <a:r>
              <a:rPr lang="de-DE" sz="2800" dirty="0"/>
              <a:t> (NUTS 2 Chemnitz) on </a:t>
            </a:r>
            <a:r>
              <a:rPr lang="de-DE" sz="2800" dirty="0" err="1"/>
              <a:t>the</a:t>
            </a:r>
            <a:r>
              <a:rPr lang="de-DE" sz="2800" dirty="0"/>
              <a:t> 30.06.</a:t>
            </a:r>
          </a:p>
        </p:txBody>
      </p:sp>
      <p:sp>
        <p:nvSpPr>
          <p:cNvPr id="6" name="Textfeld 8"/>
          <p:cNvSpPr txBox="1"/>
          <p:nvPr/>
        </p:nvSpPr>
        <p:spPr>
          <a:xfrm>
            <a:off x="374755" y="5523196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Beschäftigungsstatistik der Bundesagentur für Arbeit, eigene Darstellung</a:t>
            </a:r>
          </a:p>
        </p:txBody>
      </p:sp>
      <p:graphicFrame>
        <p:nvGraphicFramePr>
          <p:cNvPr id="9" name="Chart 8"/>
          <p:cNvGraphicFramePr/>
          <p:nvPr/>
        </p:nvGraphicFramePr>
        <p:xfrm>
          <a:off x="898578" y="1402081"/>
          <a:ext cx="10537372" cy="4121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2877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/>
          </p:nvPr>
        </p:nvGraphicFramePr>
        <p:xfrm>
          <a:off x="885742" y="384386"/>
          <a:ext cx="10833818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feld 8"/>
          <p:cNvSpPr txBox="1"/>
          <p:nvPr/>
        </p:nvSpPr>
        <p:spPr>
          <a:xfrm>
            <a:off x="885742" y="5494413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IHK – Zahlen, Fakten, Daten 2015/2016 </a:t>
            </a:r>
          </a:p>
        </p:txBody>
      </p:sp>
    </p:spTree>
    <p:extLst>
      <p:ext uri="{BB962C8B-B14F-4D97-AF65-F5344CB8AC3E}">
        <p14:creationId xmlns:p14="http://schemas.microsoft.com/office/powerpoint/2010/main" val="285622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 err="1"/>
              <a:t>aging</a:t>
            </a:r>
            <a:r>
              <a:rPr lang="de-DE" sz="2500" dirty="0"/>
              <a:t> </a:t>
            </a:r>
            <a:r>
              <a:rPr lang="de-DE" sz="2500" dirty="0" err="1"/>
              <a:t>of</a:t>
            </a:r>
            <a:r>
              <a:rPr lang="de-DE" sz="2500" dirty="0"/>
              <a:t> </a:t>
            </a:r>
            <a:r>
              <a:rPr lang="de-DE" sz="2500" dirty="0" err="1"/>
              <a:t>the</a:t>
            </a:r>
            <a:r>
              <a:rPr lang="de-DE" sz="2500" dirty="0"/>
              <a:t> </a:t>
            </a:r>
            <a:r>
              <a:rPr lang="de-DE" sz="2500" dirty="0" err="1"/>
              <a:t>companies</a:t>
            </a:r>
            <a:r>
              <a:rPr lang="de-DE" sz="2500" dirty="0"/>
              <a:t>‘ </a:t>
            </a:r>
            <a:r>
              <a:rPr lang="de-DE" sz="2500" dirty="0" err="1"/>
              <a:t>workforce</a:t>
            </a:r>
            <a:endParaRPr lang="de-DE" sz="25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 err="1"/>
              <a:t>demography</a:t>
            </a:r>
            <a:r>
              <a:rPr lang="de-DE" sz="2500" dirty="0"/>
              <a:t> </a:t>
            </a:r>
            <a:r>
              <a:rPr lang="de-DE" sz="2500" dirty="0" err="1"/>
              <a:t>and</a:t>
            </a:r>
            <a:r>
              <a:rPr lang="de-DE" sz="2500" dirty="0"/>
              <a:t> </a:t>
            </a:r>
            <a:r>
              <a:rPr lang="de-DE" sz="2500" dirty="0" err="1"/>
              <a:t>emigration</a:t>
            </a:r>
            <a:r>
              <a:rPr lang="de-DE" sz="2500" dirty="0"/>
              <a:t> </a:t>
            </a:r>
            <a:r>
              <a:rPr lang="de-DE" sz="2500" dirty="0" err="1"/>
              <a:t>from</a:t>
            </a:r>
            <a:r>
              <a:rPr lang="de-DE" sz="2500" dirty="0"/>
              <a:t> </a:t>
            </a:r>
            <a:r>
              <a:rPr lang="de-DE" sz="2500" dirty="0" err="1"/>
              <a:t>this</a:t>
            </a:r>
            <a:r>
              <a:rPr lang="de-DE" sz="2500" dirty="0"/>
              <a:t> </a:t>
            </a:r>
            <a:r>
              <a:rPr lang="de-DE" sz="2500" dirty="0" err="1"/>
              <a:t>region</a:t>
            </a:r>
            <a:endParaRPr lang="de-DE" sz="25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/>
              <a:t>rate </a:t>
            </a:r>
            <a:r>
              <a:rPr lang="de-DE" sz="2500" dirty="0" err="1"/>
              <a:t>of</a:t>
            </a:r>
            <a:r>
              <a:rPr lang="de-DE" sz="2500" dirty="0"/>
              <a:t> </a:t>
            </a:r>
            <a:r>
              <a:rPr lang="de-DE" sz="2500" dirty="0" err="1"/>
              <a:t>vacancies</a:t>
            </a:r>
            <a:r>
              <a:rPr lang="de-DE" sz="2500" dirty="0"/>
              <a:t> </a:t>
            </a:r>
            <a:r>
              <a:rPr lang="de-DE" sz="2500" dirty="0" err="1"/>
              <a:t>up</a:t>
            </a:r>
            <a:r>
              <a:rPr lang="de-DE" sz="2500" dirty="0"/>
              <a:t> </a:t>
            </a:r>
            <a:r>
              <a:rPr lang="de-DE" sz="2500" dirty="0" err="1"/>
              <a:t>to</a:t>
            </a:r>
            <a:r>
              <a:rPr lang="de-DE" sz="2500" dirty="0"/>
              <a:t> 5.17 % (2016)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relatively high rate of job seekers 7,5%</a:t>
            </a:r>
            <a:endParaRPr lang="de-DE" sz="25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/>
              <a:t>Challenges</a:t>
            </a:r>
            <a:endParaRPr lang="de-DE" sz="3600" dirty="0"/>
          </a:p>
        </p:txBody>
      </p:sp>
      <p:sp>
        <p:nvSpPr>
          <p:cNvPr id="4" name="Textfeld 8"/>
          <p:cNvSpPr txBox="1"/>
          <p:nvPr/>
        </p:nvSpPr>
        <p:spPr>
          <a:xfrm>
            <a:off x="374755" y="5228728"/>
            <a:ext cx="9590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dirty="0"/>
              <a:t>(</a:t>
            </a:r>
            <a:r>
              <a:rPr lang="en-US" sz="1200" dirty="0"/>
              <a:t>Statistical Office of the Free State of Saxony, </a:t>
            </a:r>
            <a:r>
              <a:rPr lang="de-DE" sz="1200" dirty="0"/>
              <a:t>IAB Establishment Panel 2009)</a:t>
            </a:r>
          </a:p>
          <a:p>
            <a:r>
              <a:rPr lang="de-DE" sz="1200" dirty="0">
                <a:hlinkClick r:id="rId2"/>
              </a:rPr>
              <a:t>https://de.statista.com/statistik/daten/studie/310285/umfrage/verteilung-der-offenen-arbeitsstellen-in-deutschland-nach-bundeslaendern/</a:t>
            </a:r>
            <a:endParaRPr lang="de-DE" sz="1200" dirty="0"/>
          </a:p>
          <a:p>
            <a:r>
              <a:rPr lang="de-DE" sz="1200" dirty="0">
                <a:hlinkClick r:id="rId3"/>
              </a:rPr>
              <a:t>https://de.statista.com/statistik/daten/studie/2522/umfrage/entwicklung-der-arbeitslosenquote-in-sachsen-seit-1999/</a:t>
            </a:r>
            <a:r>
              <a:rPr lang="de-DE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6519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6088" lvl="1" indent="-357188">
              <a:buFont typeface="Arial" pitchFamily="34" charset="0"/>
              <a:buChar char="•"/>
              <a:tabLst>
                <a:tab pos="450850" algn="l"/>
              </a:tabLst>
            </a:pPr>
            <a:endParaRPr lang="en-GB" dirty="0"/>
          </a:p>
          <a:p>
            <a:pPr marL="446088" lvl="1" indent="-357188">
              <a:buFont typeface="Arial" pitchFamily="34" charset="0"/>
              <a:buChar char="•"/>
              <a:tabLst>
                <a:tab pos="450850" algn="l"/>
              </a:tabLst>
            </a:pPr>
            <a:endParaRPr lang="en-GB" dirty="0"/>
          </a:p>
          <a:p>
            <a:pPr marL="444500" lvl="1" indent="-355600">
              <a:buFont typeface="Arial" panose="020B0604020202020204" pitchFamily="34" charset="0"/>
              <a:buChar char="•"/>
              <a:tabLst>
                <a:tab pos="450850" algn="l"/>
              </a:tabLst>
            </a:pPr>
            <a:r>
              <a:rPr lang="en-GB" sz="2500" dirty="0" smtClean="0"/>
              <a:t>increasingly </a:t>
            </a:r>
            <a:r>
              <a:rPr lang="en-GB" sz="2500" dirty="0"/>
              <a:t>differentiated requirements of domestic and foreign customers for </a:t>
            </a:r>
            <a:r>
              <a:rPr lang="en-GB" sz="2500" dirty="0" smtClean="0"/>
              <a:t>  products</a:t>
            </a:r>
            <a:r>
              <a:rPr lang="en-GB" sz="2500" dirty="0"/>
              <a:t> </a:t>
            </a:r>
            <a:r>
              <a:rPr lang="en-GB" sz="2500" dirty="0" smtClean="0"/>
              <a:t>and </a:t>
            </a:r>
            <a:r>
              <a:rPr lang="en-GB" sz="2500" dirty="0"/>
              <a:t>services</a:t>
            </a:r>
            <a:endParaRPr lang="en-GB" sz="2500" b="1" dirty="0"/>
          </a:p>
          <a:p>
            <a:pPr marL="446088" lvl="1" indent="-357188">
              <a:buFont typeface="Arial" pitchFamily="34" charset="0"/>
              <a:buChar char="•"/>
              <a:tabLst>
                <a:tab pos="450850" algn="l"/>
              </a:tabLst>
            </a:pPr>
            <a:r>
              <a:rPr lang="en-GB" sz="2500" dirty="0"/>
              <a:t>growing international division of labour und cooperation</a:t>
            </a:r>
          </a:p>
          <a:p>
            <a:pPr marL="446088" lvl="1" indent="-357188">
              <a:buFont typeface="Arial" pitchFamily="34" charset="0"/>
              <a:buChar char="•"/>
            </a:pPr>
            <a:r>
              <a:rPr lang="en-GB" sz="2500" dirty="0"/>
              <a:t>need to develop even more specialised technical knowledge and experience</a:t>
            </a:r>
          </a:p>
          <a:p>
            <a:pPr marL="446088" lvl="1" indent="-357188">
              <a:buFont typeface="Arial" pitchFamily="34" charset="0"/>
              <a:buChar char="•"/>
            </a:pPr>
            <a:r>
              <a:rPr lang="en-GB" sz="2500" dirty="0"/>
              <a:t>new requirements for linguistic, social and cultural competences among companies </a:t>
            </a:r>
            <a:r>
              <a:rPr lang="en-GB" sz="2500" dirty="0" smtClean="0"/>
              <a:t>and Human resources</a:t>
            </a:r>
            <a:endParaRPr lang="en-GB" sz="2500" dirty="0"/>
          </a:p>
          <a:p>
            <a:pPr marL="446088" lvl="1" indent="-357188">
              <a:buFont typeface="Arial" pitchFamily="34" charset="0"/>
              <a:buChar char="•"/>
            </a:pPr>
            <a:r>
              <a:rPr lang="en-GB" sz="2500" dirty="0"/>
              <a:t>significantly negative value between young professionals and employees who drop out on account of high age in Saxon enterprises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/>
              <a:t>Impact </a:t>
            </a:r>
            <a:r>
              <a:rPr lang="de-DE" sz="3600" dirty="0" err="1"/>
              <a:t>of</a:t>
            </a:r>
            <a:r>
              <a:rPr lang="de-DE" sz="3600" dirty="0"/>
              <a:t> </a:t>
            </a:r>
            <a:r>
              <a:rPr lang="de-DE" sz="3600" dirty="0" err="1"/>
              <a:t>changing</a:t>
            </a:r>
            <a:r>
              <a:rPr lang="de-DE" sz="3600" dirty="0"/>
              <a:t> </a:t>
            </a:r>
            <a:r>
              <a:rPr lang="de-DE" sz="3600" dirty="0" err="1"/>
              <a:t>conditions</a:t>
            </a:r>
            <a:r>
              <a:rPr lang="de-DE" sz="3600" dirty="0"/>
              <a:t> on </a:t>
            </a:r>
            <a:r>
              <a:rPr lang="de-DE" sz="3600" dirty="0" err="1"/>
              <a:t>companies</a:t>
            </a:r>
            <a:r>
              <a:rPr lang="de-DE" sz="3600" dirty="0"/>
              <a:t> </a:t>
            </a:r>
            <a:r>
              <a:rPr lang="de-DE" sz="3600" dirty="0" err="1"/>
              <a:t>and</a:t>
            </a:r>
            <a:r>
              <a:rPr lang="de-DE" sz="3600" dirty="0"/>
              <a:t> </a:t>
            </a:r>
            <a:r>
              <a:rPr lang="de-DE" sz="3600" dirty="0" err="1" smtClean="0"/>
              <a:t>employees</a:t>
            </a:r>
            <a:endParaRPr lang="de-DE" sz="3600" dirty="0"/>
          </a:p>
        </p:txBody>
      </p:sp>
      <p:sp>
        <p:nvSpPr>
          <p:cNvPr id="4" name="Textfeld 8"/>
          <p:cNvSpPr txBox="1"/>
          <p:nvPr/>
        </p:nvSpPr>
        <p:spPr>
          <a:xfrm>
            <a:off x="374755" y="5523196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Source: </a:t>
            </a:r>
            <a:r>
              <a:rPr lang="de-DE" sz="1200" dirty="0" err="1"/>
              <a:t>Fachkräftemonitoring</a:t>
            </a:r>
            <a:r>
              <a:rPr lang="de-DE" sz="1200" dirty="0"/>
              <a:t>, 2010</a:t>
            </a:r>
          </a:p>
        </p:txBody>
      </p:sp>
    </p:spTree>
    <p:extLst>
      <p:ext uri="{BB962C8B-B14F-4D97-AF65-F5344CB8AC3E}">
        <p14:creationId xmlns:p14="http://schemas.microsoft.com/office/powerpoint/2010/main" val="383950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1.2 Introduction </a:t>
            </a:r>
            <a:r>
              <a:rPr lang="en-GB" dirty="0"/>
              <a:t>to the </a:t>
            </a:r>
            <a:r>
              <a:rPr lang="en-GB" dirty="0" smtClean="0"/>
              <a:t>topic HRM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/>
              <a:t>Review:</a:t>
            </a:r>
          </a:p>
          <a:p>
            <a:pPr marL="0" indent="0">
              <a:buNone/>
            </a:pPr>
            <a:r>
              <a:rPr lang="en-GB" dirty="0" smtClean="0"/>
              <a:t>HRM refers to a collection of policies used to organise work in the employment relationship. </a:t>
            </a:r>
          </a:p>
          <a:p>
            <a:pPr marL="0" indent="0">
              <a:buNone/>
            </a:pPr>
            <a:r>
              <a:rPr lang="en-GB" dirty="0" smtClean="0"/>
              <a:t>It centres on the </a:t>
            </a:r>
            <a:r>
              <a:rPr lang="en-GB" b="1" dirty="0" smtClean="0"/>
              <a:t>management of work </a:t>
            </a:r>
            <a:r>
              <a:rPr lang="en-GB" dirty="0" smtClean="0"/>
              <a:t>and the </a:t>
            </a:r>
            <a:r>
              <a:rPr lang="en-GB" b="1" dirty="0" smtClean="0"/>
              <a:t>management of people </a:t>
            </a:r>
            <a:r>
              <a:rPr lang="en-GB" dirty="0" smtClean="0"/>
              <a:t>who undertake this work.</a:t>
            </a:r>
          </a:p>
          <a:p>
            <a:pPr marL="0" indent="0">
              <a:buNone/>
            </a:pPr>
            <a:r>
              <a:rPr lang="en-GB" dirty="0" smtClean="0"/>
              <a:t>There is still </a:t>
            </a:r>
            <a:r>
              <a:rPr lang="en-GB" b="1" dirty="0" smtClean="0"/>
              <a:t>no universally </a:t>
            </a:r>
            <a:r>
              <a:rPr lang="en-GB" dirty="0" smtClean="0"/>
              <a:t>agreed definition of its meanings.</a:t>
            </a:r>
            <a:r>
              <a:rPr lang="en-GB" dirty="0"/>
              <a:t/>
            </a:r>
            <a:br>
              <a:rPr lang="en-GB" dirty="0"/>
            </a:br>
            <a:r>
              <a:rPr lang="en-GB" sz="1800" dirty="0"/>
              <a:t>(e.g. </a:t>
            </a:r>
            <a:r>
              <a:rPr lang="en-GB" sz="1800" dirty="0" smtClean="0"/>
              <a:t>Beardwell, J. </a:t>
            </a:r>
            <a:r>
              <a:rPr lang="en-GB" sz="1800" dirty="0" err="1" smtClean="0"/>
              <a:t>Thompson,A</a:t>
            </a:r>
            <a:r>
              <a:rPr lang="en-GB" sz="1800" dirty="0" smtClean="0"/>
              <a:t>., 2017</a:t>
            </a:r>
            <a:r>
              <a:rPr lang="en-GB" sz="1800" dirty="0"/>
              <a:t>, p</a:t>
            </a:r>
            <a:r>
              <a:rPr lang="en-GB" sz="1800" dirty="0" smtClean="0"/>
              <a:t>. 5)</a:t>
            </a:r>
          </a:p>
          <a:p>
            <a:pPr marL="0" indent="0">
              <a:buNone/>
            </a:pPr>
            <a:r>
              <a:rPr lang="en-GB" dirty="0"/>
              <a:t>Human resource management can be defined as a </a:t>
            </a:r>
            <a:r>
              <a:rPr lang="en-GB" b="1" dirty="0"/>
              <a:t>strategic, integrated and coherent approach</a:t>
            </a:r>
            <a:r>
              <a:rPr lang="en-GB" dirty="0"/>
              <a:t> to the employment, development and well-being of the people working in organizations. </a:t>
            </a:r>
            <a:r>
              <a:rPr lang="de-DE" sz="1600" dirty="0">
                <a:solidFill>
                  <a:prstClr val="black"/>
                </a:solidFill>
              </a:rPr>
              <a:t>(cf. Armstrong, M./Taylor, S. , </a:t>
            </a:r>
            <a:r>
              <a:rPr lang="de-DE" sz="1600" dirty="0" smtClean="0">
                <a:solidFill>
                  <a:prstClr val="black"/>
                </a:solidFill>
              </a:rPr>
              <a:t>2014</a:t>
            </a:r>
            <a:r>
              <a:rPr lang="de-DE" sz="1600" dirty="0">
                <a:solidFill>
                  <a:prstClr val="black"/>
                </a:solidFill>
              </a:rPr>
              <a:t>,</a:t>
            </a:r>
            <a:r>
              <a:rPr lang="de-DE" sz="1600" dirty="0" smtClean="0">
                <a:solidFill>
                  <a:prstClr val="black"/>
                </a:solidFill>
              </a:rPr>
              <a:t> p. 5</a:t>
            </a:r>
            <a:r>
              <a:rPr lang="de-DE" sz="1600" dirty="0">
                <a:solidFill>
                  <a:prstClr val="black"/>
                </a:solidFill>
              </a:rPr>
              <a:t>)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054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8507" y="1968028"/>
            <a:ext cx="11482465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8150" lvl="1" indent="-342900">
              <a:buFont typeface="Arial" panose="020B0604020202020204" pitchFamily="34" charset="0"/>
              <a:buChar char="•"/>
            </a:pPr>
            <a:r>
              <a:rPr lang="de-DE" sz="2500" dirty="0"/>
              <a:t>rapid </a:t>
            </a:r>
            <a:r>
              <a:rPr lang="de-DE" sz="2500" dirty="0" err="1"/>
              <a:t>scientific-technical</a:t>
            </a:r>
            <a:r>
              <a:rPr lang="de-DE" sz="2500" dirty="0"/>
              <a:t> </a:t>
            </a:r>
            <a:r>
              <a:rPr lang="de-DE" sz="2500" dirty="0" err="1"/>
              <a:t>development</a:t>
            </a:r>
            <a:r>
              <a:rPr lang="de-DE" sz="2500" dirty="0"/>
              <a:t> </a:t>
            </a:r>
          </a:p>
          <a:p>
            <a:pPr lvl="1" indent="-361950">
              <a:buFont typeface="Arial" panose="020B0604020202020204" pitchFamily="34" charset="0"/>
              <a:buChar char="•"/>
            </a:pPr>
            <a:r>
              <a:rPr lang="de-DE" sz="2500" dirty="0" err="1"/>
              <a:t>growing</a:t>
            </a:r>
            <a:r>
              <a:rPr lang="de-DE" sz="2500" dirty="0"/>
              <a:t> </a:t>
            </a:r>
            <a:r>
              <a:rPr lang="de-DE" sz="2500" dirty="0" err="1"/>
              <a:t>requirements</a:t>
            </a:r>
            <a:r>
              <a:rPr lang="de-DE" sz="2500" dirty="0"/>
              <a:t> </a:t>
            </a:r>
            <a:r>
              <a:rPr lang="de-DE" sz="2500" dirty="0" err="1"/>
              <a:t>of</a:t>
            </a:r>
            <a:r>
              <a:rPr lang="de-DE" sz="2500" dirty="0"/>
              <a:t> international </a:t>
            </a:r>
            <a:r>
              <a:rPr lang="de-DE" sz="2500" dirty="0" err="1"/>
              <a:t>markets</a:t>
            </a:r>
            <a:endParaRPr lang="de-DE" sz="2500" dirty="0"/>
          </a:p>
          <a:p>
            <a:pPr lvl="1" indent="-361950">
              <a:buFont typeface="Arial" panose="020B0604020202020204" pitchFamily="34" charset="0"/>
              <a:buChar char="•"/>
            </a:pPr>
            <a:r>
              <a:rPr lang="de-DE" sz="2500" dirty="0" err="1"/>
              <a:t>effects</a:t>
            </a:r>
            <a:r>
              <a:rPr lang="de-DE" sz="2500" dirty="0"/>
              <a:t> </a:t>
            </a:r>
            <a:r>
              <a:rPr lang="de-DE" sz="2500" dirty="0" err="1"/>
              <a:t>of</a:t>
            </a:r>
            <a:r>
              <a:rPr lang="de-DE" sz="2500" dirty="0"/>
              <a:t> </a:t>
            </a:r>
            <a:r>
              <a:rPr lang="de-DE" sz="2500" dirty="0" err="1"/>
              <a:t>the</a:t>
            </a:r>
            <a:r>
              <a:rPr lang="de-DE" sz="2500" dirty="0"/>
              <a:t> </a:t>
            </a:r>
            <a:r>
              <a:rPr lang="de-DE" sz="2500" dirty="0" err="1"/>
              <a:t>induced</a:t>
            </a:r>
            <a:r>
              <a:rPr lang="de-DE" sz="2500" dirty="0"/>
              <a:t> ‘demographic </a:t>
            </a:r>
            <a:r>
              <a:rPr lang="de-DE" sz="2500" dirty="0" err="1"/>
              <a:t>trap</a:t>
            </a:r>
            <a:r>
              <a:rPr lang="de-DE" sz="2500" dirty="0"/>
              <a:t>‘ </a:t>
            </a:r>
            <a:r>
              <a:rPr lang="de-DE" sz="2500" dirty="0" err="1"/>
              <a:t>by</a:t>
            </a:r>
            <a:r>
              <a:rPr lang="de-DE" sz="2500" dirty="0"/>
              <a:t> </a:t>
            </a:r>
            <a:r>
              <a:rPr lang="de-DE" sz="2500" dirty="0" err="1"/>
              <a:t>the</a:t>
            </a:r>
            <a:r>
              <a:rPr lang="de-DE" sz="2500" dirty="0"/>
              <a:t> </a:t>
            </a:r>
            <a:r>
              <a:rPr lang="de-DE" sz="2500" dirty="0" err="1"/>
              <a:t>structural</a:t>
            </a:r>
            <a:r>
              <a:rPr lang="de-DE" sz="2500" dirty="0"/>
              <a:t> </a:t>
            </a:r>
            <a:r>
              <a:rPr lang="de-DE" sz="2500" dirty="0" err="1"/>
              <a:t>change</a:t>
            </a:r>
            <a:r>
              <a:rPr lang="de-DE" sz="2500" dirty="0"/>
              <a:t> after 1990</a:t>
            </a:r>
          </a:p>
          <a:p>
            <a:pPr lvl="1" indent="-361950">
              <a:buFont typeface="Arial" panose="020B0604020202020204" pitchFamily="34" charset="0"/>
              <a:buChar char="•"/>
            </a:pPr>
            <a:r>
              <a:rPr lang="de-DE" sz="2500" dirty="0" err="1"/>
              <a:t>growing</a:t>
            </a:r>
            <a:r>
              <a:rPr lang="de-DE" sz="2500" dirty="0"/>
              <a:t>, </a:t>
            </a:r>
            <a:r>
              <a:rPr lang="de-DE" sz="2500" dirty="0" err="1"/>
              <a:t>world-wide</a:t>
            </a:r>
            <a:r>
              <a:rPr lang="de-DE" sz="2500" dirty="0"/>
              <a:t> </a:t>
            </a:r>
            <a:r>
              <a:rPr lang="en-US" sz="2500" dirty="0"/>
              <a:t>competition for the best brains</a:t>
            </a:r>
            <a:endParaRPr lang="de-DE" sz="2500" dirty="0"/>
          </a:p>
          <a:p>
            <a:pPr lvl="1" indent="-361950">
              <a:buFont typeface="Arial" panose="020B0604020202020204" pitchFamily="34" charset="0"/>
              <a:buChar char="•"/>
            </a:pPr>
            <a:r>
              <a:rPr lang="de-DE" sz="2500" dirty="0"/>
              <a:t>high </a:t>
            </a:r>
            <a:r>
              <a:rPr lang="de-DE" sz="2500" dirty="0" err="1"/>
              <a:t>specilisation</a:t>
            </a:r>
            <a:r>
              <a:rPr lang="de-DE" sz="2500" dirty="0"/>
              <a:t> </a:t>
            </a:r>
            <a:r>
              <a:rPr lang="de-DE" sz="2500" dirty="0" smtClean="0"/>
              <a:t>in </a:t>
            </a:r>
            <a:r>
              <a:rPr lang="de-DE" sz="2500" dirty="0" err="1"/>
              <a:t>many</a:t>
            </a:r>
            <a:r>
              <a:rPr lang="de-DE" sz="2500" dirty="0"/>
              <a:t> </a:t>
            </a:r>
            <a:r>
              <a:rPr lang="de-DE" sz="2500" dirty="0" err="1"/>
              <a:t>SME‘s</a:t>
            </a:r>
            <a:endParaRPr lang="de-DE" sz="2500" dirty="0"/>
          </a:p>
          <a:p>
            <a:pPr lvl="1" indent="-361950">
              <a:buFont typeface="Arial" panose="020B0604020202020204" pitchFamily="34" charset="0"/>
              <a:buChar char="•"/>
            </a:pPr>
            <a:r>
              <a:rPr lang="de-DE" sz="2500" dirty="0" err="1"/>
              <a:t>profound</a:t>
            </a:r>
            <a:r>
              <a:rPr lang="de-DE" sz="2500" dirty="0"/>
              <a:t> </a:t>
            </a:r>
            <a:r>
              <a:rPr lang="de-DE" sz="2500" dirty="0" err="1"/>
              <a:t>societal</a:t>
            </a:r>
            <a:r>
              <a:rPr lang="de-DE" sz="2500" dirty="0"/>
              <a:t> </a:t>
            </a:r>
            <a:r>
              <a:rPr lang="de-DE" sz="2500" dirty="0" err="1"/>
              <a:t>changes</a:t>
            </a:r>
            <a:r>
              <a:rPr lang="de-DE" sz="2500" dirty="0"/>
              <a:t> </a:t>
            </a:r>
            <a:r>
              <a:rPr lang="de-DE" sz="2500" dirty="0" err="1"/>
              <a:t>regarding</a:t>
            </a:r>
            <a:r>
              <a:rPr lang="de-DE" sz="2500" dirty="0"/>
              <a:t> </a:t>
            </a:r>
            <a:r>
              <a:rPr lang="de-DE" sz="2500" dirty="0" err="1"/>
              <a:t>technical</a:t>
            </a:r>
            <a:r>
              <a:rPr lang="de-DE" sz="2500" dirty="0"/>
              <a:t> </a:t>
            </a:r>
            <a:r>
              <a:rPr lang="de-DE" sz="2500" dirty="0" err="1"/>
              <a:t>understanding</a:t>
            </a:r>
            <a:r>
              <a:rPr lang="de-DE" sz="2500" dirty="0"/>
              <a:t>, </a:t>
            </a:r>
            <a:r>
              <a:rPr lang="de-DE" sz="2500" dirty="0" err="1"/>
              <a:t>career</a:t>
            </a:r>
            <a:r>
              <a:rPr lang="de-DE" sz="2500" dirty="0"/>
              <a:t> </a:t>
            </a:r>
            <a:r>
              <a:rPr lang="de-DE" sz="2500" dirty="0" err="1"/>
              <a:t>choice</a:t>
            </a:r>
            <a:r>
              <a:rPr lang="de-DE" sz="2500" dirty="0"/>
              <a:t> </a:t>
            </a:r>
            <a:r>
              <a:rPr lang="de-DE" sz="2500" dirty="0" err="1"/>
              <a:t>and</a:t>
            </a:r>
            <a:r>
              <a:rPr lang="de-DE" sz="2500" dirty="0"/>
              <a:t> </a:t>
            </a:r>
            <a:r>
              <a:rPr lang="de-DE" sz="2500" dirty="0" err="1" smtClean="0"/>
              <a:t>ethical</a:t>
            </a:r>
            <a:r>
              <a:rPr lang="de-DE" sz="2500" dirty="0" smtClean="0"/>
              <a:t> </a:t>
            </a:r>
            <a:r>
              <a:rPr lang="de-DE" sz="2500" dirty="0" err="1" smtClean="0"/>
              <a:t>concepts</a:t>
            </a:r>
            <a:endParaRPr lang="de-DE" sz="25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Reasons for the increasing demand for qualified employees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51637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AA2E-74C0-47FB-96F2-864BCB926180}" type="datetime1">
              <a:rPr lang="de-DE" smtClean="0"/>
              <a:t>19.01.2018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Prof. Dr. Angela Walter</a:t>
            </a:r>
            <a:endParaRPr lang="de-DE" dirty="0"/>
          </a:p>
        </p:txBody>
      </p:sp>
      <p:sp>
        <p:nvSpPr>
          <p:cNvPr id="10" name="Inhaltsplatzhalter 3"/>
          <p:cNvSpPr>
            <a:spLocks noGrp="1"/>
          </p:cNvSpPr>
          <p:nvPr>
            <p:ph sz="half" idx="2"/>
          </p:nvPr>
        </p:nvSpPr>
        <p:spPr>
          <a:xfrm>
            <a:off x="857060" y="1593531"/>
            <a:ext cx="4183650" cy="222437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SMEs need:</a:t>
            </a:r>
          </a:p>
          <a:p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Innovative young professionals </a:t>
            </a:r>
          </a:p>
          <a:p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Better HR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performance for 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recruiting &amp; retaining young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people  </a:t>
            </a:r>
          </a:p>
          <a:p>
            <a:endParaRPr lang="en-GB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dirty="0"/>
              <a:t/>
            </a:r>
            <a:br>
              <a:rPr lang="en-GB" dirty="0"/>
            </a:br>
            <a:r>
              <a:rPr lang="en-GB" dirty="0"/>
              <a:t>SMEs in Saxony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2778461" y="3858255"/>
            <a:ext cx="32643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2060"/>
                </a:solidFill>
              </a:rPr>
              <a:t>In order to be attractive employers for young people, SMEs have to understand their job expectations</a:t>
            </a:r>
          </a:p>
        </p:txBody>
      </p:sp>
      <p:sp>
        <p:nvSpPr>
          <p:cNvPr id="15" name="Pfeil nach rechts 14"/>
          <p:cNvSpPr/>
          <p:nvPr/>
        </p:nvSpPr>
        <p:spPr>
          <a:xfrm>
            <a:off x="1859168" y="4387017"/>
            <a:ext cx="64807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6" name="Diagramm 5"/>
          <p:cNvGraphicFramePr/>
          <p:nvPr>
            <p:extLst/>
          </p:nvPr>
        </p:nvGraphicFramePr>
        <p:xfrm>
          <a:off x="6042819" y="1392307"/>
          <a:ext cx="4229646" cy="5044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49A5C-958F-4E46-9731-065753332E3B}" type="slidenum">
              <a:rPr lang="de-DE" smtClean="0"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480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 </a:t>
            </a:r>
            <a:r>
              <a:rPr lang="en-GB" dirty="0"/>
              <a:t>chapter 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38163" lvl="0" indent="-538163">
              <a:buNone/>
            </a:pPr>
            <a:r>
              <a:rPr lang="en-GB" dirty="0" smtClean="0"/>
              <a:t>3.1 HRM</a:t>
            </a:r>
            <a:r>
              <a:rPr lang="en-GB" dirty="0"/>
              <a:t>:  approaches, processes, current issues etc. (Framework/Overview)</a:t>
            </a:r>
          </a:p>
          <a:p>
            <a:pPr marL="538163" lvl="0" indent="-538163">
              <a:buNone/>
            </a:pPr>
            <a:r>
              <a:rPr lang="en-GB" dirty="0" smtClean="0"/>
              <a:t>3.2 Trends </a:t>
            </a:r>
            <a:r>
              <a:rPr lang="en-GB" dirty="0"/>
              <a:t>in globalization, digitalization and demographic developments </a:t>
            </a:r>
          </a:p>
          <a:p>
            <a:pPr marL="538163" lvl="0" indent="-538163">
              <a:buNone/>
            </a:pPr>
            <a:r>
              <a:rPr lang="en-GB" dirty="0" smtClean="0"/>
              <a:t>3.3 Specific </a:t>
            </a:r>
            <a:r>
              <a:rPr lang="en-GB" dirty="0"/>
              <a:t>aspects of SMEs compared to large companies (qualitative aspects)</a:t>
            </a:r>
          </a:p>
          <a:p>
            <a:pPr marL="538163" lvl="0" indent="-538163">
              <a:buNone/>
            </a:pPr>
            <a:r>
              <a:rPr lang="en-GB" dirty="0" smtClean="0"/>
              <a:t>3.4 The </a:t>
            </a:r>
            <a:r>
              <a:rPr lang="en-GB" dirty="0"/>
              <a:t>special contexts of HRM in our five regions and the special situation of regional SMEs  (special regional literature)</a:t>
            </a:r>
          </a:p>
          <a:p>
            <a:pPr marL="538163" lvl="0" indent="-538163">
              <a:buNone/>
            </a:pPr>
            <a:r>
              <a:rPr lang="en-GB" b="1" dirty="0" smtClean="0"/>
              <a:t>3.5 Corporate </a:t>
            </a:r>
            <a:r>
              <a:rPr lang="en-GB" b="1" dirty="0"/>
              <a:t>Social Responsibility and Human Resource strategy </a:t>
            </a:r>
          </a:p>
          <a:p>
            <a:pPr marL="538163" indent="-538163">
              <a:buNone/>
            </a:pPr>
            <a:r>
              <a:rPr lang="fi-FI" dirty="0" smtClean="0"/>
              <a:t>3.6 HRM </a:t>
            </a:r>
            <a:r>
              <a:rPr lang="fi-FI" dirty="0"/>
              <a:t>and Performance in SMEs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4176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8541" y="234184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3.5 Corporate Social Responsibility and Human Resource </a:t>
            </a:r>
            <a:r>
              <a:rPr lang="en-GB" dirty="0" smtClean="0"/>
              <a:t>strategy</a:t>
            </a:r>
            <a:br>
              <a:rPr lang="en-GB" dirty="0" smtClean="0"/>
            </a:br>
            <a:r>
              <a:rPr lang="en-GB" dirty="0"/>
              <a:t> </a:t>
            </a:r>
            <a:r>
              <a:rPr lang="en-GB" dirty="0" smtClean="0"/>
              <a:t>   (resp. TUL/Czech) </a:t>
            </a:r>
            <a:r>
              <a:rPr lang="en-GB" dirty="0"/>
              <a:t/>
            </a:r>
            <a:br>
              <a:rPr lang="en-GB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248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847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 </a:t>
            </a:r>
            <a:r>
              <a:rPr lang="en-GB" dirty="0"/>
              <a:t>chapter 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38163" lvl="0" indent="-538163">
              <a:buNone/>
            </a:pPr>
            <a:r>
              <a:rPr lang="en-GB" dirty="0" smtClean="0"/>
              <a:t>3.1 HRM</a:t>
            </a:r>
            <a:r>
              <a:rPr lang="en-GB" dirty="0"/>
              <a:t>:  approaches, processes, current issues etc. (Framework/Overview)</a:t>
            </a:r>
          </a:p>
          <a:p>
            <a:pPr marL="538163" lvl="0" indent="-538163">
              <a:buNone/>
            </a:pPr>
            <a:r>
              <a:rPr lang="en-GB" dirty="0" smtClean="0"/>
              <a:t>3.2 Trends </a:t>
            </a:r>
            <a:r>
              <a:rPr lang="en-GB" dirty="0"/>
              <a:t>in globalization, digitalization and demographic developments </a:t>
            </a:r>
          </a:p>
          <a:p>
            <a:pPr marL="538163" lvl="0" indent="-538163">
              <a:buNone/>
            </a:pPr>
            <a:r>
              <a:rPr lang="en-GB" dirty="0" smtClean="0"/>
              <a:t>3.3 Specific </a:t>
            </a:r>
            <a:r>
              <a:rPr lang="en-GB" dirty="0"/>
              <a:t>aspects of SMEs compared to large companies (qualitative aspects)</a:t>
            </a:r>
          </a:p>
          <a:p>
            <a:pPr marL="538163" lvl="0" indent="-538163">
              <a:buNone/>
            </a:pPr>
            <a:r>
              <a:rPr lang="en-GB" dirty="0" smtClean="0"/>
              <a:t>3.4 The </a:t>
            </a:r>
            <a:r>
              <a:rPr lang="en-GB" dirty="0"/>
              <a:t>special contexts of HRM in our five regions and the special situation of regional SMEs  (special regional literature)</a:t>
            </a:r>
          </a:p>
          <a:p>
            <a:pPr marL="538163" lvl="0" indent="-538163">
              <a:buNone/>
            </a:pPr>
            <a:r>
              <a:rPr lang="en-GB" dirty="0" smtClean="0"/>
              <a:t>3.5 Corporate </a:t>
            </a:r>
            <a:r>
              <a:rPr lang="en-GB" dirty="0"/>
              <a:t>Social Responsibility and Human Resource strategy </a:t>
            </a:r>
          </a:p>
          <a:p>
            <a:pPr marL="538163" indent="-538163">
              <a:buNone/>
            </a:pPr>
            <a:r>
              <a:rPr lang="fi-FI" b="1" dirty="0" smtClean="0"/>
              <a:t>3.6 HRM </a:t>
            </a:r>
            <a:r>
              <a:rPr lang="fi-FI" b="1" dirty="0"/>
              <a:t>and Performance in SMEs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68492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64341" y="2503207"/>
            <a:ext cx="10515600" cy="1325563"/>
          </a:xfrm>
        </p:spPr>
        <p:txBody>
          <a:bodyPr/>
          <a:lstStyle/>
          <a:p>
            <a:r>
              <a:rPr lang="fi-FI" dirty="0" smtClean="0"/>
              <a:t>3.6 HRM </a:t>
            </a:r>
            <a:r>
              <a:rPr lang="fi-FI" dirty="0"/>
              <a:t>and Performance in </a:t>
            </a:r>
            <a:r>
              <a:rPr lang="fi-FI" dirty="0" smtClean="0"/>
              <a:t>SMEs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760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latin typeface="Calibri" panose="020F0502020204030204" pitchFamily="34" charset="0"/>
              </a:rPr>
              <a:t/>
            </a:r>
            <a:br>
              <a:rPr lang="en-GB" dirty="0" smtClean="0">
                <a:latin typeface="Calibri" panose="020F0502020204030204" pitchFamily="34" charset="0"/>
              </a:rPr>
            </a:br>
            <a:r>
              <a:rPr lang="en-GB" dirty="0" smtClean="0">
                <a:latin typeface="Calibri" panose="020F0502020204030204" pitchFamily="34" charset="0"/>
              </a:rPr>
              <a:t>What is performance management?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Armstrong </a:t>
            </a:r>
            <a:r>
              <a:rPr lang="de-DE" dirty="0" err="1" smtClean="0"/>
              <a:t>and</a:t>
            </a:r>
            <a:r>
              <a:rPr lang="de-DE" dirty="0" smtClean="0"/>
              <a:t> Baron </a:t>
            </a:r>
            <a:r>
              <a:rPr lang="de-DE" dirty="0" err="1" smtClean="0"/>
              <a:t>define</a:t>
            </a:r>
            <a:r>
              <a:rPr lang="de-DE" dirty="0" smtClean="0"/>
              <a:t> (2004:16) </a:t>
            </a:r>
            <a:r>
              <a:rPr lang="en-GB" dirty="0">
                <a:latin typeface="Calibri" panose="020F0502020204030204" pitchFamily="34" charset="0"/>
              </a:rPr>
              <a:t>performance management </a:t>
            </a:r>
            <a:r>
              <a:rPr lang="de-DE" dirty="0" smtClean="0"/>
              <a:t>as: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smtClean="0"/>
              <a:t>„…a </a:t>
            </a:r>
            <a:r>
              <a:rPr lang="de-DE" dirty="0" err="1" smtClean="0"/>
              <a:t>strategy</a:t>
            </a:r>
            <a:r>
              <a:rPr lang="de-DE" dirty="0" smtClean="0"/>
              <a:t>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relates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activity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organisation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r>
              <a:rPr lang="de-DE" dirty="0" smtClean="0"/>
              <a:t> in </a:t>
            </a:r>
            <a:r>
              <a:rPr lang="de-DE" dirty="0" err="1" smtClean="0"/>
              <a:t>context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its</a:t>
            </a:r>
            <a:r>
              <a:rPr lang="de-DE" dirty="0" smtClean="0"/>
              <a:t> </a:t>
            </a:r>
            <a:r>
              <a:rPr lang="de-DE" b="1" dirty="0" smtClean="0"/>
              <a:t>human </a:t>
            </a:r>
            <a:r>
              <a:rPr lang="de-DE" b="1" dirty="0" err="1" smtClean="0"/>
              <a:t>resource</a:t>
            </a:r>
            <a:r>
              <a:rPr lang="de-DE" b="1" dirty="0" smtClean="0"/>
              <a:t> </a:t>
            </a:r>
            <a:r>
              <a:rPr lang="de-DE" dirty="0" err="1" smtClean="0"/>
              <a:t>policies</a:t>
            </a:r>
            <a:r>
              <a:rPr lang="de-DE" dirty="0" smtClean="0"/>
              <a:t>, </a:t>
            </a:r>
            <a:r>
              <a:rPr lang="de-DE" dirty="0" err="1" smtClean="0"/>
              <a:t>culture</a:t>
            </a:r>
            <a:r>
              <a:rPr lang="de-DE" dirty="0" smtClean="0"/>
              <a:t>, style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communications</a:t>
            </a:r>
            <a:r>
              <a:rPr lang="de-DE" dirty="0" smtClean="0"/>
              <a:t> </a:t>
            </a:r>
            <a:r>
              <a:rPr lang="de-DE" dirty="0" err="1" smtClean="0"/>
              <a:t>systems</a:t>
            </a:r>
            <a:r>
              <a:rPr lang="de-DE" dirty="0" smtClean="0"/>
              <a:t>. The </a:t>
            </a:r>
            <a:r>
              <a:rPr lang="de-DE" dirty="0" err="1" smtClean="0"/>
              <a:t>nature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strategy</a:t>
            </a:r>
            <a:r>
              <a:rPr lang="de-DE" dirty="0" smtClean="0"/>
              <a:t> </a:t>
            </a:r>
            <a:r>
              <a:rPr lang="de-DE" dirty="0" err="1" smtClean="0"/>
              <a:t>depends</a:t>
            </a:r>
            <a:r>
              <a:rPr lang="de-DE" dirty="0" smtClean="0"/>
              <a:t> on </a:t>
            </a:r>
            <a:r>
              <a:rPr lang="de-DE" dirty="0" err="1" smtClean="0"/>
              <a:t>the</a:t>
            </a:r>
            <a:r>
              <a:rPr lang="de-DE" dirty="0" smtClean="0"/>
              <a:t> organisational </a:t>
            </a:r>
            <a:r>
              <a:rPr lang="de-DE" b="1" dirty="0" err="1" smtClean="0"/>
              <a:t>context</a:t>
            </a:r>
            <a:r>
              <a:rPr lang="de-DE" b="1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b="1" dirty="0" err="1" smtClean="0"/>
              <a:t>vary</a:t>
            </a:r>
            <a:r>
              <a:rPr lang="de-DE" b="1" dirty="0" smtClean="0"/>
              <a:t> </a:t>
            </a:r>
            <a:r>
              <a:rPr lang="de-DE" b="1" dirty="0" err="1" smtClean="0"/>
              <a:t>from</a:t>
            </a:r>
            <a:r>
              <a:rPr lang="de-DE" b="1" dirty="0" smtClean="0"/>
              <a:t> </a:t>
            </a:r>
            <a:r>
              <a:rPr lang="de-DE" b="1" dirty="0" err="1" smtClean="0"/>
              <a:t>organisation</a:t>
            </a:r>
            <a:r>
              <a:rPr lang="de-DE" b="1" dirty="0" smtClean="0"/>
              <a:t> </a:t>
            </a:r>
            <a:r>
              <a:rPr lang="de-DE" b="1" dirty="0" err="1" smtClean="0"/>
              <a:t>to</a:t>
            </a:r>
            <a:r>
              <a:rPr lang="de-DE" b="1" dirty="0" smtClean="0"/>
              <a:t> </a:t>
            </a:r>
            <a:r>
              <a:rPr lang="de-DE" b="1" dirty="0" err="1" smtClean="0"/>
              <a:t>organisation</a:t>
            </a:r>
            <a:r>
              <a:rPr lang="de-DE" dirty="0" smtClean="0"/>
              <a:t>.“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268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4000" dirty="0" smtClean="0"/>
              <a:t>The </a:t>
            </a:r>
            <a:r>
              <a:rPr lang="de-DE" sz="4000" dirty="0" err="1" smtClean="0"/>
              <a:t>performance</a:t>
            </a:r>
            <a:r>
              <a:rPr lang="de-DE" sz="4000" dirty="0" smtClean="0"/>
              <a:t> </a:t>
            </a:r>
            <a:r>
              <a:rPr lang="de-DE" sz="4000" dirty="0" err="1" smtClean="0"/>
              <a:t>cycle</a:t>
            </a:r>
            <a:r>
              <a:rPr lang="de-DE" sz="4000" dirty="0" smtClean="0"/>
              <a:t> </a:t>
            </a:r>
            <a:r>
              <a:rPr lang="de-DE" sz="4000" dirty="0" err="1" smtClean="0"/>
              <a:t>and</a:t>
            </a:r>
            <a:r>
              <a:rPr lang="de-DE" sz="4000" b="1" dirty="0"/>
              <a:t> </a:t>
            </a:r>
            <a:r>
              <a:rPr lang="de-DE" sz="4000" dirty="0"/>
              <a:t>Principle </a:t>
            </a:r>
            <a:r>
              <a:rPr lang="de-DE" sz="4000" dirty="0" err="1"/>
              <a:t>activities</a:t>
            </a:r>
            <a:r>
              <a:rPr lang="de-DE" sz="4000" dirty="0"/>
              <a:t> </a:t>
            </a:r>
            <a:r>
              <a:rPr lang="de-DE" sz="4000" dirty="0" err="1"/>
              <a:t>of</a:t>
            </a:r>
            <a:r>
              <a:rPr lang="de-DE" sz="4000" dirty="0"/>
              <a:t> </a:t>
            </a:r>
            <a:r>
              <a:rPr lang="de-DE" sz="4000" dirty="0" err="1"/>
              <a:t>performance</a:t>
            </a:r>
            <a:r>
              <a:rPr lang="de-DE" sz="4000" dirty="0"/>
              <a:t> </a:t>
            </a:r>
            <a:r>
              <a:rPr lang="de-DE" sz="4000" dirty="0" err="1"/>
              <a:t>management</a:t>
            </a:r>
            <a:r>
              <a:rPr lang="de-DE" sz="4000" dirty="0"/>
              <a:t>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2000" dirty="0" smtClean="0"/>
              <a:t>(cf. </a:t>
            </a:r>
            <a:r>
              <a:rPr lang="fi-FI" sz="2000" dirty="0"/>
              <a:t>Beardwell, J./Thompson; A. (2017): </a:t>
            </a:r>
            <a:r>
              <a:rPr lang="fi-FI" sz="2000" dirty="0" smtClean="0"/>
              <a:t>430 -431)</a:t>
            </a:r>
            <a:endParaRPr lang="de-DE" sz="2000" dirty="0"/>
          </a:p>
        </p:txBody>
      </p:sp>
      <p:graphicFrame>
        <p:nvGraphicFramePr>
          <p:cNvPr id="4" name="Diagramm 3"/>
          <p:cNvGraphicFramePr/>
          <p:nvPr>
            <p:extLst>
              <p:ext uri="{D42A27DB-BD31-4B8C-83A1-F6EECF244321}">
                <p14:modId xmlns:p14="http://schemas.microsoft.com/office/powerpoint/2010/main" val="687284082"/>
              </p:ext>
            </p:extLst>
          </p:nvPr>
        </p:nvGraphicFramePr>
        <p:xfrm>
          <a:off x="233830" y="1857158"/>
          <a:ext cx="5684371" cy="3946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Inhaltsplatzhalter 2"/>
          <p:cNvSpPr txBox="1">
            <a:spLocks/>
          </p:cNvSpPr>
          <p:nvPr/>
        </p:nvSpPr>
        <p:spPr>
          <a:xfrm>
            <a:off x="5918201" y="1452283"/>
            <a:ext cx="4728882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5562600" y="1838203"/>
            <a:ext cx="57912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dirty="0" err="1" smtClean="0"/>
              <a:t>Communicating</a:t>
            </a:r>
            <a:r>
              <a:rPr lang="de-DE" sz="2400" dirty="0" smtClean="0"/>
              <a:t> a </a:t>
            </a:r>
            <a:r>
              <a:rPr lang="de-DE" sz="2400" dirty="0" err="1" smtClean="0"/>
              <a:t>shared</a:t>
            </a:r>
            <a:r>
              <a:rPr lang="de-DE" sz="2400" dirty="0" smtClean="0"/>
              <a:t> </a:t>
            </a:r>
            <a:r>
              <a:rPr lang="de-DE" sz="2400" dirty="0" err="1" smtClean="0"/>
              <a:t>vision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purpose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organisation</a:t>
            </a:r>
            <a:endParaRPr lang="de-DE" sz="2400" dirty="0" smtClean="0"/>
          </a:p>
          <a:p>
            <a:r>
              <a:rPr lang="de-DE" sz="2400" dirty="0" err="1" smtClean="0"/>
              <a:t>Define</a:t>
            </a:r>
            <a:r>
              <a:rPr lang="de-DE" sz="2400" dirty="0" smtClean="0"/>
              <a:t> </a:t>
            </a:r>
            <a:r>
              <a:rPr lang="de-DE" sz="2400" dirty="0" err="1" smtClean="0"/>
              <a:t>expectations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what</a:t>
            </a:r>
            <a:r>
              <a:rPr lang="de-DE" sz="2400" dirty="0" smtClean="0"/>
              <a:t> must </a:t>
            </a:r>
            <a:r>
              <a:rPr lang="de-DE" sz="2400" dirty="0" err="1" smtClean="0"/>
              <a:t>be</a:t>
            </a:r>
            <a:r>
              <a:rPr lang="de-DE" sz="2400" dirty="0" smtClean="0"/>
              <a:t> </a:t>
            </a:r>
            <a:r>
              <a:rPr lang="de-DE" sz="2400" dirty="0" err="1" smtClean="0"/>
              <a:t>delivered</a:t>
            </a:r>
            <a:r>
              <a:rPr lang="de-DE" sz="2400" dirty="0" smtClean="0"/>
              <a:t> </a:t>
            </a:r>
            <a:r>
              <a:rPr lang="de-DE" sz="2400" dirty="0" err="1" smtClean="0"/>
              <a:t>and</a:t>
            </a:r>
            <a:r>
              <a:rPr lang="de-DE" sz="2400" dirty="0" smtClean="0"/>
              <a:t> </a:t>
            </a:r>
            <a:r>
              <a:rPr lang="de-DE" sz="2400" dirty="0" err="1" smtClean="0"/>
              <a:t>how</a:t>
            </a:r>
            <a:r>
              <a:rPr lang="de-DE" sz="2400" dirty="0" smtClean="0"/>
              <a:t>;</a:t>
            </a:r>
          </a:p>
          <a:p>
            <a:r>
              <a:rPr lang="de-DE" sz="2400" dirty="0" err="1" smtClean="0"/>
              <a:t>Ensuring</a:t>
            </a:r>
            <a:r>
              <a:rPr lang="de-DE" sz="2400" dirty="0" smtClean="0"/>
              <a:t> </a:t>
            </a:r>
            <a:r>
              <a:rPr lang="de-DE" sz="2400" dirty="0" err="1" smtClean="0"/>
              <a:t>that</a:t>
            </a:r>
            <a:r>
              <a:rPr lang="de-DE" sz="2400" dirty="0" smtClean="0"/>
              <a:t> </a:t>
            </a:r>
            <a:r>
              <a:rPr lang="de-DE" sz="2400" dirty="0" err="1" smtClean="0"/>
              <a:t>employees</a:t>
            </a:r>
            <a:r>
              <a:rPr lang="de-DE" sz="2400" dirty="0" smtClean="0"/>
              <a:t> </a:t>
            </a:r>
            <a:r>
              <a:rPr lang="de-DE" sz="2400" dirty="0" err="1" smtClean="0"/>
              <a:t>are</a:t>
            </a:r>
            <a:r>
              <a:rPr lang="de-DE" sz="2400" dirty="0" smtClean="0"/>
              <a:t> </a:t>
            </a:r>
            <a:r>
              <a:rPr lang="de-DE" sz="2400" dirty="0" err="1" smtClean="0"/>
              <a:t>aware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what</a:t>
            </a:r>
            <a:r>
              <a:rPr lang="de-DE" sz="2400" dirty="0" smtClean="0"/>
              <a:t> </a:t>
            </a:r>
            <a:r>
              <a:rPr lang="de-DE" sz="2400" dirty="0" err="1" smtClean="0"/>
              <a:t>hight</a:t>
            </a:r>
            <a:r>
              <a:rPr lang="de-DE" sz="2400" dirty="0" smtClean="0"/>
              <a:t> </a:t>
            </a:r>
            <a:r>
              <a:rPr lang="de-DE" sz="2400" dirty="0" err="1" smtClean="0"/>
              <a:t>performance</a:t>
            </a:r>
            <a:r>
              <a:rPr lang="de-DE" sz="2400" dirty="0" smtClean="0"/>
              <a:t> </a:t>
            </a:r>
            <a:r>
              <a:rPr lang="de-DE" sz="2400" dirty="0" err="1" smtClean="0"/>
              <a:t>means</a:t>
            </a:r>
            <a:r>
              <a:rPr lang="de-DE" sz="2400" dirty="0" smtClean="0"/>
              <a:t> </a:t>
            </a:r>
            <a:r>
              <a:rPr lang="de-DE" sz="2400" dirty="0" err="1" smtClean="0"/>
              <a:t>and</a:t>
            </a:r>
            <a:r>
              <a:rPr lang="de-DE" sz="2400" dirty="0" smtClean="0"/>
              <a:t> </a:t>
            </a:r>
            <a:r>
              <a:rPr lang="de-DE" sz="2400" dirty="0" err="1" smtClean="0"/>
              <a:t>how</a:t>
            </a:r>
            <a:r>
              <a:rPr lang="de-DE" sz="2400" dirty="0" smtClean="0"/>
              <a:t> </a:t>
            </a:r>
            <a:r>
              <a:rPr lang="de-DE" sz="2400" dirty="0" err="1" smtClean="0"/>
              <a:t>they</a:t>
            </a:r>
            <a:r>
              <a:rPr lang="de-DE" sz="2400" dirty="0" smtClean="0"/>
              <a:t> </a:t>
            </a:r>
            <a:r>
              <a:rPr lang="de-DE" sz="2400" dirty="0" err="1" smtClean="0"/>
              <a:t>can</a:t>
            </a:r>
            <a:r>
              <a:rPr lang="de-DE" sz="2400" dirty="0" smtClean="0"/>
              <a:t> </a:t>
            </a:r>
            <a:r>
              <a:rPr lang="de-DE" sz="2400" dirty="0" err="1" smtClean="0"/>
              <a:t>achive</a:t>
            </a:r>
            <a:r>
              <a:rPr lang="de-DE" sz="2400" dirty="0" smtClean="0"/>
              <a:t> </a:t>
            </a:r>
            <a:r>
              <a:rPr lang="de-DE" sz="2400" dirty="0" err="1" smtClean="0"/>
              <a:t>it</a:t>
            </a:r>
            <a:r>
              <a:rPr lang="de-DE" sz="2400" dirty="0" smtClean="0"/>
              <a:t>;</a:t>
            </a:r>
          </a:p>
          <a:p>
            <a:r>
              <a:rPr lang="de-DE" sz="2400" dirty="0" err="1" smtClean="0"/>
              <a:t>Enhancing</a:t>
            </a:r>
            <a:r>
              <a:rPr lang="de-DE" sz="2400" dirty="0" smtClean="0"/>
              <a:t> </a:t>
            </a:r>
            <a:r>
              <a:rPr lang="de-DE" sz="2400" dirty="0" err="1" smtClean="0"/>
              <a:t>levels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motivation</a:t>
            </a:r>
            <a:r>
              <a:rPr lang="de-DE" sz="2400" dirty="0" smtClean="0"/>
              <a:t> an </a:t>
            </a:r>
            <a:r>
              <a:rPr lang="de-DE" sz="2400" dirty="0" err="1" smtClean="0"/>
              <a:t>enabling</a:t>
            </a:r>
            <a:r>
              <a:rPr lang="de-DE" sz="2400" dirty="0" smtClean="0"/>
              <a:t> </a:t>
            </a:r>
            <a:r>
              <a:rPr lang="de-DE" sz="2400" dirty="0" err="1" smtClean="0"/>
              <a:t>employees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monitor</a:t>
            </a:r>
            <a:r>
              <a:rPr lang="de-DE" sz="2400" dirty="0" smtClean="0"/>
              <a:t> </a:t>
            </a:r>
            <a:r>
              <a:rPr lang="de-DE" sz="2400" dirty="0" err="1" smtClean="0"/>
              <a:t>their</a:t>
            </a:r>
            <a:r>
              <a:rPr lang="de-DE" sz="2400" dirty="0" smtClean="0"/>
              <a:t> </a:t>
            </a:r>
            <a:r>
              <a:rPr lang="de-DE" sz="2400" dirty="0" err="1" smtClean="0"/>
              <a:t>own</a:t>
            </a:r>
            <a:r>
              <a:rPr lang="de-DE" sz="2400" dirty="0" smtClean="0"/>
              <a:t> </a:t>
            </a:r>
            <a:r>
              <a:rPr lang="de-DE" sz="2400" dirty="0" err="1" smtClean="0"/>
              <a:t>performance</a:t>
            </a:r>
            <a:r>
              <a:rPr lang="de-DE" sz="2400" dirty="0" smtClean="0"/>
              <a:t> </a:t>
            </a:r>
            <a:r>
              <a:rPr lang="de-DE" sz="2400" dirty="0" err="1" smtClean="0"/>
              <a:t>and</a:t>
            </a:r>
            <a:endParaRPr lang="de-DE" sz="2400" dirty="0" smtClean="0"/>
          </a:p>
          <a:p>
            <a:r>
              <a:rPr lang="de-DE" sz="2400" dirty="0" err="1" smtClean="0"/>
              <a:t>Understand</a:t>
            </a:r>
            <a:r>
              <a:rPr lang="de-DE" sz="2400" dirty="0" smtClean="0"/>
              <a:t> </a:t>
            </a:r>
            <a:r>
              <a:rPr lang="de-DE" sz="2400" dirty="0" err="1" smtClean="0"/>
              <a:t>what</a:t>
            </a:r>
            <a:r>
              <a:rPr lang="de-DE" sz="2400" dirty="0" smtClean="0"/>
              <a:t> </a:t>
            </a:r>
            <a:r>
              <a:rPr lang="de-DE" sz="2400" dirty="0" err="1" smtClean="0"/>
              <a:t>needs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be</a:t>
            </a:r>
            <a:r>
              <a:rPr lang="de-DE" sz="2400" dirty="0" smtClean="0"/>
              <a:t> </a:t>
            </a:r>
            <a:r>
              <a:rPr lang="de-DE" sz="2400" dirty="0" err="1" smtClean="0"/>
              <a:t>done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improve</a:t>
            </a:r>
            <a:r>
              <a:rPr lang="de-DE" sz="2400" dirty="0" smtClean="0"/>
              <a:t> </a:t>
            </a:r>
            <a:r>
              <a:rPr lang="de-DE" sz="2400" dirty="0" err="1" smtClean="0"/>
              <a:t>their</a:t>
            </a:r>
            <a:r>
              <a:rPr lang="de-DE" sz="2400" dirty="0" smtClean="0"/>
              <a:t> </a:t>
            </a:r>
            <a:r>
              <a:rPr lang="de-DE" sz="2400" dirty="0" err="1" smtClean="0"/>
              <a:t>overall</a:t>
            </a:r>
            <a:r>
              <a:rPr lang="de-DE" sz="2400" dirty="0" smtClean="0"/>
              <a:t> </a:t>
            </a:r>
            <a:r>
              <a:rPr lang="de-DE" sz="2400" dirty="0" err="1" smtClean="0"/>
              <a:t>level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performance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6575612" y="1252706"/>
            <a:ext cx="561638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Principle </a:t>
            </a:r>
            <a:r>
              <a:rPr lang="de-DE" sz="2400" b="1" dirty="0" err="1" smtClean="0"/>
              <a:t>activities</a:t>
            </a:r>
            <a:r>
              <a:rPr lang="de-DE" sz="2400" b="1" dirty="0"/>
              <a:t/>
            </a:r>
            <a:br>
              <a:rPr lang="de-DE" sz="2400" b="1" dirty="0"/>
            </a:br>
            <a:r>
              <a:rPr lang="de-DE" sz="1100" b="1" dirty="0"/>
              <a:t>(cf. </a:t>
            </a:r>
            <a:r>
              <a:rPr lang="fi-FI" sz="1100" b="1" dirty="0"/>
              <a:t>Beardwell, J./Thompson; A. (2017): 431)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60477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latin typeface="+mn-lt"/>
              </a:rPr>
              <a:t>HRM </a:t>
            </a:r>
            <a:r>
              <a:rPr lang="de-DE" dirty="0" err="1" smtClean="0">
                <a:latin typeface="+mn-lt"/>
              </a:rPr>
              <a:t>and</a:t>
            </a:r>
            <a:r>
              <a:rPr lang="de-DE" dirty="0" smtClean="0">
                <a:latin typeface="+mn-lt"/>
              </a:rPr>
              <a:t> </a:t>
            </a:r>
            <a:r>
              <a:rPr lang="de-DE" dirty="0" err="1" smtClean="0">
                <a:latin typeface="+mn-lt"/>
              </a:rPr>
              <a:t>performance</a:t>
            </a:r>
            <a:r>
              <a:rPr lang="de-DE" dirty="0" smtClean="0">
                <a:latin typeface="+mn-lt"/>
              </a:rPr>
              <a:t> </a:t>
            </a:r>
            <a:r>
              <a:rPr lang="de-DE" dirty="0" err="1" smtClean="0">
                <a:latin typeface="+mn-lt"/>
              </a:rPr>
              <a:t>management</a:t>
            </a:r>
            <a:r>
              <a:rPr lang="de-DE" dirty="0" smtClean="0">
                <a:latin typeface="+mn-lt"/>
              </a:rPr>
              <a:t> in SMEs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</a:rPr>
              <a:t>SMEs can use and communicate the above-mentioned characteristic features to their advantage in terms of performance, e. g</a:t>
            </a:r>
            <a:r>
              <a:rPr lang="en-GB" dirty="0" smtClean="0">
                <a:latin typeface="Calibri" panose="020F0502020204030204" pitchFamily="34" charset="0"/>
              </a:rPr>
              <a:t>.:</a:t>
            </a:r>
          </a:p>
          <a:p>
            <a:r>
              <a:rPr lang="en-GB" dirty="0">
                <a:latin typeface="Calibri" panose="020F0502020204030204" pitchFamily="34" charset="0"/>
              </a:rPr>
              <a:t>Communicate family </a:t>
            </a:r>
            <a:r>
              <a:rPr lang="en-GB" dirty="0" smtClean="0">
                <a:latin typeface="Calibri" panose="020F0502020204030204" pitchFamily="34" charset="0"/>
              </a:rPr>
              <a:t>working </a:t>
            </a:r>
            <a:r>
              <a:rPr lang="en-GB" dirty="0">
                <a:latin typeface="Calibri" panose="020F0502020204030204" pitchFamily="34" charset="0"/>
              </a:rPr>
              <a:t>atmosphere internally and externally to attract and retain young candidates (corresponds to an important value of generation Y</a:t>
            </a:r>
            <a:r>
              <a:rPr lang="en-GB" dirty="0" smtClean="0">
                <a:latin typeface="Calibri" panose="020F0502020204030204" pitchFamily="34" charset="0"/>
              </a:rPr>
              <a:t>).</a:t>
            </a:r>
          </a:p>
          <a:p>
            <a:r>
              <a:rPr lang="en-GB" dirty="0" smtClean="0">
                <a:latin typeface="Calibri" panose="020F0502020204030204" pitchFamily="34" charset="0"/>
              </a:rPr>
              <a:t>A </a:t>
            </a:r>
            <a:r>
              <a:rPr lang="en-GB" dirty="0">
                <a:latin typeface="Calibri" panose="020F0502020204030204" pitchFamily="34" charset="0"/>
              </a:rPr>
              <a:t>high degree of </a:t>
            </a:r>
            <a:r>
              <a:rPr lang="en-GB" dirty="0" err="1" smtClean="0">
                <a:latin typeface="Calibri" panose="020F0502020204030204" pitchFamily="34" charset="0"/>
              </a:rPr>
              <a:t>informalisme</a:t>
            </a:r>
            <a:r>
              <a:rPr lang="en-GB" dirty="0" smtClean="0">
                <a:latin typeface="Calibri" panose="020F0502020204030204" pitchFamily="34" charset="0"/>
              </a:rPr>
              <a:t> </a:t>
            </a:r>
            <a:r>
              <a:rPr lang="en-GB" dirty="0">
                <a:latin typeface="Calibri" panose="020F0502020204030204" pitchFamily="34" charset="0"/>
              </a:rPr>
              <a:t>enables creative work and increases motivation</a:t>
            </a:r>
            <a:r>
              <a:rPr lang="en-GB" dirty="0" smtClean="0">
                <a:latin typeface="Calibri" panose="020F0502020204030204" pitchFamily="34" charset="0"/>
              </a:rPr>
              <a:t>.</a:t>
            </a:r>
          </a:p>
          <a:p>
            <a:r>
              <a:rPr lang="en-GB" dirty="0" smtClean="0">
                <a:latin typeface="Calibri" panose="020F0502020204030204" pitchFamily="34" charset="0"/>
              </a:rPr>
              <a:t>Flat </a:t>
            </a:r>
            <a:r>
              <a:rPr lang="en-GB" dirty="0">
                <a:latin typeface="Calibri" panose="020F0502020204030204" pitchFamily="34" charset="0"/>
              </a:rPr>
              <a:t>hierarchies enable interdisciplinary </a:t>
            </a:r>
            <a:r>
              <a:rPr lang="en-GB" dirty="0" smtClean="0">
                <a:latin typeface="Calibri" panose="020F0502020204030204" pitchFamily="34" charset="0"/>
              </a:rPr>
              <a:t>work.</a:t>
            </a:r>
          </a:p>
          <a:p>
            <a:r>
              <a:rPr lang="en-GB" dirty="0" smtClean="0">
                <a:latin typeface="Calibri" panose="020F0502020204030204" pitchFamily="34" charset="0"/>
              </a:rPr>
              <a:t>Innovative </a:t>
            </a:r>
            <a:r>
              <a:rPr lang="en-GB" dirty="0">
                <a:latin typeface="Calibri" panose="020F0502020204030204" pitchFamily="34" charset="0"/>
              </a:rPr>
              <a:t>ideas of employees can be implemented more </a:t>
            </a:r>
            <a:r>
              <a:rPr lang="en-GB" dirty="0" smtClean="0">
                <a:latin typeface="Calibri" panose="020F0502020204030204" pitchFamily="34" charset="0"/>
              </a:rPr>
              <a:t>quickly.</a:t>
            </a:r>
          </a:p>
          <a:p>
            <a:pPr marL="0" indent="0">
              <a:buNone/>
            </a:pPr>
            <a:endParaRPr lang="en-GB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b="1" dirty="0">
                <a:latin typeface="Calibri" panose="020F0502020204030204" pitchFamily="34" charset="0"/>
              </a:rPr>
              <a:t>Important: </a:t>
            </a:r>
            <a:r>
              <a:rPr lang="en-GB" dirty="0">
                <a:latin typeface="Calibri" panose="020F0502020204030204" pitchFamily="34" charset="0"/>
              </a:rPr>
              <a:t>consider all characteristics </a:t>
            </a:r>
            <a:r>
              <a:rPr lang="en-GB" dirty="0" smtClean="0">
                <a:latin typeface="Calibri" panose="020F0502020204030204" pitchFamily="34" charset="0"/>
              </a:rPr>
              <a:t>of SMEs for </a:t>
            </a:r>
            <a:r>
              <a:rPr lang="en-GB" dirty="0">
                <a:latin typeface="Calibri" panose="020F0502020204030204" pitchFamily="34" charset="0"/>
              </a:rPr>
              <a:t>all HRM tasks, e. </a:t>
            </a:r>
            <a:r>
              <a:rPr lang="en-GB" dirty="0" smtClean="0">
                <a:latin typeface="Calibri" panose="020F0502020204030204" pitchFamily="34" charset="0"/>
              </a:rPr>
              <a:t>g</a:t>
            </a:r>
            <a:r>
              <a:rPr lang="en-GB" dirty="0">
                <a:latin typeface="Calibri" panose="020F0502020204030204" pitchFamily="34" charset="0"/>
              </a:rPr>
              <a:t>. in the development of the HR strategy, in recruiting, pay and reward </a:t>
            </a:r>
            <a:r>
              <a:rPr lang="en-GB" dirty="0" smtClean="0">
                <a:latin typeface="Calibri" panose="020F0502020204030204" pitchFamily="34" charset="0"/>
              </a:rPr>
              <a:t>management</a:t>
            </a:r>
            <a:r>
              <a:rPr lang="en-GB" dirty="0">
                <a:latin typeface="Calibri" panose="020F0502020204030204" pitchFamily="34" charset="0"/>
              </a:rPr>
              <a:t>.</a:t>
            </a:r>
            <a:endParaRPr lang="de-DE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10507" y="283064"/>
            <a:ext cx="9575904" cy="1325563"/>
          </a:xfrm>
        </p:spPr>
        <p:txBody>
          <a:bodyPr>
            <a:normAutofit/>
          </a:bodyPr>
          <a:lstStyle/>
          <a:p>
            <a:r>
              <a:rPr lang="en-GB" dirty="0"/>
              <a:t/>
            </a:r>
            <a:br>
              <a:rPr lang="en-GB" dirty="0"/>
            </a:b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188" y="894204"/>
            <a:ext cx="7843074" cy="5282759"/>
          </a:xfrm>
        </p:spPr>
      </p:pic>
      <p:sp>
        <p:nvSpPr>
          <p:cNvPr id="5" name="Rechteck 4"/>
          <p:cNvSpPr/>
          <p:nvPr/>
        </p:nvSpPr>
        <p:spPr>
          <a:xfrm>
            <a:off x="245840" y="4976634"/>
            <a:ext cx="26318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/>
              <a:t>(cf. </a:t>
            </a:r>
            <a:r>
              <a:rPr lang="fi-FI" dirty="0" smtClean="0"/>
              <a:t>Foot</a:t>
            </a:r>
            <a:r>
              <a:rPr lang="fi-FI" dirty="0"/>
              <a:t>, M./ Hook, C. /Jenkins, A. (2016</a:t>
            </a:r>
            <a:r>
              <a:rPr lang="fi-FI" dirty="0" smtClean="0"/>
              <a:t>): 29)</a:t>
            </a:r>
            <a:endParaRPr lang="de-DE" sz="2000" dirty="0"/>
          </a:p>
        </p:txBody>
      </p:sp>
      <p:sp>
        <p:nvSpPr>
          <p:cNvPr id="3" name="Textfeld 2"/>
          <p:cNvSpPr txBox="1"/>
          <p:nvPr/>
        </p:nvSpPr>
        <p:spPr>
          <a:xfrm>
            <a:off x="2213593" y="283064"/>
            <a:ext cx="6876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Many </a:t>
            </a:r>
            <a:r>
              <a:rPr lang="en-GB" sz="2400" dirty="0"/>
              <a:t>different activities of the HRM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87534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4</a:t>
            </a:r>
            <a:r>
              <a:rPr lang="en-GB" dirty="0" smtClean="0"/>
              <a:t>. Summary of chapter 1</a:t>
            </a:r>
            <a:br>
              <a:rPr lang="en-GB" dirty="0" smtClean="0"/>
            </a:br>
            <a:r>
              <a:rPr lang="en-GB" dirty="0" smtClean="0"/>
              <a:t>HRM module</a:t>
            </a:r>
            <a:endParaRPr lang="en-GB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56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002060"/>
                </a:solidFill>
              </a:rPr>
              <a:t>S</a:t>
            </a:r>
            <a:r>
              <a:rPr lang="de-DE" dirty="0" smtClean="0">
                <a:solidFill>
                  <a:srgbClr val="002060"/>
                </a:solidFill>
              </a:rPr>
              <a:t>ummarizing Thesis (1)</a:t>
            </a:r>
            <a:endParaRPr lang="de-DE" dirty="0">
              <a:solidFill>
                <a:srgbClr val="00206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3538" indent="-363538">
              <a:buAutoNum type="arabicParenR"/>
            </a:pP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</a:rPr>
              <a:t>Presently, many European countries (as well as the Federal </a:t>
            </a: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</a:rPr>
              <a:t>S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</a:rPr>
              <a:t>tate of Saxony) are facing similar demographic developments that will provoke fundamental changes in the respective labour markets in years to come. </a:t>
            </a:r>
          </a:p>
          <a:p>
            <a:pPr marL="0" indent="0">
              <a:buNone/>
            </a:pPr>
            <a:endParaRPr lang="en-GB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444500" indent="-444500">
              <a:buNone/>
            </a:pP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</a:rPr>
              <a:t>2) This </a:t>
            </a: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</a:rPr>
              <a:t>situation will especially affect </a:t>
            </a:r>
            <a:r>
              <a:rPr lang="en-GB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Small </a:t>
            </a:r>
            <a:r>
              <a:rPr lang="en-GB" b="1" dirty="0">
                <a:solidFill>
                  <a:srgbClr val="002060"/>
                </a:solidFill>
                <a:latin typeface="Calibri" panose="020F0502020204030204" pitchFamily="34" charset="0"/>
              </a:rPr>
              <a:t>and </a:t>
            </a:r>
            <a:r>
              <a:rPr lang="en-GB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Medium-Sized </a:t>
            </a:r>
            <a:r>
              <a:rPr lang="en-GB" b="1" dirty="0">
                <a:solidFill>
                  <a:srgbClr val="002060"/>
                </a:solidFill>
                <a:latin typeface="Calibri" panose="020F0502020204030204" pitchFamily="34" charset="0"/>
              </a:rPr>
              <a:t>E</a:t>
            </a:r>
            <a:r>
              <a:rPr lang="en-GB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nterprises </a:t>
            </a:r>
            <a:r>
              <a:rPr lang="en-GB" b="1" dirty="0">
                <a:solidFill>
                  <a:srgbClr val="002060"/>
                </a:solidFill>
                <a:latin typeface="Calibri" panose="020F0502020204030204" pitchFamily="34" charset="0"/>
              </a:rPr>
              <a:t>(SMEs) </a:t>
            </a: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</a:rPr>
              <a:t>that are based in rural regions with rapidly increasing numbers of retirees and an equally rapidly shrinking population of young people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</a:rPr>
              <a:t>. </a:t>
            </a:r>
          </a:p>
          <a:p>
            <a:pPr marL="2151063" indent="-2151063">
              <a:buNone/>
            </a:pPr>
            <a:r>
              <a:rPr lang="en-GB" b="1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GB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    Necessary</a:t>
            </a:r>
            <a:r>
              <a:rPr lang="en-GB" b="1" dirty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</a:rPr>
              <a:t>Increase the attractiveness of SMEs as an employer for </a:t>
            </a:r>
            <a:r>
              <a:rPr lang="en-GB" dirty="0" smtClean="0">
                <a:solidFill>
                  <a:srgbClr val="002060"/>
                </a:solidFill>
                <a:latin typeface="Calibri" panose="020F0502020204030204" pitchFamily="34" charset="0"/>
              </a:rPr>
              <a:t>                       the </a:t>
            </a: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</a:rPr>
              <a:t>young generation </a:t>
            </a:r>
            <a:endParaRPr lang="de-DE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444500" indent="-444500">
              <a:buNone/>
            </a:pPr>
            <a:endParaRPr lang="en-GB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23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002060"/>
                </a:solidFill>
              </a:rPr>
              <a:t>Summarizing </a:t>
            </a:r>
            <a:r>
              <a:rPr lang="de-DE" dirty="0" smtClean="0">
                <a:solidFill>
                  <a:srgbClr val="002060"/>
                </a:solidFill>
              </a:rPr>
              <a:t>Thesis (2)</a:t>
            </a:r>
            <a:endParaRPr lang="de-DE" dirty="0">
              <a:solidFill>
                <a:srgbClr val="00206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3538" indent="-363538">
              <a:buNone/>
            </a:pPr>
            <a:r>
              <a:rPr lang="en-GB" dirty="0" smtClean="0">
                <a:solidFill>
                  <a:srgbClr val="002060"/>
                </a:solidFill>
              </a:rPr>
              <a:t>3) The </a:t>
            </a:r>
            <a:r>
              <a:rPr lang="en-GB" dirty="0">
                <a:solidFill>
                  <a:srgbClr val="002060"/>
                </a:solidFill>
              </a:rPr>
              <a:t>available theoretical HRM approaches and models are suitable for the conditions in large companies. However, SMEs are </a:t>
            </a:r>
            <a:r>
              <a:rPr lang="en-GB" dirty="0" smtClean="0">
                <a:solidFill>
                  <a:srgbClr val="002060"/>
                </a:solidFill>
              </a:rPr>
              <a:t>not </a:t>
            </a:r>
            <a:r>
              <a:rPr lang="en-GB" dirty="0">
                <a:solidFill>
                  <a:srgbClr val="002060"/>
                </a:solidFill>
              </a:rPr>
              <a:t>"small" large enterprises, but they have specific characteristics that affect all HRM processes</a:t>
            </a:r>
            <a:r>
              <a:rPr lang="en-GB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en-GB" dirty="0" smtClean="0">
              <a:solidFill>
                <a:srgbClr val="002060"/>
              </a:solidFill>
            </a:endParaRPr>
          </a:p>
          <a:p>
            <a:pPr marL="363538" indent="-363538">
              <a:buNone/>
            </a:pPr>
            <a:r>
              <a:rPr lang="en-GB" dirty="0" smtClean="0">
                <a:solidFill>
                  <a:srgbClr val="002060"/>
                </a:solidFill>
              </a:rPr>
              <a:t>4) Characteristics </a:t>
            </a:r>
            <a:r>
              <a:rPr lang="en-GB" dirty="0">
                <a:solidFill>
                  <a:srgbClr val="002060"/>
                </a:solidFill>
              </a:rPr>
              <a:t>that </a:t>
            </a:r>
            <a:r>
              <a:rPr lang="en-GB" dirty="0" smtClean="0">
                <a:solidFill>
                  <a:srgbClr val="002060"/>
                </a:solidFill>
              </a:rPr>
              <a:t>can be developed into advantages for </a:t>
            </a:r>
            <a:r>
              <a:rPr lang="en-GB" dirty="0">
                <a:solidFill>
                  <a:srgbClr val="002060"/>
                </a:solidFill>
              </a:rPr>
              <a:t>SMEs </a:t>
            </a:r>
            <a:r>
              <a:rPr lang="en-GB" dirty="0" smtClean="0">
                <a:solidFill>
                  <a:srgbClr val="002060"/>
                </a:solidFill>
              </a:rPr>
              <a:t>(especially regarding the young generation) include a positive </a:t>
            </a:r>
            <a:r>
              <a:rPr lang="en-GB" dirty="0">
                <a:solidFill>
                  <a:srgbClr val="002060"/>
                </a:solidFill>
              </a:rPr>
              <a:t>working atmosphere, close cooperation between supervisors and employees, flat hierarchies and a high degree of flexibility in the implementation of innovations.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26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002060"/>
                </a:solidFill>
                <a:latin typeface="+mn-lt"/>
              </a:rPr>
              <a:t>Summarizing </a:t>
            </a:r>
            <a:r>
              <a:rPr lang="de-DE" dirty="0" smtClean="0">
                <a:solidFill>
                  <a:srgbClr val="002060"/>
                </a:solidFill>
                <a:latin typeface="+mn-lt"/>
              </a:rPr>
              <a:t>Thesis (3)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798731"/>
            <a:ext cx="10515600" cy="4351338"/>
          </a:xfrm>
        </p:spPr>
        <p:txBody>
          <a:bodyPr/>
          <a:lstStyle/>
          <a:p>
            <a:pPr marL="444500" indent="-444500">
              <a:buNone/>
            </a:pPr>
            <a:r>
              <a:rPr lang="en-GB" dirty="0">
                <a:solidFill>
                  <a:srgbClr val="002060"/>
                </a:solidFill>
              </a:rPr>
              <a:t>5) </a:t>
            </a:r>
            <a:r>
              <a:rPr lang="en-GB" dirty="0" smtClean="0">
                <a:solidFill>
                  <a:srgbClr val="002060"/>
                </a:solidFill>
              </a:rPr>
              <a:t>HR Management </a:t>
            </a:r>
            <a:r>
              <a:rPr lang="en-GB" dirty="0">
                <a:solidFill>
                  <a:srgbClr val="002060"/>
                </a:solidFill>
              </a:rPr>
              <a:t>varies from one SME to another </a:t>
            </a:r>
            <a:r>
              <a:rPr lang="en-GB" dirty="0" smtClean="0">
                <a:solidFill>
                  <a:srgbClr val="002060"/>
                </a:solidFill>
              </a:rPr>
              <a:t>and depends </a:t>
            </a:r>
            <a:r>
              <a:rPr lang="en-GB" dirty="0">
                <a:solidFill>
                  <a:srgbClr val="002060"/>
                </a:solidFill>
              </a:rPr>
              <a:t>very much on the regional context. An SME in a metropolitan region needs a different </a:t>
            </a:r>
            <a:r>
              <a:rPr lang="en-GB" dirty="0" smtClean="0">
                <a:solidFill>
                  <a:srgbClr val="002060"/>
                </a:solidFill>
              </a:rPr>
              <a:t>approach to HRM than one </a:t>
            </a:r>
            <a:r>
              <a:rPr lang="en-GB" dirty="0">
                <a:solidFill>
                  <a:srgbClr val="002060"/>
                </a:solidFill>
              </a:rPr>
              <a:t>in a rural region.</a:t>
            </a:r>
          </a:p>
          <a:p>
            <a:pPr marL="0" indent="0">
              <a:buNone/>
            </a:pPr>
            <a:endParaRPr lang="de-DE" dirty="0">
              <a:solidFill>
                <a:srgbClr val="002060"/>
              </a:solidFill>
            </a:endParaRPr>
          </a:p>
          <a:p>
            <a:pPr marL="444500" indent="-444500">
              <a:buNone/>
            </a:pPr>
            <a:r>
              <a:rPr lang="en-GB" dirty="0" smtClean="0">
                <a:solidFill>
                  <a:srgbClr val="002060"/>
                </a:solidFill>
              </a:rPr>
              <a:t>6) That </a:t>
            </a:r>
            <a:r>
              <a:rPr lang="en-GB" dirty="0">
                <a:solidFill>
                  <a:srgbClr val="002060"/>
                </a:solidFill>
              </a:rPr>
              <a:t>is why the student project tasks are the core of our project. Students select </a:t>
            </a:r>
            <a:r>
              <a:rPr lang="en-GB" dirty="0" smtClean="0">
                <a:solidFill>
                  <a:srgbClr val="002060"/>
                </a:solidFill>
              </a:rPr>
              <a:t>a regional SME </a:t>
            </a:r>
            <a:r>
              <a:rPr lang="en-GB" dirty="0">
                <a:solidFill>
                  <a:srgbClr val="002060"/>
                </a:solidFill>
              </a:rPr>
              <a:t>and describe the context of </a:t>
            </a:r>
            <a:r>
              <a:rPr lang="en-GB" dirty="0" smtClean="0">
                <a:solidFill>
                  <a:srgbClr val="002060"/>
                </a:solidFill>
              </a:rPr>
              <a:t>this </a:t>
            </a:r>
            <a:r>
              <a:rPr lang="en-GB" dirty="0">
                <a:solidFill>
                  <a:srgbClr val="002060"/>
                </a:solidFill>
              </a:rPr>
              <a:t>SME, its internal constraints and, above all, the specific needs of </a:t>
            </a:r>
            <a:r>
              <a:rPr lang="en-GB" dirty="0" smtClean="0">
                <a:solidFill>
                  <a:srgbClr val="002060"/>
                </a:solidFill>
              </a:rPr>
              <a:t>HR Management </a:t>
            </a:r>
            <a:r>
              <a:rPr lang="en-GB" dirty="0">
                <a:solidFill>
                  <a:srgbClr val="002060"/>
                </a:solidFill>
              </a:rPr>
              <a:t>in </a:t>
            </a:r>
            <a:r>
              <a:rPr lang="en-GB" dirty="0" smtClean="0">
                <a:solidFill>
                  <a:srgbClr val="002060"/>
                </a:solidFill>
              </a:rPr>
              <a:t>this </a:t>
            </a:r>
            <a:r>
              <a:rPr lang="en-GB" dirty="0">
                <a:solidFill>
                  <a:srgbClr val="002060"/>
                </a:solidFill>
              </a:rPr>
              <a:t>SME. On this basis, students apply their theoretical HRM knowledge by modifying HR approaches and models for this selected SME.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95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+mn-lt"/>
              </a:rPr>
              <a:t>5. Review </a:t>
            </a:r>
            <a:r>
              <a:rPr lang="en-GB" dirty="0">
                <a:latin typeface="+mn-lt"/>
              </a:rPr>
              <a:t>questions</a:t>
            </a:r>
            <a:br>
              <a:rPr lang="en-GB" dirty="0">
                <a:latin typeface="+mn-lt"/>
              </a:rPr>
            </a:br>
            <a:endParaRPr lang="en-GB" dirty="0"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64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5. Review </a:t>
            </a:r>
            <a:r>
              <a:rPr lang="en-GB" dirty="0" smtClean="0">
                <a:latin typeface="+mn-lt"/>
              </a:rPr>
              <a:t>questions (1)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How can HRM be </a:t>
            </a:r>
            <a:r>
              <a:rPr lang="en-GB" dirty="0" smtClean="0"/>
              <a:t>defined and w</a:t>
            </a:r>
            <a:r>
              <a:rPr lang="fi-FI" dirty="0" smtClean="0"/>
              <a:t>hat </a:t>
            </a:r>
            <a:r>
              <a:rPr lang="fi-FI" dirty="0"/>
              <a:t>important activities </a:t>
            </a:r>
            <a:r>
              <a:rPr lang="fi-FI" dirty="0" smtClean="0"/>
              <a:t>does it cover?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aims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HRM? 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err="1" smtClean="0"/>
              <a:t>How</a:t>
            </a:r>
            <a:r>
              <a:rPr lang="de-DE" dirty="0" smtClean="0"/>
              <a:t> do </a:t>
            </a:r>
            <a:r>
              <a:rPr lang="de-DE" dirty="0" err="1" smtClean="0"/>
              <a:t>globalization</a:t>
            </a:r>
            <a:r>
              <a:rPr lang="de-DE" dirty="0" smtClean="0"/>
              <a:t>, demographic </a:t>
            </a:r>
            <a:r>
              <a:rPr lang="de-DE" dirty="0" err="1" smtClean="0"/>
              <a:t>development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digitalization </a:t>
            </a:r>
            <a:r>
              <a:rPr lang="de-DE" dirty="0" err="1" smtClean="0"/>
              <a:t>affect</a:t>
            </a:r>
            <a:r>
              <a:rPr lang="de-DE" dirty="0" smtClean="0"/>
              <a:t> HRM?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What </a:t>
            </a:r>
            <a:r>
              <a:rPr lang="en-GB" dirty="0" smtClean="0"/>
              <a:t>impact do the </a:t>
            </a:r>
            <a:r>
              <a:rPr lang="en-GB" dirty="0"/>
              <a:t>changing values of different generations </a:t>
            </a:r>
            <a:r>
              <a:rPr lang="en-GB" dirty="0" smtClean="0"/>
              <a:t>have on </a:t>
            </a:r>
            <a:r>
              <a:rPr lang="en-GB" dirty="0"/>
              <a:t>HRM in SMEs</a:t>
            </a:r>
            <a:r>
              <a:rPr lang="en-GB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What are important expectations of graduates </a:t>
            </a:r>
            <a:r>
              <a:rPr lang="en-GB" dirty="0" smtClean="0"/>
              <a:t>on </a:t>
            </a:r>
            <a:r>
              <a:rPr lang="en-GB" dirty="0"/>
              <a:t>their first </a:t>
            </a:r>
            <a:r>
              <a:rPr lang="en-GB" dirty="0" smtClean="0"/>
              <a:t>job after graduation?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What are the specific qualitative characteristics of SMEs (compared to large companies)?</a:t>
            </a:r>
            <a:endParaRPr lang="en-GB" dirty="0" smtClean="0"/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611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Which characteristics are often associated with SMEs by </a:t>
            </a:r>
            <a:r>
              <a:rPr lang="en-GB" dirty="0" err="1" smtClean="0"/>
              <a:t>Wapshott</a:t>
            </a:r>
            <a:r>
              <a:rPr lang="en-GB" dirty="0" smtClean="0"/>
              <a:t> and </a:t>
            </a:r>
            <a:r>
              <a:rPr lang="en-GB" dirty="0" err="1" smtClean="0"/>
              <a:t>Mallett</a:t>
            </a:r>
            <a:r>
              <a:rPr lang="en-GB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What are the similarities and differences in the 5 regions of the SHARPEN project</a:t>
            </a:r>
            <a:r>
              <a:rPr lang="en-GB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What impact do the </a:t>
            </a:r>
            <a:r>
              <a:rPr lang="en-GB" dirty="0" smtClean="0"/>
              <a:t>changing conditions </a:t>
            </a:r>
            <a:r>
              <a:rPr lang="en-GB" dirty="0"/>
              <a:t>have on companies and employees in Saxony</a:t>
            </a:r>
            <a:r>
              <a:rPr lang="en-GB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What are the reasons </a:t>
            </a:r>
            <a:r>
              <a:rPr lang="en-GB" dirty="0" smtClean="0"/>
              <a:t>for</a:t>
            </a:r>
            <a:r>
              <a:rPr lang="en-GB" dirty="0"/>
              <a:t> the increasing demand for qualified </a:t>
            </a:r>
            <a:r>
              <a:rPr lang="en-GB" dirty="0" smtClean="0"/>
              <a:t>employees?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Which </a:t>
            </a:r>
            <a:r>
              <a:rPr lang="en-GB" dirty="0" smtClean="0"/>
              <a:t>of their characteristics </a:t>
            </a:r>
            <a:r>
              <a:rPr lang="en-GB" dirty="0"/>
              <a:t>can have which advantages for performance management in SMEs?</a:t>
            </a:r>
            <a:endParaRPr lang="en-GB" dirty="0" smtClean="0"/>
          </a:p>
          <a:p>
            <a:endParaRPr lang="de-DE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5. Review </a:t>
            </a:r>
            <a:r>
              <a:rPr lang="en-GB" dirty="0" smtClean="0">
                <a:latin typeface="+mn-lt"/>
              </a:rPr>
              <a:t>questions (2)</a:t>
            </a:r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88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+mn-lt"/>
              </a:rPr>
              <a:t>6. References</a:t>
            </a:r>
            <a:r>
              <a:rPr lang="en-GB" dirty="0">
                <a:latin typeface="+mn-lt"/>
              </a:rPr>
              <a:t/>
            </a:r>
            <a:br>
              <a:rPr lang="en-GB" dirty="0">
                <a:latin typeface="+mn-lt"/>
              </a:rPr>
            </a:br>
            <a:endParaRPr lang="en-GB" dirty="0"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82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6. References</a:t>
            </a:r>
            <a:endParaRPr lang="de-DE" dirty="0">
              <a:latin typeface="+mn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Armstrong, M./Taylor, S.: Armstrong’s Handbook of Human Resource Management Practices, 13</a:t>
            </a:r>
            <a:r>
              <a:rPr lang="fi-FI" baseline="30000" dirty="0"/>
              <a:t>th</a:t>
            </a:r>
            <a:r>
              <a:rPr lang="fi-FI" dirty="0"/>
              <a:t> edition 2014,</a:t>
            </a:r>
            <a:endParaRPr lang="en-GB" dirty="0"/>
          </a:p>
          <a:p>
            <a:r>
              <a:rPr lang="fi-FI" dirty="0" smtClean="0"/>
              <a:t>Beardwell</a:t>
            </a:r>
            <a:r>
              <a:rPr lang="fi-FI" dirty="0"/>
              <a:t>, J./Thompson; A. (2017): Human Resource Management: A contemporary Approach, 8</a:t>
            </a:r>
            <a:r>
              <a:rPr lang="fi-FI" baseline="30000" dirty="0"/>
              <a:t>th</a:t>
            </a:r>
            <a:r>
              <a:rPr lang="fi-FI" dirty="0"/>
              <a:t> edition: </a:t>
            </a:r>
            <a:r>
              <a:rPr lang="fi-FI" dirty="0" smtClean="0"/>
              <a:t>Pearson</a:t>
            </a:r>
          </a:p>
          <a:p>
            <a:r>
              <a:rPr lang="fi-FI" dirty="0"/>
              <a:t>Foot, M./ Hook, C. /Jenkins, A. (2016): Introducing Human Resource Management, 7</a:t>
            </a:r>
            <a:r>
              <a:rPr lang="fi-FI" baseline="30000" dirty="0"/>
              <a:t>th</a:t>
            </a:r>
            <a:r>
              <a:rPr lang="fi-FI" dirty="0"/>
              <a:t> Edition: Pearson</a:t>
            </a:r>
            <a:endParaRPr lang="de-DE" dirty="0"/>
          </a:p>
          <a:p>
            <a:r>
              <a:rPr lang="fi-FI" dirty="0" smtClean="0"/>
              <a:t>Wapshott</a:t>
            </a:r>
            <a:r>
              <a:rPr lang="fi-FI" dirty="0"/>
              <a:t>, R. /Mallett, O. (2016) Managing Human Resources in Small and Medium-Sized Enterprises.  Abingdon and New York: Routledge</a:t>
            </a:r>
            <a:r>
              <a:rPr lang="fi-FI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446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What important activities covers </a:t>
            </a:r>
            <a:r>
              <a:rPr lang="fi-FI" dirty="0" smtClean="0"/>
              <a:t>HRM (examples</a:t>
            </a:r>
            <a:r>
              <a:rPr lang="fi-FI" dirty="0"/>
              <a:t>)? </a:t>
            </a:r>
            <a:r>
              <a:rPr lang="fi-FI" dirty="0" smtClean="0"/>
              <a:t/>
            </a:r>
            <a:br>
              <a:rPr lang="fi-FI" dirty="0" smtClean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/>
            <a:r>
              <a:rPr lang="en-GB" dirty="0"/>
              <a:t>strategic HRM, </a:t>
            </a:r>
          </a:p>
          <a:p>
            <a:pPr marL="457200" indent="-457200"/>
            <a:r>
              <a:rPr lang="en-GB" dirty="0"/>
              <a:t>corporate social responsibility, </a:t>
            </a:r>
          </a:p>
          <a:p>
            <a:pPr marL="457200" indent="-457200"/>
            <a:r>
              <a:rPr lang="en-GB" dirty="0"/>
              <a:t>workforce planning, </a:t>
            </a:r>
          </a:p>
          <a:p>
            <a:pPr marL="457200" indent="-457200"/>
            <a:r>
              <a:rPr lang="en-GB" dirty="0"/>
              <a:t>recruitment and selection, </a:t>
            </a:r>
          </a:p>
          <a:p>
            <a:pPr marL="457200" indent="-457200"/>
            <a:r>
              <a:rPr lang="en-GB" dirty="0"/>
              <a:t>talent management, </a:t>
            </a:r>
          </a:p>
          <a:p>
            <a:pPr marL="457200" indent="-457200"/>
            <a:r>
              <a:rPr lang="en-GB" dirty="0"/>
              <a:t>learning and development, </a:t>
            </a:r>
          </a:p>
          <a:p>
            <a:pPr marL="457200" indent="-457200"/>
            <a:r>
              <a:rPr lang="en-GB" dirty="0"/>
              <a:t>performance and reward </a:t>
            </a:r>
            <a:r>
              <a:rPr lang="en-GB" dirty="0" smtClean="0"/>
              <a:t>management.  </a:t>
            </a:r>
            <a:endParaRPr lang="en-GB" dirty="0"/>
          </a:p>
          <a:p>
            <a:pPr marL="0" indent="0">
              <a:buNone/>
            </a:pPr>
            <a:r>
              <a:rPr lang="fi-FI" sz="5400" dirty="0">
                <a:solidFill>
                  <a:prstClr val="black"/>
                </a:solidFill>
              </a:rPr>
              <a:t> </a:t>
            </a:r>
            <a:r>
              <a:rPr lang="de-DE" sz="1800" dirty="0">
                <a:solidFill>
                  <a:prstClr val="black"/>
                </a:solidFill>
              </a:rPr>
              <a:t>(cf. Armstrong, M./Taylor, S. , 2014: 4)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4709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What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aims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HRM?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/>
            <a:r>
              <a:rPr lang="en-GB" dirty="0"/>
              <a:t>support the organization in achieving its objectives by developing and implementing human resource (HR) strategies that are integrated with the business strategy (strategic HRM);</a:t>
            </a:r>
          </a:p>
          <a:p>
            <a:pPr marL="457200" indent="-457200"/>
            <a:r>
              <a:rPr lang="en-GB" dirty="0"/>
              <a:t>contribute to the development of a high-performance culture;</a:t>
            </a:r>
          </a:p>
          <a:p>
            <a:pPr marL="457200" indent="-457200"/>
            <a:r>
              <a:rPr lang="en-GB" dirty="0"/>
              <a:t>ensure that the organization has the talented, skilled and engaged people it needs; </a:t>
            </a:r>
          </a:p>
          <a:p>
            <a:pPr marL="457200" indent="-457200"/>
            <a:r>
              <a:rPr lang="en-GB" dirty="0"/>
              <a:t>create a positive employment relationship between management and employees and a climate of mutual </a:t>
            </a:r>
            <a:r>
              <a:rPr lang="en-GB" dirty="0" smtClean="0"/>
              <a:t>trust;</a:t>
            </a:r>
            <a:endParaRPr lang="en-GB" dirty="0"/>
          </a:p>
          <a:p>
            <a:pPr marL="457200" indent="-457200"/>
            <a:r>
              <a:rPr lang="en-GB" dirty="0" smtClean="0"/>
              <a:t>encourage the application of an ethical approach to people management. </a:t>
            </a:r>
            <a:br>
              <a:rPr lang="en-GB" dirty="0" smtClean="0"/>
            </a:br>
            <a:r>
              <a:rPr lang="fi-FI" sz="1900" dirty="0">
                <a:solidFill>
                  <a:prstClr val="black"/>
                </a:solidFill>
              </a:rPr>
              <a:t> </a:t>
            </a:r>
            <a:endParaRPr lang="fi-FI" sz="19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de-DE" sz="1900" dirty="0" smtClean="0">
                <a:solidFill>
                  <a:prstClr val="black"/>
                </a:solidFill>
              </a:rPr>
              <a:t>(</a:t>
            </a:r>
            <a:r>
              <a:rPr lang="de-DE" sz="1900" dirty="0">
                <a:solidFill>
                  <a:prstClr val="black"/>
                </a:solidFill>
              </a:rPr>
              <a:t>cf. Armstrong, M./Taylor, S. , 2014: 4)</a:t>
            </a:r>
            <a:endParaRPr lang="de-DE" sz="1900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472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latin typeface="+mn-lt"/>
              </a:rPr>
              <a:t>2. Case </a:t>
            </a:r>
            <a:r>
              <a:rPr lang="en-GB" dirty="0">
                <a:latin typeface="+mn-lt"/>
              </a:rPr>
              <a:t>study </a:t>
            </a:r>
            <a:r>
              <a:rPr lang="en-GB" dirty="0" smtClean="0">
                <a:latin typeface="+mn-lt"/>
              </a:rPr>
              <a:t/>
            </a:r>
            <a:br>
              <a:rPr lang="en-GB" dirty="0" smtClean="0">
                <a:latin typeface="+mn-lt"/>
              </a:rPr>
            </a:br>
            <a:r>
              <a:rPr lang="en-GB" sz="27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(</a:t>
            </a:r>
            <a:r>
              <a:rPr lang="en-GB" sz="27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for students teamwor</a:t>
            </a:r>
            <a:r>
              <a:rPr lang="en-GB" sz="2700" b="1" dirty="0">
                <a:solidFill>
                  <a:schemeClr val="accent1">
                    <a:lumMod val="50000"/>
                  </a:schemeClr>
                </a:solidFill>
              </a:rPr>
              <a:t>k)</a:t>
            </a:r>
            <a:r>
              <a:rPr lang="en-GB" sz="2700" b="1" dirty="0"/>
              <a:t/>
            </a:r>
            <a:br>
              <a:rPr lang="en-GB" sz="2700" b="1" dirty="0"/>
            </a:br>
            <a:endParaRPr lang="en-GB" sz="27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3600" dirty="0" smtClean="0"/>
              <a:t>“The future of work: the journey to 2022”</a:t>
            </a:r>
          </a:p>
          <a:p>
            <a:r>
              <a:rPr lang="en-GB" dirty="0" smtClean="0"/>
              <a:t>(source: </a:t>
            </a:r>
            <a:r>
              <a:rPr lang="en-GB" dirty="0"/>
              <a:t>Beardwell, J. Thompson</a:t>
            </a:r>
            <a:r>
              <a:rPr lang="en-GB" dirty="0" smtClean="0"/>
              <a:t>, A</a:t>
            </a:r>
            <a:r>
              <a:rPr lang="en-GB" dirty="0"/>
              <a:t>., 2017, </a:t>
            </a:r>
            <a:r>
              <a:rPr lang="en-GB" dirty="0" smtClean="0"/>
              <a:t>pp. 26-27)</a:t>
            </a:r>
            <a:endParaRPr lang="en-GB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59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KA2 SHARPEN Powerpoint" id="{A149E3AB-727D-4B39-A716-CF96AB296A49}" vid="{476B0934-BDB1-40E4-BD34-321811383E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2_Template_KA2_SHARPEN_Powerpoint</Template>
  <TotalTime>0</TotalTime>
  <Words>3532</Words>
  <Application>Microsoft Office PowerPoint</Application>
  <PresentationFormat>Breitbild</PresentationFormat>
  <Paragraphs>476</Paragraphs>
  <Slides>68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68</vt:i4>
      </vt:variant>
    </vt:vector>
  </HeadingPairs>
  <TitlesOfParts>
    <vt:vector size="75" baseType="lpstr">
      <vt:lpstr>Arial</vt:lpstr>
      <vt:lpstr>Calibri</vt:lpstr>
      <vt:lpstr>Calibri Light</vt:lpstr>
      <vt:lpstr>Century Gothic</vt:lpstr>
      <vt:lpstr>Times New Roman</vt:lpstr>
      <vt:lpstr>Wingdings</vt:lpstr>
      <vt:lpstr>Motiv Office</vt:lpstr>
      <vt:lpstr>Output 1: HR Learning Module Summer semester 2018</vt:lpstr>
      <vt:lpstr>PowerPoint-Präsentation</vt:lpstr>
      <vt:lpstr>1. Learning objectives and introduction to the topic </vt:lpstr>
      <vt:lpstr>1.1 Learning objectives</vt:lpstr>
      <vt:lpstr>1.2 Introduction to the topic HRM</vt:lpstr>
      <vt:lpstr> </vt:lpstr>
      <vt:lpstr>What important activities covers HRM (examples)?  </vt:lpstr>
      <vt:lpstr>What are the aims of HRM? </vt:lpstr>
      <vt:lpstr>2. Case study  (for students teamwork) </vt:lpstr>
      <vt:lpstr>PowerPoint-Präsentation</vt:lpstr>
      <vt:lpstr>PowerPoint-Präsentation</vt:lpstr>
      <vt:lpstr>3. Content chapter 1 </vt:lpstr>
      <vt:lpstr>3 Content chapter 1</vt:lpstr>
      <vt:lpstr>3.1 HRM: approaches, processes, current issues etc. (Framework/Overview)</vt:lpstr>
      <vt:lpstr>The matching model of HRM (cf. Beardwell, J./Thompson; A. (2017) p. 9, figure 1.1 </vt:lpstr>
      <vt:lpstr>The Bath People and Performance model  (cf. Beardwell, J./Thompson; A. (2017) p. 56, figure 2.6 and www.cipd.co.uk) </vt:lpstr>
      <vt:lpstr>Content chapter 1</vt:lpstr>
      <vt:lpstr>3. 2 Trends in globalization, digitalization and demographic developments</vt:lpstr>
      <vt:lpstr>https://www.cipd.co.uk/knowledge/work/trends/megatrends </vt:lpstr>
      <vt:lpstr>3. 2 Trends in globalization, digitalization and demographic developments 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Graduates’ expectations on their first job – the example of WHZ Zwickau graph based on the 12 top criteria empirically found by walter, A. /förster. S.  (2014: p 21). </vt:lpstr>
      <vt:lpstr>PowerPoint-Präsentation</vt:lpstr>
      <vt:lpstr>Content chapter 1</vt:lpstr>
      <vt:lpstr>3.3 Specific aspects of SMEs compared to large companies (qualitative aspects) </vt:lpstr>
      <vt:lpstr>What is an SME? (Definition EU)</vt:lpstr>
      <vt:lpstr>PowerPoint-Präsentation</vt:lpstr>
      <vt:lpstr>Special characteristics of German SMEs:  Large number of companies with up to 500 employees</vt:lpstr>
      <vt:lpstr>Wapshott, R. &amp; Mallett, O., 2015: Managing human resources in small and medium-sized enterprises. London &amp; New York: Routledge. </vt:lpstr>
      <vt:lpstr>PowerPoint-Präsentation</vt:lpstr>
      <vt:lpstr>Characteristics often associated with SMEs (cf. Wapshott &amp; Mallett (2015: 12-14) </vt:lpstr>
      <vt:lpstr>The current HR problem in regional SMEs</vt:lpstr>
      <vt:lpstr>Content chapter 1</vt:lpstr>
      <vt:lpstr>3.4 The special contexts of HRM in our five regions and the special situation of regional SMEs  (special regional literature)    </vt:lpstr>
      <vt:lpstr>Our 5 regions have similarities and differences, e.g.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 c) Current situation of the Saxon economy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 SMEs in Saxony </vt:lpstr>
      <vt:lpstr>Content chapter 1</vt:lpstr>
      <vt:lpstr>3.5 Corporate Social Responsibility and Human Resource strategy     (resp. TUL/Czech)  </vt:lpstr>
      <vt:lpstr>PowerPoint-Präsentation</vt:lpstr>
      <vt:lpstr>Content chapter 1</vt:lpstr>
      <vt:lpstr>3.6 HRM and Performance in SMEs</vt:lpstr>
      <vt:lpstr> What is performance management? </vt:lpstr>
      <vt:lpstr>The performance cycle and Principle activities of performance management  (cf. Beardwell, J./Thompson; A. (2017): 430 -431)</vt:lpstr>
      <vt:lpstr>HRM and performance management in SMEs</vt:lpstr>
      <vt:lpstr>4. Summary of chapter 1 HRM module</vt:lpstr>
      <vt:lpstr>Summarizing Thesis (1)</vt:lpstr>
      <vt:lpstr>Summarizing Thesis (2)</vt:lpstr>
      <vt:lpstr>Summarizing Thesis (3)</vt:lpstr>
      <vt:lpstr>5. Review questions </vt:lpstr>
      <vt:lpstr>5. Review questions (1)</vt:lpstr>
      <vt:lpstr>5. Review questions (2)</vt:lpstr>
      <vt:lpstr>6. References </vt:lpstr>
      <vt:lpstr>6. References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Angela.Walter</dc:creator>
  <cp:lastModifiedBy>Angela.Walter</cp:lastModifiedBy>
  <cp:revision>74</cp:revision>
  <dcterms:created xsi:type="dcterms:W3CDTF">2017-12-03T19:01:13Z</dcterms:created>
  <dcterms:modified xsi:type="dcterms:W3CDTF">2018-01-19T09:48:32Z</dcterms:modified>
</cp:coreProperties>
</file>