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56" r:id="rId2"/>
    <p:sldId id="283" r:id="rId3"/>
    <p:sldId id="286" r:id="rId4"/>
    <p:sldId id="340" r:id="rId5"/>
    <p:sldId id="285" r:id="rId6"/>
    <p:sldId id="277" r:id="rId7"/>
    <p:sldId id="303" r:id="rId8"/>
    <p:sldId id="278" r:id="rId9"/>
    <p:sldId id="293" r:id="rId10"/>
    <p:sldId id="294" r:id="rId11"/>
    <p:sldId id="335" r:id="rId12"/>
    <p:sldId id="336" r:id="rId13"/>
    <p:sldId id="334" r:id="rId14"/>
    <p:sldId id="333" r:id="rId15"/>
    <p:sldId id="348" r:id="rId16"/>
    <p:sldId id="337" r:id="rId17"/>
    <p:sldId id="350" r:id="rId18"/>
    <p:sldId id="305" r:id="rId19"/>
    <p:sldId id="331" r:id="rId20"/>
    <p:sldId id="304" r:id="rId21"/>
    <p:sldId id="347" r:id="rId22"/>
    <p:sldId id="341" r:id="rId23"/>
    <p:sldId id="280" r:id="rId24"/>
    <p:sldId id="349" r:id="rId25"/>
    <p:sldId id="281" r:id="rId26"/>
    <p:sldId id="310" r:id="rId27"/>
    <p:sldId id="309" r:id="rId28"/>
    <p:sldId id="307" r:id="rId29"/>
    <p:sldId id="308" r:id="rId30"/>
    <p:sldId id="311" r:id="rId31"/>
    <p:sldId id="312" r:id="rId32"/>
    <p:sldId id="352" r:id="rId33"/>
    <p:sldId id="289" r:id="rId34"/>
    <p:sldId id="290" r:id="rId35"/>
    <p:sldId id="291" r:id="rId36"/>
    <p:sldId id="288" r:id="rId37"/>
    <p:sldId id="292" r:id="rId38"/>
    <p:sldId id="343" r:id="rId39"/>
    <p:sldId id="342" r:id="rId40"/>
    <p:sldId id="344" r:id="rId41"/>
    <p:sldId id="345" r:id="rId42"/>
    <p:sldId id="351"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61" autoAdjust="0"/>
    <p:restoredTop sz="95291" autoAdjust="0"/>
  </p:normalViewPr>
  <p:slideViewPr>
    <p:cSldViewPr snapToGrid="0">
      <p:cViewPr varScale="1">
        <p:scale>
          <a:sx n="83" d="100"/>
          <a:sy n="83" d="100"/>
        </p:scale>
        <p:origin x="475"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76B087-E7E1-6247-81FA-8999929DDC3B}" type="datetimeFigureOut">
              <a:rPr lang="en-US" smtClean="0"/>
              <a:t>2/12/2018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EC0D2A-5DB1-794C-B62B-41F8D0619020}" type="slidenum">
              <a:rPr lang="en-US" smtClean="0"/>
              <a:t>‹#›</a:t>
            </a:fld>
            <a:endParaRPr lang="en-US"/>
          </a:p>
        </p:txBody>
      </p:sp>
    </p:spTree>
    <p:extLst>
      <p:ext uri="{BB962C8B-B14F-4D97-AF65-F5344CB8AC3E}">
        <p14:creationId xmlns:p14="http://schemas.microsoft.com/office/powerpoint/2010/main" val="12119447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Companies need to brand themselves as chosen employers just like how they market their products and services. There are some distinct advantages of being an SME, albeit its lack of resources compared to larger MNCs. Such advantages are being nimble, agile, and more flexible compared to larger MNCs when implementing any policy, practices or initiatives. For instance, the lack of bureaucracy in SMEs enables direct communication between the top down management. When employees are faced with any doubts or challenges, they can seek for their superior’s assistance directly without having to go through levels of management which can impede on the effectiveness of communication. Similarly, any new policy and practices being implemented can also reach and impact the staffs more directly as a result of the small sizes of SMEs.</a:t>
            </a:r>
            <a:endParaRPr lang="en-GB" dirty="0"/>
          </a:p>
        </p:txBody>
      </p:sp>
      <p:sp>
        <p:nvSpPr>
          <p:cNvPr id="4" name="Slide Number Placeholder 3"/>
          <p:cNvSpPr>
            <a:spLocks noGrp="1"/>
          </p:cNvSpPr>
          <p:nvPr>
            <p:ph type="sldNum" sz="quarter" idx="10"/>
          </p:nvPr>
        </p:nvSpPr>
        <p:spPr/>
        <p:txBody>
          <a:bodyPr/>
          <a:lstStyle/>
          <a:p>
            <a:fld id="{5CEC0D2A-5DB1-794C-B62B-41F8D0619020}" type="slidenum">
              <a:rPr lang="en-US" smtClean="0"/>
              <a:t>10</a:t>
            </a:fld>
            <a:endParaRPr lang="en-US"/>
          </a:p>
        </p:txBody>
      </p:sp>
    </p:spTree>
    <p:extLst>
      <p:ext uri="{BB962C8B-B14F-4D97-AF65-F5344CB8AC3E}">
        <p14:creationId xmlns:p14="http://schemas.microsoft.com/office/powerpoint/2010/main" val="10857665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a:extLst>
              <a:ext uri="{FF2B5EF4-FFF2-40B4-BE49-F238E27FC236}">
                <a16:creationId xmlns:a16="http://schemas.microsoft.com/office/drawing/2014/main" id="{11712C45-BA96-493B-BD8B-2A6300FF049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843C41C1-8491-4589-B347-1DDC7747DB1C}" type="slidenum">
              <a:rPr lang="en-US" altLang="en-US" sz="1300" smtClean="0">
                <a:latin typeface="Times New Roman" panose="02020603050405020304" pitchFamily="18" charset="0"/>
              </a:rPr>
              <a:pPr>
                <a:spcBef>
                  <a:spcPct val="0"/>
                </a:spcBef>
              </a:pPr>
              <a:t>33</a:t>
            </a:fld>
            <a:endParaRPr lang="en-US" altLang="en-US" sz="1300">
              <a:latin typeface="Times New Roman" panose="02020603050405020304" pitchFamily="18" charset="0"/>
            </a:endParaRPr>
          </a:p>
        </p:txBody>
      </p:sp>
      <p:sp>
        <p:nvSpPr>
          <p:cNvPr id="51203" name="Rectangle 2">
            <a:extLst>
              <a:ext uri="{FF2B5EF4-FFF2-40B4-BE49-F238E27FC236}">
                <a16:creationId xmlns:a16="http://schemas.microsoft.com/office/drawing/2014/main" id="{71F16005-0C9E-4CBA-B13E-6C3FB6C651A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4" name="Rectangle 3">
            <a:extLst>
              <a:ext uri="{FF2B5EF4-FFF2-40B4-BE49-F238E27FC236}">
                <a16:creationId xmlns:a16="http://schemas.microsoft.com/office/drawing/2014/main" id="{97F0382E-8AC6-444C-A801-5DF19AC34C9A}"/>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fi-FI" altLang="en-US"/>
          </a:p>
        </p:txBody>
      </p:sp>
    </p:spTree>
    <p:extLst>
      <p:ext uri="{BB962C8B-B14F-4D97-AF65-F5344CB8AC3E}">
        <p14:creationId xmlns:p14="http://schemas.microsoft.com/office/powerpoint/2010/main" val="11704815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a:extLst>
              <a:ext uri="{FF2B5EF4-FFF2-40B4-BE49-F238E27FC236}">
                <a16:creationId xmlns:a16="http://schemas.microsoft.com/office/drawing/2014/main" id="{FBB7DDE3-8A06-4B8C-84E3-F51A5E513AB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F848DD2-6853-4796-9546-D4F4F2E2785F}" type="slidenum">
              <a:rPr lang="en-US" altLang="en-US" sz="1300" smtClean="0">
                <a:latin typeface="Times New Roman" panose="02020603050405020304" pitchFamily="18" charset="0"/>
              </a:rPr>
              <a:pPr>
                <a:spcBef>
                  <a:spcPct val="0"/>
                </a:spcBef>
              </a:pPr>
              <a:t>34</a:t>
            </a:fld>
            <a:endParaRPr lang="en-US" altLang="en-US" sz="1300">
              <a:latin typeface="Times New Roman" panose="02020603050405020304" pitchFamily="18" charset="0"/>
            </a:endParaRPr>
          </a:p>
        </p:txBody>
      </p:sp>
      <p:sp>
        <p:nvSpPr>
          <p:cNvPr id="53251" name="Rectangle 2">
            <a:extLst>
              <a:ext uri="{FF2B5EF4-FFF2-40B4-BE49-F238E27FC236}">
                <a16:creationId xmlns:a16="http://schemas.microsoft.com/office/drawing/2014/main" id="{1C869209-77F3-4CF7-A411-76CFC87F6F3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2" name="Rectangle 3">
            <a:extLst>
              <a:ext uri="{FF2B5EF4-FFF2-40B4-BE49-F238E27FC236}">
                <a16:creationId xmlns:a16="http://schemas.microsoft.com/office/drawing/2014/main" id="{29B8C77B-2F1C-4E63-8126-FD701C89586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fi-FI" altLang="en-US"/>
          </a:p>
        </p:txBody>
      </p:sp>
    </p:spTree>
    <p:extLst>
      <p:ext uri="{BB962C8B-B14F-4D97-AF65-F5344CB8AC3E}">
        <p14:creationId xmlns:p14="http://schemas.microsoft.com/office/powerpoint/2010/main" val="17315057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a:extLst>
              <a:ext uri="{FF2B5EF4-FFF2-40B4-BE49-F238E27FC236}">
                <a16:creationId xmlns:a16="http://schemas.microsoft.com/office/drawing/2014/main" id="{D05434AE-B552-4263-A749-45590EB2E59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62CE3633-BA06-4DC7-85E4-5D718F8E30D0}" type="slidenum">
              <a:rPr lang="en-US" altLang="en-US" sz="1300" smtClean="0">
                <a:latin typeface="Times New Roman" panose="02020603050405020304" pitchFamily="18" charset="0"/>
              </a:rPr>
              <a:pPr>
                <a:spcBef>
                  <a:spcPct val="0"/>
                </a:spcBef>
              </a:pPr>
              <a:t>35</a:t>
            </a:fld>
            <a:endParaRPr lang="en-US" altLang="en-US" sz="1300">
              <a:latin typeface="Times New Roman" panose="02020603050405020304" pitchFamily="18" charset="0"/>
            </a:endParaRPr>
          </a:p>
        </p:txBody>
      </p:sp>
      <p:sp>
        <p:nvSpPr>
          <p:cNvPr id="55299" name="Rectangle 2">
            <a:extLst>
              <a:ext uri="{FF2B5EF4-FFF2-40B4-BE49-F238E27FC236}">
                <a16:creationId xmlns:a16="http://schemas.microsoft.com/office/drawing/2014/main" id="{5C63656D-686F-45CF-ADDA-5B5717D54C3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300" name="Rectangle 3">
            <a:extLst>
              <a:ext uri="{FF2B5EF4-FFF2-40B4-BE49-F238E27FC236}">
                <a16:creationId xmlns:a16="http://schemas.microsoft.com/office/drawing/2014/main" id="{03057C86-8FD2-4AB3-BCF7-F8291815C78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fi-FI" altLang="en-US"/>
          </a:p>
        </p:txBody>
      </p:sp>
    </p:spTree>
    <p:extLst>
      <p:ext uri="{BB962C8B-B14F-4D97-AF65-F5344CB8AC3E}">
        <p14:creationId xmlns:p14="http://schemas.microsoft.com/office/powerpoint/2010/main" val="8190831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a:extLst>
              <a:ext uri="{FF2B5EF4-FFF2-40B4-BE49-F238E27FC236}">
                <a16:creationId xmlns:a16="http://schemas.microsoft.com/office/drawing/2014/main" id="{EF8AA45D-2101-4AC7-BBD9-9485B637C30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EC386D2B-913A-4367-A182-A3B62849D201}" type="slidenum">
              <a:rPr lang="en-US" altLang="en-US" sz="1300" smtClean="0">
                <a:latin typeface="Times New Roman" panose="02020603050405020304" pitchFamily="18" charset="0"/>
              </a:rPr>
              <a:pPr>
                <a:spcBef>
                  <a:spcPct val="0"/>
                </a:spcBef>
              </a:pPr>
              <a:t>37</a:t>
            </a:fld>
            <a:endParaRPr lang="en-US" altLang="en-US" sz="1300">
              <a:latin typeface="Times New Roman" panose="02020603050405020304" pitchFamily="18" charset="0"/>
            </a:endParaRPr>
          </a:p>
        </p:txBody>
      </p:sp>
      <p:sp>
        <p:nvSpPr>
          <p:cNvPr id="57347" name="Rectangle 2">
            <a:extLst>
              <a:ext uri="{FF2B5EF4-FFF2-40B4-BE49-F238E27FC236}">
                <a16:creationId xmlns:a16="http://schemas.microsoft.com/office/drawing/2014/main" id="{41055036-0696-48C5-94D2-B4E0860A235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8" name="Rectangle 3">
            <a:extLst>
              <a:ext uri="{FF2B5EF4-FFF2-40B4-BE49-F238E27FC236}">
                <a16:creationId xmlns:a16="http://schemas.microsoft.com/office/drawing/2014/main" id="{13B0F10C-690F-46E1-989C-3BD09D9F94BD}"/>
              </a:ext>
            </a:extLst>
          </p:cNvPr>
          <p:cNvSpPr>
            <a:spLocks noGrp="1" noChangeArrowheads="1"/>
          </p:cNvSpPr>
          <p:nvPr>
            <p:ph type="body" idx="1"/>
          </p:nvPr>
        </p:nvSpPr>
        <p:spPr bwMode="auto">
          <a:xfrm>
            <a:off x="598488" y="4860925"/>
            <a:ext cx="5794375" cy="46037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481013" indent="-481013" eaLnBrk="1" hangingPunct="1">
              <a:lnSpc>
                <a:spcPct val="80000"/>
              </a:lnSpc>
              <a:spcBef>
                <a:spcPct val="20000"/>
              </a:spcBef>
              <a:buClr>
                <a:schemeClr val="hlink"/>
              </a:buClr>
              <a:buSzPct val="65000"/>
            </a:pPr>
            <a:endParaRPr lang="en-US" altLang="en-US" sz="1300" b="1">
              <a:solidFill>
                <a:srgbClr val="FF9933"/>
              </a:solidFill>
            </a:endParaRPr>
          </a:p>
          <a:p>
            <a:pPr marL="481013" indent="-481013" eaLnBrk="1" hangingPunct="1">
              <a:lnSpc>
                <a:spcPct val="80000"/>
              </a:lnSpc>
              <a:spcBef>
                <a:spcPct val="20000"/>
              </a:spcBef>
              <a:buClr>
                <a:schemeClr val="folHlink"/>
              </a:buClr>
              <a:buSzPct val="65000"/>
              <a:buFont typeface="Wingdings" panose="05000000000000000000" pitchFamily="2" charset="2"/>
              <a:buChar char="n"/>
            </a:pPr>
            <a:r>
              <a:rPr lang="en-US" altLang="en-US" sz="1300"/>
              <a:t>The impressions formed by new employees within their first 2 to 3 months on a job are long lasting.</a:t>
            </a:r>
          </a:p>
          <a:p>
            <a:pPr marL="481013" indent="-481013" eaLnBrk="1" hangingPunct="1">
              <a:lnSpc>
                <a:spcPct val="80000"/>
              </a:lnSpc>
              <a:spcBef>
                <a:spcPct val="20000"/>
              </a:spcBef>
              <a:buClr>
                <a:schemeClr val="folHlink"/>
              </a:buClr>
              <a:buSzPct val="65000"/>
              <a:buFont typeface="Wingdings" panose="05000000000000000000" pitchFamily="2" charset="2"/>
              <a:buChar char="n"/>
            </a:pPr>
            <a:endParaRPr lang="en-US" altLang="en-US" sz="1300"/>
          </a:p>
          <a:p>
            <a:pPr marL="481013" indent="-481013" eaLnBrk="1" hangingPunct="1">
              <a:lnSpc>
                <a:spcPct val="80000"/>
              </a:lnSpc>
              <a:spcBef>
                <a:spcPct val="20000"/>
              </a:spcBef>
              <a:buClr>
                <a:schemeClr val="folHlink"/>
              </a:buClr>
              <a:buSzPct val="65000"/>
              <a:buFont typeface="Wingdings" panose="05000000000000000000" pitchFamily="2" charset="2"/>
              <a:buChar char="n"/>
            </a:pPr>
            <a:r>
              <a:rPr lang="en-US" altLang="en-US" sz="1300"/>
              <a:t>New employees remember their first day for years.</a:t>
            </a:r>
          </a:p>
          <a:p>
            <a:pPr marL="481013" indent="-481013" eaLnBrk="1" hangingPunct="1">
              <a:lnSpc>
                <a:spcPct val="80000"/>
              </a:lnSpc>
              <a:spcBef>
                <a:spcPct val="20000"/>
              </a:spcBef>
              <a:buClr>
                <a:schemeClr val="folHlink"/>
              </a:buClr>
              <a:buSzPct val="65000"/>
              <a:buFont typeface="Wingdings" panose="05000000000000000000" pitchFamily="2" charset="2"/>
              <a:buChar char="n"/>
            </a:pPr>
            <a:endParaRPr lang="en-US" altLang="en-US" sz="1300"/>
          </a:p>
          <a:p>
            <a:pPr marL="481013" indent="-481013" eaLnBrk="1" hangingPunct="1">
              <a:lnSpc>
                <a:spcPct val="80000"/>
              </a:lnSpc>
              <a:spcBef>
                <a:spcPct val="20000"/>
              </a:spcBef>
              <a:buClr>
                <a:schemeClr val="folHlink"/>
              </a:buClr>
              <a:buSzPct val="65000"/>
              <a:buFont typeface="Wingdings" panose="05000000000000000000" pitchFamily="2" charset="2"/>
              <a:buChar char="n"/>
            </a:pPr>
            <a:r>
              <a:rPr lang="en-US" altLang="en-US" sz="1300"/>
              <a:t>New employees are interested in learning about the total organization—and how they and their unit fit into the “big picture.” This is just as important as is specific information about the new employee’s own job and department. </a:t>
            </a:r>
          </a:p>
          <a:p>
            <a:pPr marL="481013" indent="-481013" eaLnBrk="1" hangingPunct="1">
              <a:lnSpc>
                <a:spcPct val="80000"/>
              </a:lnSpc>
              <a:spcBef>
                <a:spcPct val="20000"/>
              </a:spcBef>
              <a:buClr>
                <a:schemeClr val="folHlink"/>
              </a:buClr>
              <a:buSzPct val="65000"/>
              <a:buFont typeface="Wingdings" panose="05000000000000000000" pitchFamily="2" charset="2"/>
              <a:buChar char="n"/>
            </a:pPr>
            <a:endParaRPr lang="en-US" altLang="en-US" sz="1300"/>
          </a:p>
          <a:p>
            <a:pPr marL="481013" indent="-481013" eaLnBrk="1" hangingPunct="1">
              <a:lnSpc>
                <a:spcPct val="80000"/>
              </a:lnSpc>
              <a:spcBef>
                <a:spcPct val="20000"/>
              </a:spcBef>
              <a:buClr>
                <a:schemeClr val="folHlink"/>
              </a:buClr>
              <a:buSzPct val="65000"/>
              <a:buFont typeface="Wingdings" panose="05000000000000000000" pitchFamily="2" charset="2"/>
              <a:buChar char="n"/>
            </a:pPr>
            <a:r>
              <a:rPr lang="en-US" altLang="en-US" sz="1300"/>
              <a:t>Give new employees major responsibility for their own orientation, through guided self-learning, but with direction and support. </a:t>
            </a:r>
          </a:p>
          <a:p>
            <a:pPr marL="481013" indent="-481013" eaLnBrk="1" hangingPunct="1">
              <a:lnSpc>
                <a:spcPct val="80000"/>
              </a:lnSpc>
              <a:spcBef>
                <a:spcPct val="20000"/>
              </a:spcBef>
              <a:buClr>
                <a:schemeClr val="folHlink"/>
              </a:buClr>
              <a:buSzPct val="65000"/>
              <a:buFont typeface="Wingdings" panose="05000000000000000000" pitchFamily="2" charset="2"/>
              <a:buChar char="n"/>
            </a:pPr>
            <a:endParaRPr lang="en-US" altLang="en-US" sz="1300"/>
          </a:p>
          <a:p>
            <a:pPr marL="481013" indent="-481013" eaLnBrk="1" hangingPunct="1">
              <a:lnSpc>
                <a:spcPct val="80000"/>
              </a:lnSpc>
              <a:spcBef>
                <a:spcPct val="20000"/>
              </a:spcBef>
              <a:buClr>
                <a:schemeClr val="folHlink"/>
              </a:buClr>
              <a:buSzPct val="65000"/>
              <a:buFont typeface="Wingdings" panose="05000000000000000000" pitchFamily="2" charset="2"/>
              <a:buChar char="n"/>
            </a:pPr>
            <a:r>
              <a:rPr lang="en-US" altLang="en-US" sz="1300"/>
              <a:t>Avoid information overload.</a:t>
            </a:r>
          </a:p>
          <a:p>
            <a:pPr marL="481013" indent="-481013" eaLnBrk="1" hangingPunct="1">
              <a:lnSpc>
                <a:spcPct val="80000"/>
              </a:lnSpc>
              <a:spcBef>
                <a:spcPct val="20000"/>
              </a:spcBef>
              <a:buClr>
                <a:schemeClr val="folHlink"/>
              </a:buClr>
              <a:buSzPct val="65000"/>
              <a:buFont typeface="Wingdings" panose="05000000000000000000" pitchFamily="2" charset="2"/>
              <a:buChar char="n"/>
            </a:pPr>
            <a:endParaRPr lang="en-US" altLang="en-US" sz="1300"/>
          </a:p>
          <a:p>
            <a:pPr marL="481013" indent="-481013" eaLnBrk="1" hangingPunct="1">
              <a:lnSpc>
                <a:spcPct val="80000"/>
              </a:lnSpc>
              <a:spcBef>
                <a:spcPct val="20000"/>
              </a:spcBef>
              <a:buClr>
                <a:schemeClr val="folHlink"/>
              </a:buClr>
              <a:buSzPct val="65000"/>
              <a:buFont typeface="Wingdings" panose="05000000000000000000" pitchFamily="2" charset="2"/>
              <a:buChar char="n"/>
            </a:pPr>
            <a:r>
              <a:rPr lang="en-US" altLang="en-US" sz="1300"/>
              <a:t>Recognize that community, social, and family adjustment is a critical aspect of orientation for new employees.</a:t>
            </a:r>
          </a:p>
          <a:p>
            <a:pPr marL="481013" indent="-481013" eaLnBrk="1" hangingPunct="1">
              <a:lnSpc>
                <a:spcPct val="80000"/>
              </a:lnSpc>
              <a:spcBef>
                <a:spcPct val="20000"/>
              </a:spcBef>
              <a:buClr>
                <a:schemeClr val="folHlink"/>
              </a:buClr>
              <a:buSzPct val="65000"/>
              <a:buFont typeface="Wingdings" panose="05000000000000000000" pitchFamily="2" charset="2"/>
              <a:buChar char="n"/>
            </a:pPr>
            <a:endParaRPr lang="en-US" altLang="en-US" sz="1300"/>
          </a:p>
          <a:p>
            <a:pPr marL="481013" indent="-481013" eaLnBrk="1" hangingPunct="1">
              <a:lnSpc>
                <a:spcPct val="80000"/>
              </a:lnSpc>
              <a:spcBef>
                <a:spcPct val="20000"/>
              </a:spcBef>
              <a:buClr>
                <a:schemeClr val="folHlink"/>
              </a:buClr>
              <a:buSzPct val="65000"/>
              <a:buFont typeface="Wingdings" panose="05000000000000000000" pitchFamily="2" charset="2"/>
              <a:buChar char="n"/>
            </a:pPr>
            <a:r>
              <a:rPr lang="en-US" altLang="en-US" sz="1300"/>
              <a:t>Comprehensive orientation is a “must” for productivity improvement. It is a vital part of the total management system—and therefore the foundation of any effort to improve</a:t>
            </a:r>
            <a:r>
              <a:rPr lang="en-US" altLang="en-US" sz="1300">
                <a:solidFill>
                  <a:srgbClr val="FF9933"/>
                </a:solidFill>
              </a:rPr>
              <a:t> </a:t>
            </a:r>
            <a:r>
              <a:rPr lang="en-US" altLang="en-US" sz="1300"/>
              <a:t>employee productivity.</a:t>
            </a:r>
          </a:p>
        </p:txBody>
      </p:sp>
    </p:spTree>
    <p:extLst>
      <p:ext uri="{BB962C8B-B14F-4D97-AF65-F5344CB8AC3E}">
        <p14:creationId xmlns:p14="http://schemas.microsoft.com/office/powerpoint/2010/main" val="19824440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a:extLst>
              <a:ext uri="{FF2B5EF4-FFF2-40B4-BE49-F238E27FC236}">
                <a16:creationId xmlns:a16="http://schemas.microsoft.com/office/drawing/2014/main" id="{7D24EBB7-29E4-4ECB-B377-5EC1A6F57FF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803275" indent="-307975">
              <a:spcBef>
                <a:spcPct val="30000"/>
              </a:spcBef>
              <a:defRPr sz="1200">
                <a:solidFill>
                  <a:schemeClr val="tx1"/>
                </a:solidFill>
                <a:latin typeface="Calibri" panose="020F0502020204030204" pitchFamily="34" charset="0"/>
                <a:ea typeface="MS PGothic" panose="020B0600070205080204" pitchFamily="34" charset="-128"/>
              </a:defRPr>
            </a:lvl2pPr>
            <a:lvl3pPr marL="1236663" indent="-246063">
              <a:spcBef>
                <a:spcPct val="30000"/>
              </a:spcBef>
              <a:defRPr sz="1200">
                <a:solidFill>
                  <a:schemeClr val="tx1"/>
                </a:solidFill>
                <a:latin typeface="Calibri" panose="020F0502020204030204" pitchFamily="34" charset="0"/>
                <a:ea typeface="MS PGothic" panose="020B0600070205080204" pitchFamily="34" charset="-128"/>
              </a:defRPr>
            </a:lvl3pPr>
            <a:lvl4pPr marL="1731963" indent="-246063">
              <a:spcBef>
                <a:spcPct val="30000"/>
              </a:spcBef>
              <a:defRPr sz="1200">
                <a:solidFill>
                  <a:schemeClr val="tx1"/>
                </a:solidFill>
                <a:latin typeface="Calibri" panose="020F0502020204030204" pitchFamily="34" charset="0"/>
                <a:ea typeface="MS PGothic" panose="020B0600070205080204" pitchFamily="34" charset="-128"/>
              </a:defRPr>
            </a:lvl4pPr>
            <a:lvl5pPr marL="2227263" indent="-246063">
              <a:spcBef>
                <a:spcPct val="30000"/>
              </a:spcBef>
              <a:defRPr sz="1200">
                <a:solidFill>
                  <a:schemeClr val="tx1"/>
                </a:solidFill>
                <a:latin typeface="Calibri" panose="020F0502020204030204" pitchFamily="34" charset="0"/>
                <a:ea typeface="MS PGothic" panose="020B0600070205080204" pitchFamily="34" charset="-128"/>
              </a:defRPr>
            </a:lvl5pPr>
            <a:lvl6pPr marL="2684463" indent="-246063"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3141663" indent="-246063"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598863" indent="-246063"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4056063" indent="-246063"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BBA9F598-8C3D-4E0B-B80A-BFD3F6E88FBE}" type="slidenum">
              <a:rPr lang="en-US" altLang="fi-FI" sz="1300">
                <a:latin typeface="Arial" panose="020B0604020202020204" pitchFamily="34" charset="0"/>
              </a:rPr>
              <a:pPr>
                <a:spcBef>
                  <a:spcPct val="0"/>
                </a:spcBef>
              </a:pPr>
              <a:t>38</a:t>
            </a:fld>
            <a:endParaRPr lang="en-US" altLang="fi-FI" sz="1300">
              <a:latin typeface="Arial" panose="020B0604020202020204" pitchFamily="34" charset="0"/>
            </a:endParaRPr>
          </a:p>
        </p:txBody>
      </p:sp>
      <p:sp>
        <p:nvSpPr>
          <p:cNvPr id="10243" name="Rectangle 2">
            <a:extLst>
              <a:ext uri="{FF2B5EF4-FFF2-40B4-BE49-F238E27FC236}">
                <a16:creationId xmlns:a16="http://schemas.microsoft.com/office/drawing/2014/main" id="{5397BEA6-7914-4961-BFB4-8387FAC51EC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4" name="Rectangle 3">
            <a:extLst>
              <a:ext uri="{FF2B5EF4-FFF2-40B4-BE49-F238E27FC236}">
                <a16:creationId xmlns:a16="http://schemas.microsoft.com/office/drawing/2014/main" id="{87F515C5-376C-4CF4-A4DB-B9C82855E91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i-FI" altLang="fi-FI">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617747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a:extLst>
              <a:ext uri="{FF2B5EF4-FFF2-40B4-BE49-F238E27FC236}">
                <a16:creationId xmlns:a16="http://schemas.microsoft.com/office/drawing/2014/main" id="{E07C0F63-F393-41EE-85BA-07C535F5F09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803275" indent="-307975">
              <a:spcBef>
                <a:spcPct val="30000"/>
              </a:spcBef>
              <a:defRPr sz="1200">
                <a:solidFill>
                  <a:schemeClr val="tx1"/>
                </a:solidFill>
                <a:latin typeface="Calibri" panose="020F0502020204030204" pitchFamily="34" charset="0"/>
                <a:ea typeface="MS PGothic" panose="020B0600070205080204" pitchFamily="34" charset="-128"/>
              </a:defRPr>
            </a:lvl2pPr>
            <a:lvl3pPr marL="1236663" indent="-246063">
              <a:spcBef>
                <a:spcPct val="30000"/>
              </a:spcBef>
              <a:defRPr sz="1200">
                <a:solidFill>
                  <a:schemeClr val="tx1"/>
                </a:solidFill>
                <a:latin typeface="Calibri" panose="020F0502020204030204" pitchFamily="34" charset="0"/>
                <a:ea typeface="MS PGothic" panose="020B0600070205080204" pitchFamily="34" charset="-128"/>
              </a:defRPr>
            </a:lvl3pPr>
            <a:lvl4pPr marL="1731963" indent="-246063">
              <a:spcBef>
                <a:spcPct val="30000"/>
              </a:spcBef>
              <a:defRPr sz="1200">
                <a:solidFill>
                  <a:schemeClr val="tx1"/>
                </a:solidFill>
                <a:latin typeface="Calibri" panose="020F0502020204030204" pitchFamily="34" charset="0"/>
                <a:ea typeface="MS PGothic" panose="020B0600070205080204" pitchFamily="34" charset="-128"/>
              </a:defRPr>
            </a:lvl4pPr>
            <a:lvl5pPr marL="2227263" indent="-246063">
              <a:spcBef>
                <a:spcPct val="30000"/>
              </a:spcBef>
              <a:defRPr sz="1200">
                <a:solidFill>
                  <a:schemeClr val="tx1"/>
                </a:solidFill>
                <a:latin typeface="Calibri" panose="020F0502020204030204" pitchFamily="34" charset="0"/>
                <a:ea typeface="MS PGothic" panose="020B0600070205080204" pitchFamily="34" charset="-128"/>
              </a:defRPr>
            </a:lvl5pPr>
            <a:lvl6pPr marL="2684463" indent="-246063"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3141663" indent="-246063"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598863" indent="-246063"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4056063" indent="-246063"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2ADEB925-AD91-423B-84B2-D1DE616722C1}" type="slidenum">
              <a:rPr lang="en-US" altLang="fi-FI" sz="1300">
                <a:latin typeface="Arial" panose="020B0604020202020204" pitchFamily="34" charset="0"/>
              </a:rPr>
              <a:pPr>
                <a:spcBef>
                  <a:spcPct val="0"/>
                </a:spcBef>
              </a:pPr>
              <a:t>40</a:t>
            </a:fld>
            <a:endParaRPr lang="en-US" altLang="fi-FI" sz="1300">
              <a:latin typeface="Arial" panose="020B0604020202020204" pitchFamily="34" charset="0"/>
            </a:endParaRPr>
          </a:p>
        </p:txBody>
      </p:sp>
      <p:sp>
        <p:nvSpPr>
          <p:cNvPr id="12291" name="Rectangle 2">
            <a:extLst>
              <a:ext uri="{FF2B5EF4-FFF2-40B4-BE49-F238E27FC236}">
                <a16:creationId xmlns:a16="http://schemas.microsoft.com/office/drawing/2014/main" id="{F15544D1-1544-427F-9D90-656FCA5DA00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2" name="Rectangle 3">
            <a:extLst>
              <a:ext uri="{FF2B5EF4-FFF2-40B4-BE49-F238E27FC236}">
                <a16:creationId xmlns:a16="http://schemas.microsoft.com/office/drawing/2014/main" id="{0D99605D-FB96-425D-846C-BA27445F39E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i-FI" altLang="fi-FI">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558547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a:extLst>
              <a:ext uri="{FF2B5EF4-FFF2-40B4-BE49-F238E27FC236}">
                <a16:creationId xmlns:a16="http://schemas.microsoft.com/office/drawing/2014/main" id="{0403A605-1368-467A-BC2C-DB64C36616B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803275" indent="-307975">
              <a:spcBef>
                <a:spcPct val="30000"/>
              </a:spcBef>
              <a:defRPr sz="1200">
                <a:solidFill>
                  <a:schemeClr val="tx1"/>
                </a:solidFill>
                <a:latin typeface="Calibri" panose="020F0502020204030204" pitchFamily="34" charset="0"/>
                <a:ea typeface="MS PGothic" panose="020B0600070205080204" pitchFamily="34" charset="-128"/>
              </a:defRPr>
            </a:lvl2pPr>
            <a:lvl3pPr marL="1236663" indent="-246063">
              <a:spcBef>
                <a:spcPct val="30000"/>
              </a:spcBef>
              <a:defRPr sz="1200">
                <a:solidFill>
                  <a:schemeClr val="tx1"/>
                </a:solidFill>
                <a:latin typeface="Calibri" panose="020F0502020204030204" pitchFamily="34" charset="0"/>
                <a:ea typeface="MS PGothic" panose="020B0600070205080204" pitchFamily="34" charset="-128"/>
              </a:defRPr>
            </a:lvl3pPr>
            <a:lvl4pPr marL="1731963" indent="-246063">
              <a:spcBef>
                <a:spcPct val="30000"/>
              </a:spcBef>
              <a:defRPr sz="1200">
                <a:solidFill>
                  <a:schemeClr val="tx1"/>
                </a:solidFill>
                <a:latin typeface="Calibri" panose="020F0502020204030204" pitchFamily="34" charset="0"/>
                <a:ea typeface="MS PGothic" panose="020B0600070205080204" pitchFamily="34" charset="-128"/>
              </a:defRPr>
            </a:lvl4pPr>
            <a:lvl5pPr marL="2227263" indent="-246063">
              <a:spcBef>
                <a:spcPct val="30000"/>
              </a:spcBef>
              <a:defRPr sz="1200">
                <a:solidFill>
                  <a:schemeClr val="tx1"/>
                </a:solidFill>
                <a:latin typeface="Calibri" panose="020F0502020204030204" pitchFamily="34" charset="0"/>
                <a:ea typeface="MS PGothic" panose="020B0600070205080204" pitchFamily="34" charset="-128"/>
              </a:defRPr>
            </a:lvl5pPr>
            <a:lvl6pPr marL="2684463" indent="-246063"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3141663" indent="-246063"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598863" indent="-246063"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4056063" indent="-246063"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964FAD4B-7CE2-4A56-A135-488E56B3D374}" type="slidenum">
              <a:rPr lang="en-US" altLang="fi-FI" sz="1300">
                <a:latin typeface="Arial" panose="020B0604020202020204" pitchFamily="34" charset="0"/>
              </a:rPr>
              <a:pPr>
                <a:spcBef>
                  <a:spcPct val="0"/>
                </a:spcBef>
              </a:pPr>
              <a:t>41</a:t>
            </a:fld>
            <a:endParaRPr lang="en-US" altLang="fi-FI" sz="1300">
              <a:latin typeface="Arial" panose="020B0604020202020204" pitchFamily="34" charset="0"/>
            </a:endParaRPr>
          </a:p>
        </p:txBody>
      </p:sp>
      <p:sp>
        <p:nvSpPr>
          <p:cNvPr id="14339" name="Rectangle 2">
            <a:extLst>
              <a:ext uri="{FF2B5EF4-FFF2-40B4-BE49-F238E27FC236}">
                <a16:creationId xmlns:a16="http://schemas.microsoft.com/office/drawing/2014/main" id="{4C2E9037-EA2A-4F71-9F73-FE2DA8384F8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40" name="Rectangle 3">
            <a:extLst>
              <a:ext uri="{FF2B5EF4-FFF2-40B4-BE49-F238E27FC236}">
                <a16:creationId xmlns:a16="http://schemas.microsoft.com/office/drawing/2014/main" id="{59169847-84D8-4D7E-BECD-018E664B2B4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i-FI" altLang="fi-FI">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56461440"/>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Podnadpis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Zástupný symbol pro datum 3"/>
          <p:cNvSpPr>
            <a:spLocks noGrp="1"/>
          </p:cNvSpPr>
          <p:nvPr>
            <p:ph type="dt" sz="half" idx="10"/>
          </p:nvPr>
        </p:nvSpPr>
        <p:spPr/>
        <p:txBody>
          <a:bodyPr/>
          <a:lstStyle/>
          <a:p>
            <a:fld id="{73A8FB8C-625F-4783-B790-094031A918A2}" type="datetimeFigureOut">
              <a:rPr lang="en-GB" smtClean="0"/>
              <a:t>12/02/2018</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3AF51112-B7A3-46E5-A1B5-87A49205971D}" type="slidenum">
              <a:rPr lang="en-GB" smtClean="0"/>
              <a:t>‹#›</a:t>
            </a:fld>
            <a:endParaRPr lang="en-GB"/>
          </a:p>
        </p:txBody>
      </p:sp>
      <p:pic>
        <p:nvPicPr>
          <p:cNvPr id="7" name="Obrázek 4">
            <a:extLst>
              <a:ext uri="{FF2B5EF4-FFF2-40B4-BE49-F238E27FC236}">
                <a16:creationId xmlns:a16="http://schemas.microsoft.com/office/drawing/2014/main" id="{C1C18FD4-8409-40C7-90E9-7BBB1EA630B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8" name="Obrázek 5">
            <a:extLst>
              <a:ext uri="{FF2B5EF4-FFF2-40B4-BE49-F238E27FC236}">
                <a16:creationId xmlns:a16="http://schemas.microsoft.com/office/drawing/2014/main" id="{FA47EAAE-7E76-49BE-BB25-71F5943807B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9" name="Obrázek 5">
            <a:extLst>
              <a:ext uri="{FF2B5EF4-FFF2-40B4-BE49-F238E27FC236}">
                <a16:creationId xmlns:a16="http://schemas.microsoft.com/office/drawing/2014/main" id="{79BD7048-6315-4DE8-B1D8-5DEAD78DA21B}"/>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ek 9">
            <a:extLst>
              <a:ext uri="{FF2B5EF4-FFF2-40B4-BE49-F238E27FC236}">
                <a16:creationId xmlns:a16="http://schemas.microsoft.com/office/drawing/2014/main" id="{52424573-57B0-4989-9ED6-DD3900386EFD}"/>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Obrázek 12">
            <a:extLst>
              <a:ext uri="{FF2B5EF4-FFF2-40B4-BE49-F238E27FC236}">
                <a16:creationId xmlns:a16="http://schemas.microsoft.com/office/drawing/2014/main" id="{5471A61E-B61B-4602-83E3-D4EAA4135CCF}"/>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Obrázek 7">
            <a:extLst>
              <a:ext uri="{FF2B5EF4-FFF2-40B4-BE49-F238E27FC236}">
                <a16:creationId xmlns:a16="http://schemas.microsoft.com/office/drawing/2014/main" id="{EF2D701C-E460-434A-BEF0-17769D7BEF01}"/>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HUDDERSFIELD LOGO correct">
            <a:extLst>
              <a:ext uri="{FF2B5EF4-FFF2-40B4-BE49-F238E27FC236}">
                <a16:creationId xmlns:a16="http://schemas.microsoft.com/office/drawing/2014/main" id="{F20A55AD-A2DE-4670-890D-AE52A9127803}"/>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61948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en-US"/>
              <a:t>Click to edit Master title style</a:t>
            </a:r>
            <a:endParaRPr lang="en-GB"/>
          </a:p>
        </p:txBody>
      </p:sp>
      <p:sp>
        <p:nvSpPr>
          <p:cNvPr id="3" name="Zástupný symbol pro svislý text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Zástupný symbol pro datum 3"/>
          <p:cNvSpPr>
            <a:spLocks noGrp="1"/>
          </p:cNvSpPr>
          <p:nvPr>
            <p:ph type="dt" sz="half" idx="10"/>
          </p:nvPr>
        </p:nvSpPr>
        <p:spPr/>
        <p:txBody>
          <a:bodyPr/>
          <a:lstStyle/>
          <a:p>
            <a:fld id="{73A8FB8C-625F-4783-B790-094031A918A2}" type="datetimeFigureOut">
              <a:rPr lang="en-GB" smtClean="0"/>
              <a:t>12/02/2018</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3AF51112-B7A3-46E5-A1B5-87A49205971D}" type="slidenum">
              <a:rPr lang="en-GB" smtClean="0"/>
              <a:t>‹#›</a:t>
            </a:fld>
            <a:endParaRPr lang="en-GB"/>
          </a:p>
        </p:txBody>
      </p:sp>
    </p:spTree>
    <p:extLst>
      <p:ext uri="{BB962C8B-B14F-4D97-AF65-F5344CB8AC3E}">
        <p14:creationId xmlns:p14="http://schemas.microsoft.com/office/powerpoint/2010/main" val="23448474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Zástupný symbol pro svislý text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Zástupný symbol pro datum 3"/>
          <p:cNvSpPr>
            <a:spLocks noGrp="1"/>
          </p:cNvSpPr>
          <p:nvPr>
            <p:ph type="dt" sz="half" idx="10"/>
          </p:nvPr>
        </p:nvSpPr>
        <p:spPr/>
        <p:txBody>
          <a:bodyPr/>
          <a:lstStyle/>
          <a:p>
            <a:fld id="{73A8FB8C-625F-4783-B790-094031A918A2}" type="datetimeFigureOut">
              <a:rPr lang="en-GB" smtClean="0"/>
              <a:t>12/02/2018</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3AF51112-B7A3-46E5-A1B5-87A49205971D}" type="slidenum">
              <a:rPr lang="en-GB" smtClean="0"/>
              <a:t>‹#›</a:t>
            </a:fld>
            <a:endParaRPr lang="en-GB"/>
          </a:p>
        </p:txBody>
      </p:sp>
    </p:spTree>
    <p:extLst>
      <p:ext uri="{BB962C8B-B14F-4D97-AF65-F5344CB8AC3E}">
        <p14:creationId xmlns:p14="http://schemas.microsoft.com/office/powerpoint/2010/main" val="8732312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609600" y="381000"/>
            <a:ext cx="10972800" cy="1371600"/>
          </a:xfrm>
          <a:prstGeom prst="rect">
            <a:avLst/>
          </a:prstGeom>
        </p:spPr>
        <p:txBody>
          <a:bodyPr/>
          <a:lstStyle/>
          <a:p>
            <a:r>
              <a:rPr lang="en-US"/>
              <a:t>Click to edit Master title style</a:t>
            </a:r>
            <a:endParaRPr lang="fi-FI"/>
          </a:p>
        </p:txBody>
      </p:sp>
      <p:sp>
        <p:nvSpPr>
          <p:cNvPr id="3" name="SmartArt Placeholder 2"/>
          <p:cNvSpPr>
            <a:spLocks noGrp="1"/>
          </p:cNvSpPr>
          <p:nvPr>
            <p:ph type="dgm" idx="1"/>
          </p:nvPr>
        </p:nvSpPr>
        <p:spPr>
          <a:xfrm>
            <a:off x="609600" y="1981200"/>
            <a:ext cx="10972800" cy="4114800"/>
          </a:xfrm>
          <a:prstGeom prst="rect">
            <a:avLst/>
          </a:prstGeom>
        </p:spPr>
        <p:txBody>
          <a:bodyPr>
            <a:normAutofit/>
          </a:bodyPr>
          <a:lstStyle/>
          <a:p>
            <a:pPr lvl="0"/>
            <a:endParaRPr lang="fi-FI" noProof="0"/>
          </a:p>
        </p:txBody>
      </p:sp>
      <p:sp>
        <p:nvSpPr>
          <p:cNvPr id="4" name="Date Placeholder 3">
            <a:extLst>
              <a:ext uri="{FF2B5EF4-FFF2-40B4-BE49-F238E27FC236}">
                <a16:creationId xmlns:a16="http://schemas.microsoft.com/office/drawing/2014/main" id="{F75286DF-3250-45BD-8FBD-356855E4080F}"/>
              </a:ext>
            </a:extLst>
          </p:cNvPr>
          <p:cNvSpPr>
            <a:spLocks noGrp="1"/>
          </p:cNvSpPr>
          <p:nvPr>
            <p:ph type="dt" sz="half" idx="10"/>
          </p:nvPr>
        </p:nvSpPr>
        <p:spPr>
          <a:xfrm>
            <a:off x="609600" y="6245225"/>
            <a:ext cx="2844800" cy="476250"/>
          </a:xfrm>
        </p:spPr>
        <p:txBody>
          <a:bodyPr/>
          <a:lstStyle>
            <a:lvl1pPr>
              <a:defRPr/>
            </a:lvl1pPr>
          </a:lstStyle>
          <a:p>
            <a:pPr>
              <a:defRPr/>
            </a:pPr>
            <a:endParaRPr lang="en-US" altLang="fi-FI"/>
          </a:p>
        </p:txBody>
      </p:sp>
      <p:sp>
        <p:nvSpPr>
          <p:cNvPr id="5" name="Footer Placeholder 4">
            <a:extLst>
              <a:ext uri="{FF2B5EF4-FFF2-40B4-BE49-F238E27FC236}">
                <a16:creationId xmlns:a16="http://schemas.microsoft.com/office/drawing/2014/main" id="{5A4DCA62-DA3E-4361-93FA-EEB1103027DB}"/>
              </a:ext>
            </a:extLst>
          </p:cNvPr>
          <p:cNvSpPr>
            <a:spLocks noGrp="1"/>
          </p:cNvSpPr>
          <p:nvPr>
            <p:ph type="ftr" sz="quarter" idx="11"/>
          </p:nvPr>
        </p:nvSpPr>
        <p:spPr>
          <a:xfrm>
            <a:off x="4165600" y="6245225"/>
            <a:ext cx="3860800" cy="476250"/>
          </a:xfrm>
        </p:spPr>
        <p:txBody>
          <a:bodyPr/>
          <a:lstStyle>
            <a:lvl1pPr>
              <a:defRPr/>
            </a:lvl1pPr>
          </a:lstStyle>
          <a:p>
            <a:pPr>
              <a:defRPr/>
            </a:pPr>
            <a:endParaRPr lang="en-US" altLang="fi-FI"/>
          </a:p>
        </p:txBody>
      </p:sp>
      <p:sp>
        <p:nvSpPr>
          <p:cNvPr id="6" name="Slide Number Placeholder 5">
            <a:extLst>
              <a:ext uri="{FF2B5EF4-FFF2-40B4-BE49-F238E27FC236}">
                <a16:creationId xmlns:a16="http://schemas.microsoft.com/office/drawing/2014/main" id="{BFB1CDA3-2A14-4E90-BEB3-0E047E31F80F}"/>
              </a:ext>
            </a:extLst>
          </p:cNvPr>
          <p:cNvSpPr>
            <a:spLocks noGrp="1"/>
          </p:cNvSpPr>
          <p:nvPr>
            <p:ph type="sldNum" sz="quarter" idx="12"/>
          </p:nvPr>
        </p:nvSpPr>
        <p:spPr>
          <a:xfrm>
            <a:off x="8737600" y="6245225"/>
            <a:ext cx="2844800" cy="476250"/>
          </a:xfrm>
        </p:spPr>
        <p:txBody>
          <a:bodyPr/>
          <a:lstStyle>
            <a:lvl1pPr>
              <a:defRPr/>
            </a:lvl1pPr>
          </a:lstStyle>
          <a:p>
            <a:pPr>
              <a:defRPr/>
            </a:pPr>
            <a:fld id="{5DC5E11E-ADD5-403F-A3F8-62F58FF732B4}" type="slidenum">
              <a:rPr lang="en-US" altLang="fi-FI"/>
              <a:pPr>
                <a:defRPr/>
              </a:pPr>
              <a:t>‹#›</a:t>
            </a:fld>
            <a:endParaRPr lang="en-US" altLang="fi-FI"/>
          </a:p>
        </p:txBody>
      </p:sp>
    </p:spTree>
    <p:extLst>
      <p:ext uri="{BB962C8B-B14F-4D97-AF65-F5344CB8AC3E}">
        <p14:creationId xmlns:p14="http://schemas.microsoft.com/office/powerpoint/2010/main" val="29755743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86773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en-US"/>
              <a:t>Click to edit Master title style</a:t>
            </a:r>
            <a:endParaRPr lang="en-GB"/>
          </a:p>
        </p:txBody>
      </p:sp>
      <p:sp>
        <p:nvSpPr>
          <p:cNvPr id="3" name="Zástupný symbol pro obsah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Zástupný symbol pro datum 3"/>
          <p:cNvSpPr>
            <a:spLocks noGrp="1"/>
          </p:cNvSpPr>
          <p:nvPr>
            <p:ph type="dt" sz="half" idx="10"/>
          </p:nvPr>
        </p:nvSpPr>
        <p:spPr/>
        <p:txBody>
          <a:bodyPr/>
          <a:lstStyle/>
          <a:p>
            <a:fld id="{73A8FB8C-625F-4783-B790-094031A918A2}" type="datetimeFigureOut">
              <a:rPr lang="en-GB" smtClean="0"/>
              <a:t>12/02/2018</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3AF51112-B7A3-46E5-A1B5-87A49205971D}" type="slidenum">
              <a:rPr lang="en-GB" smtClean="0"/>
              <a:t>‹#›</a:t>
            </a:fld>
            <a:endParaRPr lang="en-GB"/>
          </a:p>
        </p:txBody>
      </p:sp>
      <p:pic>
        <p:nvPicPr>
          <p:cNvPr id="7" name="Obrázek 4">
            <a:extLst>
              <a:ext uri="{FF2B5EF4-FFF2-40B4-BE49-F238E27FC236}">
                <a16:creationId xmlns:a16="http://schemas.microsoft.com/office/drawing/2014/main" id="{3B91749B-C511-4915-894B-BBA5D61E39C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8" name="Obrázek 5">
            <a:extLst>
              <a:ext uri="{FF2B5EF4-FFF2-40B4-BE49-F238E27FC236}">
                <a16:creationId xmlns:a16="http://schemas.microsoft.com/office/drawing/2014/main" id="{0380C6D9-FD68-4E49-BDE3-73090D3C862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9" name="Obrázek 5">
            <a:extLst>
              <a:ext uri="{FF2B5EF4-FFF2-40B4-BE49-F238E27FC236}">
                <a16:creationId xmlns:a16="http://schemas.microsoft.com/office/drawing/2014/main" id="{DD7B80E4-CC99-4BC2-AF3A-A020FFF4AD81}"/>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ek 9">
            <a:extLst>
              <a:ext uri="{FF2B5EF4-FFF2-40B4-BE49-F238E27FC236}">
                <a16:creationId xmlns:a16="http://schemas.microsoft.com/office/drawing/2014/main" id="{6657B64A-B4E3-4315-9627-8173EC9844F0}"/>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Obrázek 12">
            <a:extLst>
              <a:ext uri="{FF2B5EF4-FFF2-40B4-BE49-F238E27FC236}">
                <a16:creationId xmlns:a16="http://schemas.microsoft.com/office/drawing/2014/main" id="{C2C5AF7E-1F23-4B34-84CF-335209E07EFF}"/>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Obrázek 7">
            <a:extLst>
              <a:ext uri="{FF2B5EF4-FFF2-40B4-BE49-F238E27FC236}">
                <a16:creationId xmlns:a16="http://schemas.microsoft.com/office/drawing/2014/main" id="{ED94B6C6-B52B-4EB9-B786-9F97CED38469}"/>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HUDDERSFIELD LOGO correct">
            <a:extLst>
              <a:ext uri="{FF2B5EF4-FFF2-40B4-BE49-F238E27FC236}">
                <a16:creationId xmlns:a16="http://schemas.microsoft.com/office/drawing/2014/main" id="{09D4B840-B611-4CB3-AB26-E20E384949CC}"/>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33982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Nadpis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Zástupný symbol pro tex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Zástupný symbol pro datum 3"/>
          <p:cNvSpPr>
            <a:spLocks noGrp="1"/>
          </p:cNvSpPr>
          <p:nvPr>
            <p:ph type="dt" sz="half" idx="10"/>
          </p:nvPr>
        </p:nvSpPr>
        <p:spPr/>
        <p:txBody>
          <a:bodyPr/>
          <a:lstStyle/>
          <a:p>
            <a:fld id="{73A8FB8C-625F-4783-B790-094031A918A2}" type="datetimeFigureOut">
              <a:rPr lang="en-GB" smtClean="0"/>
              <a:t>12/02/2018</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3AF51112-B7A3-46E5-A1B5-87A49205971D}" type="slidenum">
              <a:rPr lang="en-GB" smtClean="0"/>
              <a:t>‹#›</a:t>
            </a:fld>
            <a:endParaRPr lang="en-GB"/>
          </a:p>
        </p:txBody>
      </p:sp>
      <p:pic>
        <p:nvPicPr>
          <p:cNvPr id="7" name="Obrázek 4">
            <a:extLst>
              <a:ext uri="{FF2B5EF4-FFF2-40B4-BE49-F238E27FC236}">
                <a16:creationId xmlns:a16="http://schemas.microsoft.com/office/drawing/2014/main" id="{489ABA21-60F9-4660-8F22-8A4CC4CAD61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8" name="Obrázek 5">
            <a:extLst>
              <a:ext uri="{FF2B5EF4-FFF2-40B4-BE49-F238E27FC236}">
                <a16:creationId xmlns:a16="http://schemas.microsoft.com/office/drawing/2014/main" id="{759A6361-501B-4120-8DE2-41C4976DE86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9" name="Obrázek 5">
            <a:extLst>
              <a:ext uri="{FF2B5EF4-FFF2-40B4-BE49-F238E27FC236}">
                <a16:creationId xmlns:a16="http://schemas.microsoft.com/office/drawing/2014/main" id="{7D42486D-CB88-4463-AD76-B5C1E5A341D9}"/>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ek 9">
            <a:extLst>
              <a:ext uri="{FF2B5EF4-FFF2-40B4-BE49-F238E27FC236}">
                <a16:creationId xmlns:a16="http://schemas.microsoft.com/office/drawing/2014/main" id="{D701E0A8-04EC-4C55-9F28-80815B83E446}"/>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Obrázek 12">
            <a:extLst>
              <a:ext uri="{FF2B5EF4-FFF2-40B4-BE49-F238E27FC236}">
                <a16:creationId xmlns:a16="http://schemas.microsoft.com/office/drawing/2014/main" id="{553D7BB9-F42E-40CC-8B0B-4E66E0C9EFD0}"/>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Obrázek 7">
            <a:extLst>
              <a:ext uri="{FF2B5EF4-FFF2-40B4-BE49-F238E27FC236}">
                <a16:creationId xmlns:a16="http://schemas.microsoft.com/office/drawing/2014/main" id="{2DB6E6FC-AF3C-4BCD-9C89-B0012297B692}"/>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HUDDERSFIELD LOGO correct">
            <a:extLst>
              <a:ext uri="{FF2B5EF4-FFF2-40B4-BE49-F238E27FC236}">
                <a16:creationId xmlns:a16="http://schemas.microsoft.com/office/drawing/2014/main" id="{56AC0FF0-A055-4E83-8684-2B7E8311A3A1}"/>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19513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en-US"/>
              <a:t>Click to edit Master title style</a:t>
            </a:r>
            <a:endParaRPr lang="en-GB"/>
          </a:p>
        </p:txBody>
      </p:sp>
      <p:sp>
        <p:nvSpPr>
          <p:cNvPr id="3" name="Zástupný symbol pro obsah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Zástupný symbol pro obsah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Zástupný symbol pro datum 4"/>
          <p:cNvSpPr>
            <a:spLocks noGrp="1"/>
          </p:cNvSpPr>
          <p:nvPr>
            <p:ph type="dt" sz="half" idx="10"/>
          </p:nvPr>
        </p:nvSpPr>
        <p:spPr/>
        <p:txBody>
          <a:bodyPr/>
          <a:lstStyle/>
          <a:p>
            <a:fld id="{73A8FB8C-625F-4783-B790-094031A918A2}" type="datetimeFigureOut">
              <a:rPr lang="en-GB" smtClean="0"/>
              <a:t>12/02/2018</a:t>
            </a:fld>
            <a:endParaRPr lang="en-GB"/>
          </a:p>
        </p:txBody>
      </p:sp>
      <p:sp>
        <p:nvSpPr>
          <p:cNvPr id="6" name="Zástupný symbol pro zápatí 5"/>
          <p:cNvSpPr>
            <a:spLocks noGrp="1"/>
          </p:cNvSpPr>
          <p:nvPr>
            <p:ph type="ftr" sz="quarter" idx="11"/>
          </p:nvPr>
        </p:nvSpPr>
        <p:spPr/>
        <p:txBody>
          <a:bodyPr/>
          <a:lstStyle/>
          <a:p>
            <a:endParaRPr lang="en-GB"/>
          </a:p>
        </p:txBody>
      </p:sp>
      <p:sp>
        <p:nvSpPr>
          <p:cNvPr id="7" name="Zástupný symbol pro číslo snímku 6"/>
          <p:cNvSpPr>
            <a:spLocks noGrp="1"/>
          </p:cNvSpPr>
          <p:nvPr>
            <p:ph type="sldNum" sz="quarter" idx="12"/>
          </p:nvPr>
        </p:nvSpPr>
        <p:spPr/>
        <p:txBody>
          <a:bodyPr/>
          <a:lstStyle/>
          <a:p>
            <a:fld id="{3AF51112-B7A3-46E5-A1B5-87A49205971D}" type="slidenum">
              <a:rPr lang="en-GB" smtClean="0"/>
              <a:t>‹#›</a:t>
            </a:fld>
            <a:endParaRPr lang="en-GB"/>
          </a:p>
        </p:txBody>
      </p:sp>
      <p:pic>
        <p:nvPicPr>
          <p:cNvPr id="8" name="Obrázek 4">
            <a:extLst>
              <a:ext uri="{FF2B5EF4-FFF2-40B4-BE49-F238E27FC236}">
                <a16:creationId xmlns:a16="http://schemas.microsoft.com/office/drawing/2014/main" id="{E4BC1D8E-0262-40E2-8CCA-24BBCB32532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9" name="Obrázek 5">
            <a:extLst>
              <a:ext uri="{FF2B5EF4-FFF2-40B4-BE49-F238E27FC236}">
                <a16:creationId xmlns:a16="http://schemas.microsoft.com/office/drawing/2014/main" id="{6527246C-583E-47AF-8AC7-4B3BC8ABC54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10" name="Obrázek 5">
            <a:extLst>
              <a:ext uri="{FF2B5EF4-FFF2-40B4-BE49-F238E27FC236}">
                <a16:creationId xmlns:a16="http://schemas.microsoft.com/office/drawing/2014/main" id="{784CCEFF-AF81-4E94-9D93-A3DBDD0CD8D5}"/>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Obrázek 9">
            <a:extLst>
              <a:ext uri="{FF2B5EF4-FFF2-40B4-BE49-F238E27FC236}">
                <a16:creationId xmlns:a16="http://schemas.microsoft.com/office/drawing/2014/main" id="{BA99B6C1-95D4-4C32-B705-20C8720010F5}"/>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Obrázek 12">
            <a:extLst>
              <a:ext uri="{FF2B5EF4-FFF2-40B4-BE49-F238E27FC236}">
                <a16:creationId xmlns:a16="http://schemas.microsoft.com/office/drawing/2014/main" id="{46B60484-E971-47F8-B929-162C020ED602}"/>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Obrázek 7">
            <a:extLst>
              <a:ext uri="{FF2B5EF4-FFF2-40B4-BE49-F238E27FC236}">
                <a16:creationId xmlns:a16="http://schemas.microsoft.com/office/drawing/2014/main" id="{47CBFDED-1152-4501-A7C1-399864066327}"/>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6" descr="HUDDERSFIELD LOGO correct">
            <a:extLst>
              <a:ext uri="{FF2B5EF4-FFF2-40B4-BE49-F238E27FC236}">
                <a16:creationId xmlns:a16="http://schemas.microsoft.com/office/drawing/2014/main" id="{4CF3150B-127B-49DD-AE97-0A645FD0C4F1}"/>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96903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Zástupný symbol pro tex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Zástupný symbol pro obsah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Zástupný symbol pro tex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Zástupný symbol pro obsah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Zástupný symbol pro datum 6"/>
          <p:cNvSpPr>
            <a:spLocks noGrp="1"/>
          </p:cNvSpPr>
          <p:nvPr>
            <p:ph type="dt" sz="half" idx="10"/>
          </p:nvPr>
        </p:nvSpPr>
        <p:spPr/>
        <p:txBody>
          <a:bodyPr/>
          <a:lstStyle/>
          <a:p>
            <a:fld id="{73A8FB8C-625F-4783-B790-094031A918A2}" type="datetimeFigureOut">
              <a:rPr lang="en-GB" smtClean="0"/>
              <a:t>12/02/2018</a:t>
            </a:fld>
            <a:endParaRPr lang="en-GB"/>
          </a:p>
        </p:txBody>
      </p:sp>
      <p:sp>
        <p:nvSpPr>
          <p:cNvPr id="8" name="Zástupný symbol pro zápatí 7"/>
          <p:cNvSpPr>
            <a:spLocks noGrp="1"/>
          </p:cNvSpPr>
          <p:nvPr>
            <p:ph type="ftr" sz="quarter" idx="11"/>
          </p:nvPr>
        </p:nvSpPr>
        <p:spPr/>
        <p:txBody>
          <a:bodyPr/>
          <a:lstStyle/>
          <a:p>
            <a:endParaRPr lang="en-GB"/>
          </a:p>
        </p:txBody>
      </p:sp>
      <p:sp>
        <p:nvSpPr>
          <p:cNvPr id="9" name="Zástupný symbol pro číslo snímku 8"/>
          <p:cNvSpPr>
            <a:spLocks noGrp="1"/>
          </p:cNvSpPr>
          <p:nvPr>
            <p:ph type="sldNum" sz="quarter" idx="12"/>
          </p:nvPr>
        </p:nvSpPr>
        <p:spPr/>
        <p:txBody>
          <a:bodyPr/>
          <a:lstStyle/>
          <a:p>
            <a:fld id="{3AF51112-B7A3-46E5-A1B5-87A49205971D}" type="slidenum">
              <a:rPr lang="en-GB" smtClean="0"/>
              <a:t>‹#›</a:t>
            </a:fld>
            <a:endParaRPr lang="en-GB"/>
          </a:p>
        </p:txBody>
      </p:sp>
    </p:spTree>
    <p:extLst>
      <p:ext uri="{BB962C8B-B14F-4D97-AF65-F5344CB8AC3E}">
        <p14:creationId xmlns:p14="http://schemas.microsoft.com/office/powerpoint/2010/main" val="9400533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en-US"/>
              <a:t>Click to edit Master title style</a:t>
            </a:r>
            <a:endParaRPr lang="en-GB"/>
          </a:p>
        </p:txBody>
      </p:sp>
      <p:sp>
        <p:nvSpPr>
          <p:cNvPr id="3" name="Zástupný symbol pro datum 2"/>
          <p:cNvSpPr>
            <a:spLocks noGrp="1"/>
          </p:cNvSpPr>
          <p:nvPr>
            <p:ph type="dt" sz="half" idx="10"/>
          </p:nvPr>
        </p:nvSpPr>
        <p:spPr/>
        <p:txBody>
          <a:bodyPr/>
          <a:lstStyle/>
          <a:p>
            <a:fld id="{73A8FB8C-625F-4783-B790-094031A918A2}" type="datetimeFigureOut">
              <a:rPr lang="en-GB" smtClean="0"/>
              <a:t>12/02/2018</a:t>
            </a:fld>
            <a:endParaRPr lang="en-GB"/>
          </a:p>
        </p:txBody>
      </p:sp>
      <p:sp>
        <p:nvSpPr>
          <p:cNvPr id="4" name="Zástupný symbol pro zápatí 3"/>
          <p:cNvSpPr>
            <a:spLocks noGrp="1"/>
          </p:cNvSpPr>
          <p:nvPr>
            <p:ph type="ftr" sz="quarter" idx="11"/>
          </p:nvPr>
        </p:nvSpPr>
        <p:spPr/>
        <p:txBody>
          <a:bodyPr/>
          <a:lstStyle/>
          <a:p>
            <a:endParaRPr lang="en-GB"/>
          </a:p>
        </p:txBody>
      </p:sp>
      <p:sp>
        <p:nvSpPr>
          <p:cNvPr id="5" name="Zástupný symbol pro číslo snímku 4"/>
          <p:cNvSpPr>
            <a:spLocks noGrp="1"/>
          </p:cNvSpPr>
          <p:nvPr>
            <p:ph type="sldNum" sz="quarter" idx="12"/>
          </p:nvPr>
        </p:nvSpPr>
        <p:spPr/>
        <p:txBody>
          <a:bodyPr/>
          <a:lstStyle/>
          <a:p>
            <a:fld id="{3AF51112-B7A3-46E5-A1B5-87A49205971D}" type="slidenum">
              <a:rPr lang="en-GB" smtClean="0"/>
              <a:t>‹#›</a:t>
            </a:fld>
            <a:endParaRPr lang="en-GB"/>
          </a:p>
        </p:txBody>
      </p:sp>
      <p:pic>
        <p:nvPicPr>
          <p:cNvPr id="6" name="Obrázek 4">
            <a:extLst>
              <a:ext uri="{FF2B5EF4-FFF2-40B4-BE49-F238E27FC236}">
                <a16:creationId xmlns:a16="http://schemas.microsoft.com/office/drawing/2014/main" id="{E23DD8FD-D838-4DE5-956C-AB31A958599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7" name="Obrázek 5">
            <a:extLst>
              <a:ext uri="{FF2B5EF4-FFF2-40B4-BE49-F238E27FC236}">
                <a16:creationId xmlns:a16="http://schemas.microsoft.com/office/drawing/2014/main" id="{08F73886-4B2C-42FE-A5AD-2EAA9C2E681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8" name="Obrázek 5">
            <a:extLst>
              <a:ext uri="{FF2B5EF4-FFF2-40B4-BE49-F238E27FC236}">
                <a16:creationId xmlns:a16="http://schemas.microsoft.com/office/drawing/2014/main" id="{F55501C2-24F4-4900-8F1B-8AB8F3D945E2}"/>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ek 9">
            <a:extLst>
              <a:ext uri="{FF2B5EF4-FFF2-40B4-BE49-F238E27FC236}">
                <a16:creationId xmlns:a16="http://schemas.microsoft.com/office/drawing/2014/main" id="{069AC233-9871-4265-84CA-CB0DBC12CFD7}"/>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ek 12">
            <a:extLst>
              <a:ext uri="{FF2B5EF4-FFF2-40B4-BE49-F238E27FC236}">
                <a16:creationId xmlns:a16="http://schemas.microsoft.com/office/drawing/2014/main" id="{78DB291A-A649-4D53-8417-361885297ACA}"/>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Obrázek 7">
            <a:extLst>
              <a:ext uri="{FF2B5EF4-FFF2-40B4-BE49-F238E27FC236}">
                <a16:creationId xmlns:a16="http://schemas.microsoft.com/office/drawing/2014/main" id="{86C276F3-793D-42C3-AC08-EDF6A2178B62}"/>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6" descr="HUDDERSFIELD LOGO correct">
            <a:extLst>
              <a:ext uri="{FF2B5EF4-FFF2-40B4-BE49-F238E27FC236}">
                <a16:creationId xmlns:a16="http://schemas.microsoft.com/office/drawing/2014/main" id="{D3FCA40A-DB05-4E6F-B30E-2A540C973EF3}"/>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45498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p:cNvSpPr>
            <a:spLocks noGrp="1"/>
          </p:cNvSpPr>
          <p:nvPr>
            <p:ph type="dt" sz="half" idx="10"/>
          </p:nvPr>
        </p:nvSpPr>
        <p:spPr/>
        <p:txBody>
          <a:bodyPr/>
          <a:lstStyle/>
          <a:p>
            <a:fld id="{73A8FB8C-625F-4783-B790-094031A918A2}" type="datetimeFigureOut">
              <a:rPr lang="en-GB" smtClean="0"/>
              <a:t>12/02/2018</a:t>
            </a:fld>
            <a:endParaRPr lang="en-GB"/>
          </a:p>
        </p:txBody>
      </p:sp>
      <p:sp>
        <p:nvSpPr>
          <p:cNvPr id="3" name="Zástupný symbol pro zápatí 2"/>
          <p:cNvSpPr>
            <a:spLocks noGrp="1"/>
          </p:cNvSpPr>
          <p:nvPr>
            <p:ph type="ftr" sz="quarter" idx="11"/>
          </p:nvPr>
        </p:nvSpPr>
        <p:spPr/>
        <p:txBody>
          <a:bodyPr/>
          <a:lstStyle/>
          <a:p>
            <a:endParaRPr lang="en-GB"/>
          </a:p>
        </p:txBody>
      </p:sp>
      <p:sp>
        <p:nvSpPr>
          <p:cNvPr id="4" name="Zástupný symbol pro číslo snímku 3"/>
          <p:cNvSpPr>
            <a:spLocks noGrp="1"/>
          </p:cNvSpPr>
          <p:nvPr>
            <p:ph type="sldNum" sz="quarter" idx="12"/>
          </p:nvPr>
        </p:nvSpPr>
        <p:spPr/>
        <p:txBody>
          <a:bodyPr/>
          <a:lstStyle/>
          <a:p>
            <a:fld id="{3AF51112-B7A3-46E5-A1B5-87A49205971D}" type="slidenum">
              <a:rPr lang="en-GB" smtClean="0"/>
              <a:t>‹#›</a:t>
            </a:fld>
            <a:endParaRPr lang="en-GB"/>
          </a:p>
        </p:txBody>
      </p:sp>
      <p:pic>
        <p:nvPicPr>
          <p:cNvPr id="5" name="Obrázek 4">
            <a:extLst>
              <a:ext uri="{FF2B5EF4-FFF2-40B4-BE49-F238E27FC236}">
                <a16:creationId xmlns:a16="http://schemas.microsoft.com/office/drawing/2014/main" id="{D0C9173C-2384-465B-8992-CD117A2323C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6" name="Obrázek 5">
            <a:extLst>
              <a:ext uri="{FF2B5EF4-FFF2-40B4-BE49-F238E27FC236}">
                <a16:creationId xmlns:a16="http://schemas.microsoft.com/office/drawing/2014/main" id="{606CBFC9-A244-46E6-BB4F-B6DCA80E186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7" name="Obrázek 5">
            <a:extLst>
              <a:ext uri="{FF2B5EF4-FFF2-40B4-BE49-F238E27FC236}">
                <a16:creationId xmlns:a16="http://schemas.microsoft.com/office/drawing/2014/main" id="{ADDC2299-6069-4866-A212-BAB767E0E368}"/>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ek 9">
            <a:extLst>
              <a:ext uri="{FF2B5EF4-FFF2-40B4-BE49-F238E27FC236}">
                <a16:creationId xmlns:a16="http://schemas.microsoft.com/office/drawing/2014/main" id="{5625E797-9E3F-4881-9985-9CECD2BAC923}"/>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ek 12">
            <a:extLst>
              <a:ext uri="{FF2B5EF4-FFF2-40B4-BE49-F238E27FC236}">
                <a16:creationId xmlns:a16="http://schemas.microsoft.com/office/drawing/2014/main" id="{5789663E-134B-4A97-A5FC-DEF43D1154C5}"/>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ek 7">
            <a:extLst>
              <a:ext uri="{FF2B5EF4-FFF2-40B4-BE49-F238E27FC236}">
                <a16:creationId xmlns:a16="http://schemas.microsoft.com/office/drawing/2014/main" id="{7FF8CFA6-961C-4ECD-8925-7F899609C13D}"/>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6" descr="HUDDERSFIELD LOGO correct">
            <a:extLst>
              <a:ext uri="{FF2B5EF4-FFF2-40B4-BE49-F238E27FC236}">
                <a16:creationId xmlns:a16="http://schemas.microsoft.com/office/drawing/2014/main" id="{2ADC93D0-73AE-47B7-8211-F88A758811C0}"/>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75017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Zástupný symbol pro obsah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Zástupný symbol pro tex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Zástupný symbol pro datum 4"/>
          <p:cNvSpPr>
            <a:spLocks noGrp="1"/>
          </p:cNvSpPr>
          <p:nvPr>
            <p:ph type="dt" sz="half" idx="10"/>
          </p:nvPr>
        </p:nvSpPr>
        <p:spPr/>
        <p:txBody>
          <a:bodyPr/>
          <a:lstStyle/>
          <a:p>
            <a:fld id="{73A8FB8C-625F-4783-B790-094031A918A2}" type="datetimeFigureOut">
              <a:rPr lang="en-GB" smtClean="0"/>
              <a:t>12/02/2018</a:t>
            </a:fld>
            <a:endParaRPr lang="en-GB"/>
          </a:p>
        </p:txBody>
      </p:sp>
      <p:sp>
        <p:nvSpPr>
          <p:cNvPr id="6" name="Zástupný symbol pro zápatí 5"/>
          <p:cNvSpPr>
            <a:spLocks noGrp="1"/>
          </p:cNvSpPr>
          <p:nvPr>
            <p:ph type="ftr" sz="quarter" idx="11"/>
          </p:nvPr>
        </p:nvSpPr>
        <p:spPr/>
        <p:txBody>
          <a:bodyPr/>
          <a:lstStyle/>
          <a:p>
            <a:endParaRPr lang="en-GB"/>
          </a:p>
        </p:txBody>
      </p:sp>
      <p:sp>
        <p:nvSpPr>
          <p:cNvPr id="7" name="Zástupný symbol pro číslo snímku 6"/>
          <p:cNvSpPr>
            <a:spLocks noGrp="1"/>
          </p:cNvSpPr>
          <p:nvPr>
            <p:ph type="sldNum" sz="quarter" idx="12"/>
          </p:nvPr>
        </p:nvSpPr>
        <p:spPr/>
        <p:txBody>
          <a:bodyPr/>
          <a:lstStyle/>
          <a:p>
            <a:fld id="{3AF51112-B7A3-46E5-A1B5-87A49205971D}" type="slidenum">
              <a:rPr lang="en-GB" smtClean="0"/>
              <a:t>‹#›</a:t>
            </a:fld>
            <a:endParaRPr lang="en-GB"/>
          </a:p>
        </p:txBody>
      </p:sp>
    </p:spTree>
    <p:extLst>
      <p:ext uri="{BB962C8B-B14F-4D97-AF65-F5344CB8AC3E}">
        <p14:creationId xmlns:p14="http://schemas.microsoft.com/office/powerpoint/2010/main" val="1611677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Zástupný symbol pro obrázek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Zástupný symbol pro tex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Zástupný symbol pro datum 4"/>
          <p:cNvSpPr>
            <a:spLocks noGrp="1"/>
          </p:cNvSpPr>
          <p:nvPr>
            <p:ph type="dt" sz="half" idx="10"/>
          </p:nvPr>
        </p:nvSpPr>
        <p:spPr/>
        <p:txBody>
          <a:bodyPr/>
          <a:lstStyle/>
          <a:p>
            <a:fld id="{73A8FB8C-625F-4783-B790-094031A918A2}" type="datetimeFigureOut">
              <a:rPr lang="en-GB" smtClean="0"/>
              <a:t>12/02/2018</a:t>
            </a:fld>
            <a:endParaRPr lang="en-GB"/>
          </a:p>
        </p:txBody>
      </p:sp>
      <p:sp>
        <p:nvSpPr>
          <p:cNvPr id="6" name="Zástupný symbol pro zápatí 5"/>
          <p:cNvSpPr>
            <a:spLocks noGrp="1"/>
          </p:cNvSpPr>
          <p:nvPr>
            <p:ph type="ftr" sz="quarter" idx="11"/>
          </p:nvPr>
        </p:nvSpPr>
        <p:spPr/>
        <p:txBody>
          <a:bodyPr/>
          <a:lstStyle/>
          <a:p>
            <a:endParaRPr lang="en-GB"/>
          </a:p>
        </p:txBody>
      </p:sp>
      <p:sp>
        <p:nvSpPr>
          <p:cNvPr id="7" name="Zástupný symbol pro číslo snímku 6"/>
          <p:cNvSpPr>
            <a:spLocks noGrp="1"/>
          </p:cNvSpPr>
          <p:nvPr>
            <p:ph type="sldNum" sz="quarter" idx="12"/>
          </p:nvPr>
        </p:nvSpPr>
        <p:spPr/>
        <p:txBody>
          <a:bodyPr/>
          <a:lstStyle/>
          <a:p>
            <a:fld id="{3AF51112-B7A3-46E5-A1B5-87A49205971D}" type="slidenum">
              <a:rPr lang="en-GB" smtClean="0"/>
              <a:t>‹#›</a:t>
            </a:fld>
            <a:endParaRPr lang="en-GB"/>
          </a:p>
        </p:txBody>
      </p:sp>
    </p:spTree>
    <p:extLst>
      <p:ext uri="{BB962C8B-B14F-4D97-AF65-F5344CB8AC3E}">
        <p14:creationId xmlns:p14="http://schemas.microsoft.com/office/powerpoint/2010/main" val="14353817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png"/><Relationship Id="rId3" Type="http://schemas.openxmlformats.org/officeDocument/2006/relationships/slideLayout" Target="../slideLayouts/slideLayout3.xml"/><Relationship Id="rId21" Type="http://schemas.openxmlformats.org/officeDocument/2006/relationships/image" Target="../media/image7.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jpeg"/><Relationship Id="rId20"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image" Target="../media/image5.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nadpis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cs-CZ"/>
              <a:t>Kliknutím lze upravit styl.</a:t>
            </a:r>
            <a:endParaRPr lang="en-GB"/>
          </a:p>
        </p:txBody>
      </p:sp>
      <p:sp>
        <p:nvSpPr>
          <p:cNvPr id="3" name="Zástupný symbol pro tex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endParaRPr lang="en-GB"/>
          </a:p>
        </p:txBody>
      </p:sp>
      <p:sp>
        <p:nvSpPr>
          <p:cNvPr id="4" name="Zástupný symbol pro datum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A8FB8C-625F-4783-B790-094031A918A2}" type="datetimeFigureOut">
              <a:rPr lang="en-GB" smtClean="0"/>
              <a:t>12/02/2018</a:t>
            </a:fld>
            <a:endParaRPr lang="en-GB"/>
          </a:p>
        </p:txBody>
      </p:sp>
      <p:sp>
        <p:nvSpPr>
          <p:cNvPr id="5" name="Zástupný symbol pro zápatí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Zástupný symbol pro číslo snímk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F51112-B7A3-46E5-A1B5-87A49205971D}" type="slidenum">
              <a:rPr lang="en-GB" smtClean="0"/>
              <a:t>‹#›</a:t>
            </a:fld>
            <a:endParaRPr lang="en-GB"/>
          </a:p>
        </p:txBody>
      </p:sp>
      <p:pic>
        <p:nvPicPr>
          <p:cNvPr id="7" name="Obrázek 4">
            <a:extLst>
              <a:ext uri="{FF2B5EF4-FFF2-40B4-BE49-F238E27FC236}">
                <a16:creationId xmlns:a16="http://schemas.microsoft.com/office/drawing/2014/main" id="{20F988D7-E960-4783-BE5A-80F756EC4DDD}"/>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8" name="Obrázek 5">
            <a:extLst>
              <a:ext uri="{FF2B5EF4-FFF2-40B4-BE49-F238E27FC236}">
                <a16:creationId xmlns:a16="http://schemas.microsoft.com/office/drawing/2014/main" id="{C21789F8-7C4F-40B9-A62F-E315D0CC30DE}"/>
              </a:ext>
            </a:extLst>
          </p:cNvPr>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9" name="Obrázek 5">
            <a:extLst>
              <a:ext uri="{FF2B5EF4-FFF2-40B4-BE49-F238E27FC236}">
                <a16:creationId xmlns:a16="http://schemas.microsoft.com/office/drawing/2014/main" id="{444A31A8-B123-4A57-91FB-67BA04793BAE}"/>
              </a:ext>
            </a:extLst>
          </p:cNvPr>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ek 9">
            <a:extLst>
              <a:ext uri="{FF2B5EF4-FFF2-40B4-BE49-F238E27FC236}">
                <a16:creationId xmlns:a16="http://schemas.microsoft.com/office/drawing/2014/main" id="{2A8CFCBF-2E99-4ECC-9C4A-DD811D664DD5}"/>
              </a:ext>
            </a:extLst>
          </p:cNvPr>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Obrázek 12">
            <a:extLst>
              <a:ext uri="{FF2B5EF4-FFF2-40B4-BE49-F238E27FC236}">
                <a16:creationId xmlns:a16="http://schemas.microsoft.com/office/drawing/2014/main" id="{3CEC613F-1B8B-466D-8435-8999FF7A5AE9}"/>
              </a:ext>
            </a:extLst>
          </p:cNvPr>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Obrázek 7">
            <a:extLst>
              <a:ext uri="{FF2B5EF4-FFF2-40B4-BE49-F238E27FC236}">
                <a16:creationId xmlns:a16="http://schemas.microsoft.com/office/drawing/2014/main" id="{70C9A4BB-F124-4BCB-AEE9-3BC0829386AF}"/>
              </a:ext>
            </a:extLst>
          </p:cNvPr>
          <p:cNvPicPr>
            <a:picLocks noChangeAspect="1" noChangeArrowheads="1"/>
          </p:cNvPicPr>
          <p:nvPr userDrawn="1"/>
        </p:nvPicPr>
        <p:blipFill>
          <a:blip r:embed="rId20"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HUDDERSFIELD LOGO correct">
            <a:extLst>
              <a:ext uri="{FF2B5EF4-FFF2-40B4-BE49-F238E27FC236}">
                <a16:creationId xmlns:a16="http://schemas.microsoft.com/office/drawing/2014/main" id="{7FCA8DB6-50C1-423C-85CA-B0791DABCE43}"/>
              </a:ext>
            </a:extLst>
          </p:cNvPr>
          <p:cNvPicPr>
            <a:picLocks noChangeAspect="1" noChangeArrowheads="1"/>
          </p:cNvPicPr>
          <p:nvPr userDrawn="1"/>
        </p:nvPicPr>
        <p:blipFill>
          <a:blip r:embed="rId21">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17696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youtube.com/watch?v=A0a8HFz7OEU" TargetMode="External"/><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youtube.com/watch?v=bhMhBru2u5A" TargetMode="External"/><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gkbrand.com/employer-branding" TargetMode="External"/><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hyperlink" Target="https://www.hr.com/en/magazines/all_articles/onboarding-it-helps-employees-in-transition_ib3ee3wi.html" TargetMode="External"/><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a:xfrm>
            <a:off x="1524000" y="666704"/>
            <a:ext cx="9144000" cy="2387600"/>
          </a:xfrm>
        </p:spPr>
        <p:txBody>
          <a:bodyPr/>
          <a:lstStyle/>
          <a:p>
            <a:r>
              <a:rPr lang="en-GB" dirty="0"/>
              <a:t>Human Resource Management Practice</a:t>
            </a:r>
          </a:p>
        </p:txBody>
      </p:sp>
      <p:pic>
        <p:nvPicPr>
          <p:cNvPr id="5" name="Obráze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6" name="Obráze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1026" name="Obrázek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Obrázek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Obrázek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Obrázek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HUDDERSFIELD LOGO correc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36DE0FC5-E5A4-4A16-8EB9-D8022EAC1D93}"/>
              </a:ext>
            </a:extLst>
          </p:cNvPr>
          <p:cNvPicPr>
            <a:picLocks noChangeAspect="1"/>
          </p:cNvPicPr>
          <p:nvPr/>
        </p:nvPicPr>
        <p:blipFill>
          <a:blip r:embed="rId9"/>
          <a:stretch>
            <a:fillRect/>
          </a:stretch>
        </p:blipFill>
        <p:spPr>
          <a:xfrm>
            <a:off x="2738436" y="3429000"/>
            <a:ext cx="6715125" cy="1866900"/>
          </a:xfrm>
          <a:prstGeom prst="rect">
            <a:avLst/>
          </a:prstGeom>
        </p:spPr>
      </p:pic>
    </p:spTree>
    <p:extLst>
      <p:ext uri="{BB962C8B-B14F-4D97-AF65-F5344CB8AC3E}">
        <p14:creationId xmlns:p14="http://schemas.microsoft.com/office/powerpoint/2010/main" val="3466433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a:extLst>
              <a:ext uri="{FF2B5EF4-FFF2-40B4-BE49-F238E27FC236}">
                <a16:creationId xmlns:a16="http://schemas.microsoft.com/office/drawing/2014/main" id="{4084060C-5D6A-4CCC-93C3-4182963FC949}"/>
              </a:ext>
            </a:extLst>
          </p:cNvPr>
          <p:cNvSpPr>
            <a:spLocks noGrp="1"/>
          </p:cNvSpPr>
          <p:nvPr>
            <p:ph type="title"/>
          </p:nvPr>
        </p:nvSpPr>
        <p:spPr bwMode="auto">
          <a:xfrm>
            <a:off x="1857817" y="1328468"/>
            <a:ext cx="8294450" cy="210053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algn="ctr"/>
            <a:r>
              <a:rPr lang="fi-FI" altLang="fi-FI" b="1" dirty="0" err="1">
                <a:latin typeface="Arial" panose="020B0604020202020204" pitchFamily="34" charset="0"/>
                <a:cs typeface="Arial" panose="020B0604020202020204" pitchFamily="34" charset="0"/>
              </a:rPr>
              <a:t>Employer</a:t>
            </a:r>
            <a:r>
              <a:rPr lang="fi-FI" altLang="fi-FI" b="1" dirty="0">
                <a:latin typeface="Arial" panose="020B0604020202020204" pitchFamily="34" charset="0"/>
                <a:cs typeface="Arial" panose="020B0604020202020204" pitchFamily="34" charset="0"/>
              </a:rPr>
              <a:t> </a:t>
            </a:r>
            <a:r>
              <a:rPr lang="fi-FI" altLang="fi-FI" b="1" dirty="0" err="1">
                <a:latin typeface="Arial" panose="020B0604020202020204" pitchFamily="34" charset="0"/>
                <a:cs typeface="Arial" panose="020B0604020202020204" pitchFamily="34" charset="0"/>
              </a:rPr>
              <a:t>Branding</a:t>
            </a:r>
            <a:endParaRPr lang="fi-FI" altLang="fi-FI" b="1" dirty="0">
              <a:latin typeface="Arial" panose="020B0604020202020204" pitchFamily="34" charset="0"/>
              <a:cs typeface="Arial" panose="020B0604020202020204" pitchFamily="34" charset="0"/>
            </a:endParaRPr>
          </a:p>
        </p:txBody>
      </p:sp>
      <p:sp>
        <p:nvSpPr>
          <p:cNvPr id="49155" name="Date Placeholder 3">
            <a:extLst>
              <a:ext uri="{FF2B5EF4-FFF2-40B4-BE49-F238E27FC236}">
                <a16:creationId xmlns:a16="http://schemas.microsoft.com/office/drawing/2014/main" id="{F0F5077A-977E-4808-B580-7D5F0F5674F5}"/>
              </a:ext>
            </a:extLst>
          </p:cNvPr>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A1B19481-AEC6-47B4-A29A-26BC28CEC4A8}" type="datetime1">
              <a:rPr lang="fi-FI" altLang="en-US" smtClean="0">
                <a:solidFill>
                  <a:schemeClr val="bg1"/>
                </a:solidFill>
              </a:rPr>
              <a:pPr/>
              <a:t>12.2.2018</a:t>
            </a:fld>
            <a:endParaRPr lang="fi-FI" altLang="en-US">
              <a:solidFill>
                <a:schemeClr val="bg1"/>
              </a:solidFill>
            </a:endParaRPr>
          </a:p>
        </p:txBody>
      </p:sp>
      <p:sp>
        <p:nvSpPr>
          <p:cNvPr id="49156" name="Footer Placeholder 4">
            <a:extLst>
              <a:ext uri="{FF2B5EF4-FFF2-40B4-BE49-F238E27FC236}">
                <a16:creationId xmlns:a16="http://schemas.microsoft.com/office/drawing/2014/main" id="{64C8BFD2-4DF7-486F-BA7F-93889749D079}"/>
              </a:ext>
            </a:extLst>
          </p:cNvPr>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endParaRPr lang="en-US" altLang="en-US">
              <a:solidFill>
                <a:schemeClr val="bg1"/>
              </a:solidFill>
              <a:latin typeface="Calibri" panose="020F0502020204030204" pitchFamily="34" charset="0"/>
            </a:endParaRPr>
          </a:p>
        </p:txBody>
      </p:sp>
      <p:sp>
        <p:nvSpPr>
          <p:cNvPr id="49157" name="Slide Number Placeholder 5">
            <a:extLst>
              <a:ext uri="{FF2B5EF4-FFF2-40B4-BE49-F238E27FC236}">
                <a16:creationId xmlns:a16="http://schemas.microsoft.com/office/drawing/2014/main" id="{F92FD2B0-C47B-4F69-9394-6847F0FAF360}"/>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275E939-F6AD-4E7A-9404-9ED3B1755B61}" type="slidenum">
              <a:rPr lang="fi-FI" altLang="en-US" smtClean="0">
                <a:solidFill>
                  <a:schemeClr val="bg1"/>
                </a:solidFill>
              </a:rPr>
              <a:pPr/>
              <a:t>10</a:t>
            </a:fld>
            <a:endParaRPr lang="fi-FI" altLang="en-US">
              <a:solidFill>
                <a:schemeClr val="bg1"/>
              </a:solidFill>
            </a:endParaRPr>
          </a:p>
        </p:txBody>
      </p:sp>
      <p:pic>
        <p:nvPicPr>
          <p:cNvPr id="2" name="Picture 1">
            <a:extLst>
              <a:ext uri="{FF2B5EF4-FFF2-40B4-BE49-F238E27FC236}">
                <a16:creationId xmlns:a16="http://schemas.microsoft.com/office/drawing/2014/main" id="{430D0A72-7F74-47BB-814A-85CB69A89868}"/>
              </a:ext>
            </a:extLst>
          </p:cNvPr>
          <p:cNvPicPr>
            <a:picLocks noChangeAspect="1"/>
          </p:cNvPicPr>
          <p:nvPr/>
        </p:nvPicPr>
        <p:blipFill>
          <a:blip r:embed="rId3"/>
          <a:stretch>
            <a:fillRect/>
          </a:stretch>
        </p:blipFill>
        <p:spPr>
          <a:xfrm>
            <a:off x="4411352" y="2542956"/>
            <a:ext cx="2999842" cy="2258568"/>
          </a:xfrm>
          <a:prstGeom prst="rect">
            <a:avLst/>
          </a:prstGeom>
        </p:spPr>
      </p:pic>
    </p:spTree>
    <p:extLst>
      <p:ext uri="{BB962C8B-B14F-4D97-AF65-F5344CB8AC3E}">
        <p14:creationId xmlns:p14="http://schemas.microsoft.com/office/powerpoint/2010/main" val="1714064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55EEBB-CA2D-4743-95CF-8445F76B7DF7}"/>
              </a:ext>
            </a:extLst>
          </p:cNvPr>
          <p:cNvPicPr>
            <a:picLocks noChangeAspect="1"/>
          </p:cNvPicPr>
          <p:nvPr/>
        </p:nvPicPr>
        <p:blipFill>
          <a:blip r:embed="rId2"/>
          <a:stretch>
            <a:fillRect/>
          </a:stretch>
        </p:blipFill>
        <p:spPr>
          <a:xfrm>
            <a:off x="3072751" y="115374"/>
            <a:ext cx="6539634" cy="4560758"/>
          </a:xfrm>
          <a:prstGeom prst="rect">
            <a:avLst/>
          </a:prstGeom>
        </p:spPr>
      </p:pic>
      <p:sp>
        <p:nvSpPr>
          <p:cNvPr id="5" name="TextBox 4">
            <a:extLst>
              <a:ext uri="{FF2B5EF4-FFF2-40B4-BE49-F238E27FC236}">
                <a16:creationId xmlns:a16="http://schemas.microsoft.com/office/drawing/2014/main" id="{F77AC739-D1FF-4017-8DCC-DD76CCCED0D5}"/>
              </a:ext>
            </a:extLst>
          </p:cNvPr>
          <p:cNvSpPr txBox="1"/>
          <p:nvPr/>
        </p:nvSpPr>
        <p:spPr>
          <a:xfrm>
            <a:off x="3846365" y="4896587"/>
            <a:ext cx="4902176" cy="523220"/>
          </a:xfrm>
          <a:prstGeom prst="rect">
            <a:avLst/>
          </a:prstGeom>
          <a:noFill/>
        </p:spPr>
        <p:txBody>
          <a:bodyPr wrap="none" rtlCol="0">
            <a:spAutoFit/>
          </a:bodyPr>
          <a:lstStyle/>
          <a:p>
            <a:r>
              <a:rPr lang="en-GB" sz="2800" b="1" dirty="0">
                <a:solidFill>
                  <a:srgbClr val="C00000"/>
                </a:solidFill>
              </a:rPr>
              <a:t>Do you recognize these brands?</a:t>
            </a:r>
          </a:p>
        </p:txBody>
      </p:sp>
      <p:sp>
        <p:nvSpPr>
          <p:cNvPr id="6" name="TextBox 5">
            <a:extLst>
              <a:ext uri="{FF2B5EF4-FFF2-40B4-BE49-F238E27FC236}">
                <a16:creationId xmlns:a16="http://schemas.microsoft.com/office/drawing/2014/main" id="{EAEA46E2-F605-4D6A-8572-7C264B18EA09}"/>
              </a:ext>
            </a:extLst>
          </p:cNvPr>
          <p:cNvSpPr txBox="1"/>
          <p:nvPr/>
        </p:nvSpPr>
        <p:spPr>
          <a:xfrm>
            <a:off x="2985456" y="5494198"/>
            <a:ext cx="6623993" cy="461665"/>
          </a:xfrm>
          <a:prstGeom prst="rect">
            <a:avLst/>
          </a:prstGeom>
          <a:noFill/>
        </p:spPr>
        <p:txBody>
          <a:bodyPr wrap="none" rtlCol="0">
            <a:spAutoFit/>
          </a:bodyPr>
          <a:lstStyle/>
          <a:p>
            <a:r>
              <a:rPr lang="en-GB" sz="2400" b="1" dirty="0">
                <a:solidFill>
                  <a:srgbClr val="C00000"/>
                </a:solidFill>
              </a:rPr>
              <a:t>Would you consider working for these companies?</a:t>
            </a:r>
          </a:p>
        </p:txBody>
      </p:sp>
      <p:pic>
        <p:nvPicPr>
          <p:cNvPr id="7" name="Picture 6">
            <a:extLst>
              <a:ext uri="{FF2B5EF4-FFF2-40B4-BE49-F238E27FC236}">
                <a16:creationId xmlns:a16="http://schemas.microsoft.com/office/drawing/2014/main" id="{E7AE720E-1866-405E-8317-7872176B640C}"/>
              </a:ext>
            </a:extLst>
          </p:cNvPr>
          <p:cNvPicPr>
            <a:picLocks noChangeAspect="1"/>
          </p:cNvPicPr>
          <p:nvPr/>
        </p:nvPicPr>
        <p:blipFill>
          <a:blip r:embed="rId3"/>
          <a:stretch>
            <a:fillRect/>
          </a:stretch>
        </p:blipFill>
        <p:spPr>
          <a:xfrm>
            <a:off x="179727" y="2839588"/>
            <a:ext cx="2357646" cy="1178823"/>
          </a:xfrm>
          <a:prstGeom prst="rect">
            <a:avLst/>
          </a:prstGeom>
        </p:spPr>
      </p:pic>
      <p:pic>
        <p:nvPicPr>
          <p:cNvPr id="8" name="Picture 7">
            <a:extLst>
              <a:ext uri="{FF2B5EF4-FFF2-40B4-BE49-F238E27FC236}">
                <a16:creationId xmlns:a16="http://schemas.microsoft.com/office/drawing/2014/main" id="{A2F7ED70-1B8C-4D23-8AE2-3BAE3964596B}"/>
              </a:ext>
            </a:extLst>
          </p:cNvPr>
          <p:cNvPicPr>
            <a:picLocks noChangeAspect="1"/>
          </p:cNvPicPr>
          <p:nvPr/>
        </p:nvPicPr>
        <p:blipFill>
          <a:blip r:embed="rId4"/>
          <a:stretch>
            <a:fillRect/>
          </a:stretch>
        </p:blipFill>
        <p:spPr>
          <a:xfrm>
            <a:off x="9838604" y="4212552"/>
            <a:ext cx="1706852" cy="1135832"/>
          </a:xfrm>
          <a:prstGeom prst="rect">
            <a:avLst/>
          </a:prstGeom>
        </p:spPr>
      </p:pic>
      <p:pic>
        <p:nvPicPr>
          <p:cNvPr id="9" name="Picture 8">
            <a:extLst>
              <a:ext uri="{FF2B5EF4-FFF2-40B4-BE49-F238E27FC236}">
                <a16:creationId xmlns:a16="http://schemas.microsoft.com/office/drawing/2014/main" id="{F1627491-9184-423B-8CA0-2C5DFF49E6C1}"/>
              </a:ext>
            </a:extLst>
          </p:cNvPr>
          <p:cNvPicPr>
            <a:picLocks noChangeAspect="1"/>
          </p:cNvPicPr>
          <p:nvPr/>
        </p:nvPicPr>
        <p:blipFill>
          <a:blip r:embed="rId5"/>
          <a:stretch>
            <a:fillRect/>
          </a:stretch>
        </p:blipFill>
        <p:spPr>
          <a:xfrm>
            <a:off x="978983" y="4462246"/>
            <a:ext cx="1558390" cy="1558390"/>
          </a:xfrm>
          <a:prstGeom prst="rect">
            <a:avLst/>
          </a:prstGeom>
        </p:spPr>
      </p:pic>
      <p:pic>
        <p:nvPicPr>
          <p:cNvPr id="10" name="Picture 9">
            <a:extLst>
              <a:ext uri="{FF2B5EF4-FFF2-40B4-BE49-F238E27FC236}">
                <a16:creationId xmlns:a16="http://schemas.microsoft.com/office/drawing/2014/main" id="{AE134513-E4A3-478E-8EFD-7EC6D65723A3}"/>
              </a:ext>
            </a:extLst>
          </p:cNvPr>
          <p:cNvPicPr>
            <a:picLocks noChangeAspect="1"/>
          </p:cNvPicPr>
          <p:nvPr/>
        </p:nvPicPr>
        <p:blipFill>
          <a:blip r:embed="rId6"/>
          <a:stretch>
            <a:fillRect/>
          </a:stretch>
        </p:blipFill>
        <p:spPr>
          <a:xfrm>
            <a:off x="10329647" y="2550717"/>
            <a:ext cx="1314017" cy="1314017"/>
          </a:xfrm>
          <a:prstGeom prst="rect">
            <a:avLst/>
          </a:prstGeom>
        </p:spPr>
      </p:pic>
      <p:pic>
        <p:nvPicPr>
          <p:cNvPr id="11" name="Picture 10">
            <a:extLst>
              <a:ext uri="{FF2B5EF4-FFF2-40B4-BE49-F238E27FC236}">
                <a16:creationId xmlns:a16="http://schemas.microsoft.com/office/drawing/2014/main" id="{366CA926-C5DA-4080-8A77-A0E5FF484205}"/>
              </a:ext>
            </a:extLst>
          </p:cNvPr>
          <p:cNvPicPr>
            <a:picLocks noChangeAspect="1"/>
          </p:cNvPicPr>
          <p:nvPr/>
        </p:nvPicPr>
        <p:blipFill>
          <a:blip r:embed="rId7"/>
          <a:stretch>
            <a:fillRect/>
          </a:stretch>
        </p:blipFill>
        <p:spPr>
          <a:xfrm>
            <a:off x="9929741" y="1070610"/>
            <a:ext cx="1327439" cy="1182425"/>
          </a:xfrm>
          <a:prstGeom prst="rect">
            <a:avLst/>
          </a:prstGeom>
        </p:spPr>
      </p:pic>
      <p:pic>
        <p:nvPicPr>
          <p:cNvPr id="12" name="Picture 11">
            <a:extLst>
              <a:ext uri="{FF2B5EF4-FFF2-40B4-BE49-F238E27FC236}">
                <a16:creationId xmlns:a16="http://schemas.microsoft.com/office/drawing/2014/main" id="{8A4B00F7-9F4E-4D62-B6BF-442000B6A372}"/>
              </a:ext>
            </a:extLst>
          </p:cNvPr>
          <p:cNvPicPr>
            <a:picLocks noChangeAspect="1"/>
          </p:cNvPicPr>
          <p:nvPr/>
        </p:nvPicPr>
        <p:blipFill>
          <a:blip r:embed="rId8"/>
          <a:stretch>
            <a:fillRect/>
          </a:stretch>
        </p:blipFill>
        <p:spPr>
          <a:xfrm>
            <a:off x="1111755" y="927893"/>
            <a:ext cx="1467860" cy="1467860"/>
          </a:xfrm>
          <a:prstGeom prst="rect">
            <a:avLst/>
          </a:prstGeom>
        </p:spPr>
      </p:pic>
    </p:spTree>
    <p:extLst>
      <p:ext uri="{BB962C8B-B14F-4D97-AF65-F5344CB8AC3E}">
        <p14:creationId xmlns:p14="http://schemas.microsoft.com/office/powerpoint/2010/main" val="4146429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FAB9EA-B116-4C6A-95EA-9E747C5CBE06}"/>
              </a:ext>
            </a:extLst>
          </p:cNvPr>
          <p:cNvSpPr>
            <a:spLocks noGrp="1"/>
          </p:cNvSpPr>
          <p:nvPr>
            <p:ph type="title"/>
          </p:nvPr>
        </p:nvSpPr>
        <p:spPr>
          <a:xfrm>
            <a:off x="838200" y="86750"/>
            <a:ext cx="10515600" cy="1325563"/>
          </a:xfrm>
        </p:spPr>
        <p:txBody>
          <a:bodyPr/>
          <a:lstStyle/>
          <a:p>
            <a:pPr algn="ctr"/>
            <a:r>
              <a:rPr lang="en-GB" b="1" dirty="0"/>
              <a:t>Do you recognize these brands?</a:t>
            </a:r>
          </a:p>
        </p:txBody>
      </p:sp>
      <p:pic>
        <p:nvPicPr>
          <p:cNvPr id="5" name="Picture 4">
            <a:extLst>
              <a:ext uri="{FF2B5EF4-FFF2-40B4-BE49-F238E27FC236}">
                <a16:creationId xmlns:a16="http://schemas.microsoft.com/office/drawing/2014/main" id="{85C99854-B73E-4FAD-9E4D-1F1D0F6308C0}"/>
              </a:ext>
            </a:extLst>
          </p:cNvPr>
          <p:cNvPicPr>
            <a:picLocks noChangeAspect="1"/>
          </p:cNvPicPr>
          <p:nvPr/>
        </p:nvPicPr>
        <p:blipFill>
          <a:blip r:embed="rId2"/>
          <a:stretch>
            <a:fillRect/>
          </a:stretch>
        </p:blipFill>
        <p:spPr>
          <a:xfrm>
            <a:off x="629949" y="2115127"/>
            <a:ext cx="1674032" cy="1113992"/>
          </a:xfrm>
          <a:prstGeom prst="rect">
            <a:avLst/>
          </a:prstGeom>
        </p:spPr>
      </p:pic>
      <p:pic>
        <p:nvPicPr>
          <p:cNvPr id="6" name="Picture 5">
            <a:extLst>
              <a:ext uri="{FF2B5EF4-FFF2-40B4-BE49-F238E27FC236}">
                <a16:creationId xmlns:a16="http://schemas.microsoft.com/office/drawing/2014/main" id="{0FA78D85-267C-49D3-8770-14306B041A52}"/>
              </a:ext>
            </a:extLst>
          </p:cNvPr>
          <p:cNvPicPr>
            <a:picLocks noChangeAspect="1"/>
          </p:cNvPicPr>
          <p:nvPr/>
        </p:nvPicPr>
        <p:blipFill>
          <a:blip r:embed="rId3"/>
          <a:stretch>
            <a:fillRect/>
          </a:stretch>
        </p:blipFill>
        <p:spPr>
          <a:xfrm>
            <a:off x="3660283" y="1611112"/>
            <a:ext cx="3308350" cy="1061011"/>
          </a:xfrm>
          <a:prstGeom prst="rect">
            <a:avLst/>
          </a:prstGeom>
        </p:spPr>
      </p:pic>
      <p:pic>
        <p:nvPicPr>
          <p:cNvPr id="7" name="Picture 6">
            <a:extLst>
              <a:ext uri="{FF2B5EF4-FFF2-40B4-BE49-F238E27FC236}">
                <a16:creationId xmlns:a16="http://schemas.microsoft.com/office/drawing/2014/main" id="{DA6AB052-1312-490C-8445-C2DEF2972FF3}"/>
              </a:ext>
            </a:extLst>
          </p:cNvPr>
          <p:cNvPicPr>
            <a:picLocks noChangeAspect="1"/>
          </p:cNvPicPr>
          <p:nvPr/>
        </p:nvPicPr>
        <p:blipFill>
          <a:blip r:embed="rId4"/>
          <a:stretch>
            <a:fillRect/>
          </a:stretch>
        </p:blipFill>
        <p:spPr>
          <a:xfrm>
            <a:off x="7667682" y="1380399"/>
            <a:ext cx="2143125" cy="2143125"/>
          </a:xfrm>
          <a:prstGeom prst="rect">
            <a:avLst/>
          </a:prstGeom>
        </p:spPr>
      </p:pic>
      <p:pic>
        <p:nvPicPr>
          <p:cNvPr id="1028" name="Picture 4" descr="Kuvahaun tulos haulle wild taiga logo">
            <a:extLst>
              <a:ext uri="{FF2B5EF4-FFF2-40B4-BE49-F238E27FC236}">
                <a16:creationId xmlns:a16="http://schemas.microsoft.com/office/drawing/2014/main" id="{6028DC8B-7770-4137-BD7A-0209A2A3F9A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34325" y="4348680"/>
            <a:ext cx="3419475" cy="13335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B59FD408-F124-437F-A6B9-357615EBF81F}"/>
              </a:ext>
            </a:extLst>
          </p:cNvPr>
          <p:cNvPicPr>
            <a:picLocks noChangeAspect="1"/>
          </p:cNvPicPr>
          <p:nvPr/>
        </p:nvPicPr>
        <p:blipFill>
          <a:blip r:embed="rId6"/>
          <a:stretch>
            <a:fillRect/>
          </a:stretch>
        </p:blipFill>
        <p:spPr>
          <a:xfrm>
            <a:off x="4006358" y="4282916"/>
            <a:ext cx="2962275" cy="1543050"/>
          </a:xfrm>
          <a:prstGeom prst="rect">
            <a:avLst/>
          </a:prstGeom>
        </p:spPr>
      </p:pic>
      <p:pic>
        <p:nvPicPr>
          <p:cNvPr id="9" name="Picture 8">
            <a:extLst>
              <a:ext uri="{FF2B5EF4-FFF2-40B4-BE49-F238E27FC236}">
                <a16:creationId xmlns:a16="http://schemas.microsoft.com/office/drawing/2014/main" id="{B03DED0B-231D-4B99-90F1-44F0A1B7CB67}"/>
              </a:ext>
            </a:extLst>
          </p:cNvPr>
          <p:cNvPicPr>
            <a:picLocks noChangeAspect="1"/>
          </p:cNvPicPr>
          <p:nvPr/>
        </p:nvPicPr>
        <p:blipFill>
          <a:blip r:embed="rId7"/>
          <a:stretch>
            <a:fillRect/>
          </a:stretch>
        </p:blipFill>
        <p:spPr>
          <a:xfrm>
            <a:off x="1377978" y="4184086"/>
            <a:ext cx="1662689" cy="1662689"/>
          </a:xfrm>
          <a:prstGeom prst="rect">
            <a:avLst/>
          </a:prstGeom>
        </p:spPr>
      </p:pic>
      <p:pic>
        <p:nvPicPr>
          <p:cNvPr id="10" name="Picture 9">
            <a:extLst>
              <a:ext uri="{FF2B5EF4-FFF2-40B4-BE49-F238E27FC236}">
                <a16:creationId xmlns:a16="http://schemas.microsoft.com/office/drawing/2014/main" id="{E28322C6-A583-4C1B-838D-3AAA142ABBB1}"/>
              </a:ext>
            </a:extLst>
          </p:cNvPr>
          <p:cNvPicPr>
            <a:picLocks noChangeAspect="1"/>
          </p:cNvPicPr>
          <p:nvPr/>
        </p:nvPicPr>
        <p:blipFill>
          <a:blip r:embed="rId8"/>
          <a:stretch>
            <a:fillRect/>
          </a:stretch>
        </p:blipFill>
        <p:spPr>
          <a:xfrm>
            <a:off x="9942261" y="2115127"/>
            <a:ext cx="1905000" cy="1905000"/>
          </a:xfrm>
          <a:prstGeom prst="rect">
            <a:avLst/>
          </a:prstGeom>
        </p:spPr>
      </p:pic>
      <p:sp>
        <p:nvSpPr>
          <p:cNvPr id="11" name="TextBox 10">
            <a:extLst>
              <a:ext uri="{FF2B5EF4-FFF2-40B4-BE49-F238E27FC236}">
                <a16:creationId xmlns:a16="http://schemas.microsoft.com/office/drawing/2014/main" id="{70FAF2DF-4BC5-4FCD-AB5A-CACB072A69B4}"/>
              </a:ext>
            </a:extLst>
          </p:cNvPr>
          <p:cNvSpPr txBox="1"/>
          <p:nvPr/>
        </p:nvSpPr>
        <p:spPr>
          <a:xfrm>
            <a:off x="2669356" y="3388307"/>
            <a:ext cx="6623993" cy="461665"/>
          </a:xfrm>
          <a:prstGeom prst="rect">
            <a:avLst/>
          </a:prstGeom>
          <a:noFill/>
        </p:spPr>
        <p:txBody>
          <a:bodyPr wrap="none" rtlCol="0">
            <a:spAutoFit/>
          </a:bodyPr>
          <a:lstStyle/>
          <a:p>
            <a:r>
              <a:rPr lang="en-GB" sz="2400" b="1" dirty="0">
                <a:solidFill>
                  <a:srgbClr val="C00000"/>
                </a:solidFill>
              </a:rPr>
              <a:t>Would you consider working for these companies?</a:t>
            </a:r>
          </a:p>
        </p:txBody>
      </p:sp>
    </p:spTree>
    <p:extLst>
      <p:ext uri="{BB962C8B-B14F-4D97-AF65-F5344CB8AC3E}">
        <p14:creationId xmlns:p14="http://schemas.microsoft.com/office/powerpoint/2010/main" val="19763540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F16E128-BA5B-4EFB-8175-BA9987F99279}"/>
              </a:ext>
            </a:extLst>
          </p:cNvPr>
          <p:cNvPicPr>
            <a:picLocks noChangeAspect="1"/>
          </p:cNvPicPr>
          <p:nvPr/>
        </p:nvPicPr>
        <p:blipFill>
          <a:blip r:embed="rId2"/>
          <a:stretch>
            <a:fillRect/>
          </a:stretch>
        </p:blipFill>
        <p:spPr>
          <a:xfrm>
            <a:off x="1736126" y="800821"/>
            <a:ext cx="8719748" cy="4861071"/>
          </a:xfrm>
          <a:prstGeom prst="rect">
            <a:avLst/>
          </a:prstGeom>
        </p:spPr>
      </p:pic>
    </p:spTree>
    <p:extLst>
      <p:ext uri="{BB962C8B-B14F-4D97-AF65-F5344CB8AC3E}">
        <p14:creationId xmlns:p14="http://schemas.microsoft.com/office/powerpoint/2010/main" val="6687943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236F600-EA6F-473A-B367-8DC10EC62B53}"/>
              </a:ext>
            </a:extLst>
          </p:cNvPr>
          <p:cNvPicPr>
            <a:picLocks noChangeAspect="1"/>
          </p:cNvPicPr>
          <p:nvPr/>
        </p:nvPicPr>
        <p:blipFill>
          <a:blip r:embed="rId2"/>
          <a:stretch>
            <a:fillRect/>
          </a:stretch>
        </p:blipFill>
        <p:spPr>
          <a:xfrm>
            <a:off x="1133475" y="1369724"/>
            <a:ext cx="9925050" cy="3933825"/>
          </a:xfrm>
          <a:prstGeom prst="rect">
            <a:avLst/>
          </a:prstGeom>
        </p:spPr>
      </p:pic>
    </p:spTree>
    <p:extLst>
      <p:ext uri="{BB962C8B-B14F-4D97-AF65-F5344CB8AC3E}">
        <p14:creationId xmlns:p14="http://schemas.microsoft.com/office/powerpoint/2010/main" val="22460426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D39F48-AA85-4191-A3F6-28453BF016D5}"/>
              </a:ext>
            </a:extLst>
          </p:cNvPr>
          <p:cNvSpPr>
            <a:spLocks noGrp="1"/>
          </p:cNvSpPr>
          <p:nvPr>
            <p:ph type="title"/>
          </p:nvPr>
        </p:nvSpPr>
        <p:spPr>
          <a:xfrm>
            <a:off x="838200" y="-96693"/>
            <a:ext cx="10515600" cy="1325563"/>
          </a:xfrm>
        </p:spPr>
        <p:txBody>
          <a:bodyPr/>
          <a:lstStyle/>
          <a:p>
            <a:pPr algn="ctr"/>
            <a:r>
              <a:rPr lang="en-GB" b="1" dirty="0"/>
              <a:t>An Example: Google</a:t>
            </a:r>
          </a:p>
        </p:txBody>
      </p:sp>
      <p:pic>
        <p:nvPicPr>
          <p:cNvPr id="10242" name="Picture 2" descr="Aiheeseen liittyvä kuva">
            <a:extLst>
              <a:ext uri="{FF2B5EF4-FFF2-40B4-BE49-F238E27FC236}">
                <a16:creationId xmlns:a16="http://schemas.microsoft.com/office/drawing/2014/main" id="{B616C3ED-7CFF-49EA-9607-91198BC961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1806" y="1062615"/>
            <a:ext cx="8448388" cy="56822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13417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38200" y="0"/>
            <a:ext cx="10515600" cy="1325563"/>
          </a:xfrm>
        </p:spPr>
        <p:txBody>
          <a:bodyPr/>
          <a:lstStyle/>
          <a:p>
            <a:pPr algn="ctr"/>
            <a:r>
              <a:rPr lang="de-DE" b="1" dirty="0" err="1"/>
              <a:t>Objectives</a:t>
            </a:r>
            <a:r>
              <a:rPr lang="de-DE" b="1" dirty="0"/>
              <a:t> </a:t>
            </a:r>
            <a:r>
              <a:rPr lang="de-DE" b="1" dirty="0" err="1"/>
              <a:t>of</a:t>
            </a:r>
            <a:r>
              <a:rPr lang="de-DE" b="1" dirty="0"/>
              <a:t> </a:t>
            </a:r>
            <a:r>
              <a:rPr lang="de-DE" b="1" dirty="0" err="1"/>
              <a:t>Employer</a:t>
            </a:r>
            <a:r>
              <a:rPr lang="de-DE" b="1" dirty="0"/>
              <a:t> Branding</a:t>
            </a:r>
          </a:p>
        </p:txBody>
      </p:sp>
      <p:sp>
        <p:nvSpPr>
          <p:cNvPr id="3" name="Inhaltsplatzhalter 2"/>
          <p:cNvSpPr>
            <a:spLocks noGrp="1"/>
          </p:cNvSpPr>
          <p:nvPr>
            <p:ph idx="1"/>
          </p:nvPr>
        </p:nvSpPr>
        <p:spPr>
          <a:xfrm>
            <a:off x="838199" y="1325563"/>
            <a:ext cx="10808855" cy="4351338"/>
          </a:xfrm>
        </p:spPr>
        <p:txBody>
          <a:bodyPr/>
          <a:lstStyle/>
          <a:p>
            <a:pPr marL="0" lvl="0" indent="0">
              <a:lnSpc>
                <a:spcPct val="100000"/>
              </a:lnSpc>
              <a:spcBef>
                <a:spcPts val="600"/>
              </a:spcBef>
              <a:spcAft>
                <a:spcPts val="600"/>
              </a:spcAft>
              <a:buNone/>
            </a:pPr>
            <a:r>
              <a:rPr lang="en-US" sz="3200" dirty="0"/>
              <a:t>Increase of: </a:t>
            </a:r>
          </a:p>
          <a:p>
            <a:pPr marL="360363" indent="-360363">
              <a:lnSpc>
                <a:spcPct val="100000"/>
              </a:lnSpc>
              <a:spcBef>
                <a:spcPts val="600"/>
              </a:spcBef>
              <a:spcAft>
                <a:spcPts val="600"/>
              </a:spcAft>
            </a:pPr>
            <a:r>
              <a:rPr lang="en-US" sz="2600" dirty="0"/>
              <a:t>Employer </a:t>
            </a:r>
            <a:r>
              <a:rPr lang="en-US" sz="2600" b="1" dirty="0"/>
              <a:t>attractiveness </a:t>
            </a:r>
            <a:r>
              <a:rPr lang="en-US" sz="2600" dirty="0"/>
              <a:t>for </a:t>
            </a:r>
            <a:r>
              <a:rPr lang="en-US" sz="2600" b="1" dirty="0"/>
              <a:t>potential</a:t>
            </a:r>
            <a:r>
              <a:rPr lang="en-US" sz="2600" dirty="0"/>
              <a:t> employees</a:t>
            </a:r>
          </a:p>
          <a:p>
            <a:pPr marL="360363" indent="-360363">
              <a:lnSpc>
                <a:spcPct val="100000"/>
              </a:lnSpc>
              <a:spcBef>
                <a:spcPts val="600"/>
              </a:spcBef>
              <a:spcAft>
                <a:spcPts val="600"/>
              </a:spcAft>
            </a:pPr>
            <a:r>
              <a:rPr lang="en-US" sz="2600" dirty="0"/>
              <a:t>Motivation and loyalty of </a:t>
            </a:r>
            <a:r>
              <a:rPr lang="en-US" sz="2600" b="1" dirty="0"/>
              <a:t>current</a:t>
            </a:r>
            <a:r>
              <a:rPr lang="en-US" sz="2600" dirty="0"/>
              <a:t> employees </a:t>
            </a:r>
          </a:p>
          <a:p>
            <a:pPr marL="360363" indent="-360363">
              <a:lnSpc>
                <a:spcPct val="100000"/>
              </a:lnSpc>
              <a:spcBef>
                <a:spcPts val="600"/>
              </a:spcBef>
              <a:spcAft>
                <a:spcPts val="600"/>
              </a:spcAft>
            </a:pPr>
            <a:r>
              <a:rPr lang="en-GB" sz="2600" dirty="0"/>
              <a:t>The quality of the </a:t>
            </a:r>
            <a:r>
              <a:rPr lang="en-GB" sz="2600" b="1" dirty="0"/>
              <a:t>recruitment process </a:t>
            </a:r>
            <a:r>
              <a:rPr lang="en-GB" sz="2600" dirty="0"/>
              <a:t>and selection of suitable candidates</a:t>
            </a:r>
            <a:endParaRPr lang="en-US" sz="2600" dirty="0"/>
          </a:p>
          <a:p>
            <a:pPr marL="360363" indent="-360363">
              <a:lnSpc>
                <a:spcPct val="100000"/>
              </a:lnSpc>
              <a:spcBef>
                <a:spcPts val="600"/>
              </a:spcBef>
              <a:spcAft>
                <a:spcPts val="600"/>
              </a:spcAft>
            </a:pPr>
            <a:r>
              <a:rPr lang="de-DE" sz="2600" dirty="0" err="1"/>
              <a:t>Strategy</a:t>
            </a:r>
            <a:r>
              <a:rPr lang="de-DE" sz="2600" dirty="0"/>
              <a:t> </a:t>
            </a:r>
            <a:r>
              <a:rPr lang="de-DE" sz="2600" dirty="0" err="1"/>
              <a:t>for</a:t>
            </a:r>
            <a:r>
              <a:rPr lang="de-DE" sz="2600" dirty="0"/>
              <a:t> </a:t>
            </a:r>
            <a:r>
              <a:rPr lang="de-DE" sz="2600" dirty="0" err="1"/>
              <a:t>attraction</a:t>
            </a:r>
            <a:r>
              <a:rPr lang="de-DE" sz="2600" dirty="0"/>
              <a:t> and </a:t>
            </a:r>
            <a:r>
              <a:rPr lang="de-DE" sz="2600" dirty="0" err="1"/>
              <a:t>retention</a:t>
            </a:r>
            <a:r>
              <a:rPr lang="de-DE" sz="2600" dirty="0"/>
              <a:t> </a:t>
            </a:r>
          </a:p>
        </p:txBody>
      </p:sp>
      <p:pic>
        <p:nvPicPr>
          <p:cNvPr id="4" name="Picture 3">
            <a:extLst>
              <a:ext uri="{FF2B5EF4-FFF2-40B4-BE49-F238E27FC236}">
                <a16:creationId xmlns:a16="http://schemas.microsoft.com/office/drawing/2014/main" id="{62E7FBDD-A52A-4F4C-8785-C1E547D9BCBA}"/>
              </a:ext>
            </a:extLst>
          </p:cNvPr>
          <p:cNvPicPr>
            <a:picLocks noChangeAspect="1"/>
          </p:cNvPicPr>
          <p:nvPr/>
        </p:nvPicPr>
        <p:blipFill>
          <a:blip r:embed="rId2"/>
          <a:stretch>
            <a:fillRect/>
          </a:stretch>
        </p:blipFill>
        <p:spPr>
          <a:xfrm>
            <a:off x="8358910" y="4056090"/>
            <a:ext cx="3207327" cy="1835844"/>
          </a:xfrm>
          <a:prstGeom prst="rect">
            <a:avLst/>
          </a:prstGeom>
        </p:spPr>
      </p:pic>
    </p:spTree>
    <p:extLst>
      <p:ext uri="{BB962C8B-B14F-4D97-AF65-F5344CB8AC3E}">
        <p14:creationId xmlns:p14="http://schemas.microsoft.com/office/powerpoint/2010/main" val="10390377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19C6E-8735-4B66-B1F5-22A39C72E684}"/>
              </a:ext>
            </a:extLst>
          </p:cNvPr>
          <p:cNvSpPr>
            <a:spLocks noGrp="1"/>
          </p:cNvSpPr>
          <p:nvPr>
            <p:ph type="title"/>
          </p:nvPr>
        </p:nvSpPr>
        <p:spPr>
          <a:xfrm>
            <a:off x="838200" y="-27709"/>
            <a:ext cx="10515600" cy="1325563"/>
          </a:xfrm>
        </p:spPr>
        <p:txBody>
          <a:bodyPr/>
          <a:lstStyle/>
          <a:p>
            <a:pPr algn="ctr"/>
            <a:r>
              <a:rPr lang="en-GB" b="1" dirty="0"/>
              <a:t>Benefits of a Strong Employer Brand</a:t>
            </a:r>
          </a:p>
        </p:txBody>
      </p:sp>
      <p:pic>
        <p:nvPicPr>
          <p:cNvPr id="4" name="Picture 3">
            <a:extLst>
              <a:ext uri="{FF2B5EF4-FFF2-40B4-BE49-F238E27FC236}">
                <a16:creationId xmlns:a16="http://schemas.microsoft.com/office/drawing/2014/main" id="{E0FEA363-8421-4081-A36F-05042DB70C3B}"/>
              </a:ext>
            </a:extLst>
          </p:cNvPr>
          <p:cNvPicPr>
            <a:picLocks noChangeAspect="1"/>
          </p:cNvPicPr>
          <p:nvPr/>
        </p:nvPicPr>
        <p:blipFill>
          <a:blip r:embed="rId2"/>
          <a:stretch>
            <a:fillRect/>
          </a:stretch>
        </p:blipFill>
        <p:spPr>
          <a:xfrm>
            <a:off x="1073528" y="1297854"/>
            <a:ext cx="10044943" cy="4806084"/>
          </a:xfrm>
          <a:prstGeom prst="rect">
            <a:avLst/>
          </a:prstGeom>
        </p:spPr>
      </p:pic>
    </p:spTree>
    <p:extLst>
      <p:ext uri="{BB962C8B-B14F-4D97-AF65-F5344CB8AC3E}">
        <p14:creationId xmlns:p14="http://schemas.microsoft.com/office/powerpoint/2010/main" val="13478796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414B5DF-81ED-4335-A4EC-5D47C604C268}"/>
              </a:ext>
            </a:extLst>
          </p:cNvPr>
          <p:cNvPicPr>
            <a:picLocks noChangeAspect="1"/>
          </p:cNvPicPr>
          <p:nvPr/>
        </p:nvPicPr>
        <p:blipFill>
          <a:blip r:embed="rId2"/>
          <a:stretch>
            <a:fillRect/>
          </a:stretch>
        </p:blipFill>
        <p:spPr>
          <a:xfrm>
            <a:off x="2446304" y="254641"/>
            <a:ext cx="7143750" cy="5648325"/>
          </a:xfrm>
          <a:prstGeom prst="rect">
            <a:avLst/>
          </a:prstGeom>
        </p:spPr>
      </p:pic>
    </p:spTree>
    <p:extLst>
      <p:ext uri="{BB962C8B-B14F-4D97-AF65-F5344CB8AC3E}">
        <p14:creationId xmlns:p14="http://schemas.microsoft.com/office/powerpoint/2010/main" val="34301483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C28C46-FA8F-44DB-9CD0-9CD91BDA93B0}"/>
              </a:ext>
            </a:extLst>
          </p:cNvPr>
          <p:cNvSpPr>
            <a:spLocks noGrp="1"/>
          </p:cNvSpPr>
          <p:nvPr>
            <p:ph type="title"/>
          </p:nvPr>
        </p:nvSpPr>
        <p:spPr>
          <a:xfrm>
            <a:off x="838200" y="0"/>
            <a:ext cx="10515600" cy="1325563"/>
          </a:xfrm>
        </p:spPr>
        <p:txBody>
          <a:bodyPr/>
          <a:lstStyle/>
          <a:p>
            <a:pPr algn="ctr"/>
            <a:r>
              <a:rPr lang="en-GB" b="1" dirty="0"/>
              <a:t>Employer Branding</a:t>
            </a:r>
          </a:p>
        </p:txBody>
      </p:sp>
      <p:pic>
        <p:nvPicPr>
          <p:cNvPr id="5" name="Picture 4">
            <a:extLst>
              <a:ext uri="{FF2B5EF4-FFF2-40B4-BE49-F238E27FC236}">
                <a16:creationId xmlns:a16="http://schemas.microsoft.com/office/drawing/2014/main" id="{38DE4CB0-0AB9-41B9-AC60-56747BEBB028}"/>
              </a:ext>
            </a:extLst>
          </p:cNvPr>
          <p:cNvPicPr>
            <a:picLocks noChangeAspect="1"/>
          </p:cNvPicPr>
          <p:nvPr/>
        </p:nvPicPr>
        <p:blipFill>
          <a:blip r:embed="rId2"/>
          <a:stretch>
            <a:fillRect/>
          </a:stretch>
        </p:blipFill>
        <p:spPr>
          <a:xfrm>
            <a:off x="318861" y="1104756"/>
            <a:ext cx="9092993" cy="5003222"/>
          </a:xfrm>
          <a:prstGeom prst="rect">
            <a:avLst/>
          </a:prstGeom>
        </p:spPr>
      </p:pic>
      <p:sp>
        <p:nvSpPr>
          <p:cNvPr id="4" name="Callout: Line 3">
            <a:extLst>
              <a:ext uri="{FF2B5EF4-FFF2-40B4-BE49-F238E27FC236}">
                <a16:creationId xmlns:a16="http://schemas.microsoft.com/office/drawing/2014/main" id="{4AFB3BA3-E8A8-49BE-8FD0-CE66644967E1}"/>
              </a:ext>
            </a:extLst>
          </p:cNvPr>
          <p:cNvSpPr/>
          <p:nvPr/>
        </p:nvSpPr>
        <p:spPr>
          <a:xfrm>
            <a:off x="9504218" y="3377333"/>
            <a:ext cx="1819564" cy="1547958"/>
          </a:xfrm>
          <a:prstGeom prst="borderCallout1">
            <a:avLst>
              <a:gd name="adj1" fmla="val 59539"/>
              <a:gd name="adj2" fmla="val 296"/>
              <a:gd name="adj3" fmla="val 59335"/>
              <a:gd name="adj4" fmla="val -4747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1831E34B-AACA-4ADE-883E-E7239B80B8DF}"/>
              </a:ext>
            </a:extLst>
          </p:cNvPr>
          <p:cNvSpPr txBox="1"/>
          <p:nvPr/>
        </p:nvSpPr>
        <p:spPr>
          <a:xfrm>
            <a:off x="9754300" y="3689647"/>
            <a:ext cx="1319400" cy="923330"/>
          </a:xfrm>
          <a:prstGeom prst="rect">
            <a:avLst/>
          </a:prstGeom>
          <a:noFill/>
        </p:spPr>
        <p:txBody>
          <a:bodyPr wrap="none" rtlCol="0">
            <a:spAutoFit/>
          </a:bodyPr>
          <a:lstStyle/>
          <a:p>
            <a:pPr algn="ctr"/>
            <a:r>
              <a:rPr lang="en-GB" dirty="0"/>
              <a:t>Quite often,</a:t>
            </a:r>
          </a:p>
          <a:p>
            <a:pPr algn="ctr"/>
            <a:r>
              <a:rPr lang="en-GB" dirty="0"/>
              <a:t>SMEs are in</a:t>
            </a:r>
          </a:p>
          <a:p>
            <a:pPr algn="ctr"/>
            <a:r>
              <a:rPr lang="en-GB" dirty="0"/>
              <a:t>This box!</a:t>
            </a:r>
          </a:p>
        </p:txBody>
      </p:sp>
      <p:sp>
        <p:nvSpPr>
          <p:cNvPr id="7" name="TextBox 6">
            <a:extLst>
              <a:ext uri="{FF2B5EF4-FFF2-40B4-BE49-F238E27FC236}">
                <a16:creationId xmlns:a16="http://schemas.microsoft.com/office/drawing/2014/main" id="{91FE214D-DA78-45D2-819C-073C9F6BA03C}"/>
              </a:ext>
            </a:extLst>
          </p:cNvPr>
          <p:cNvSpPr txBox="1"/>
          <p:nvPr/>
        </p:nvSpPr>
        <p:spPr>
          <a:xfrm>
            <a:off x="4645891" y="920090"/>
            <a:ext cx="3122009" cy="369332"/>
          </a:xfrm>
          <a:prstGeom prst="rect">
            <a:avLst/>
          </a:prstGeom>
          <a:noFill/>
        </p:spPr>
        <p:txBody>
          <a:bodyPr wrap="none" rtlCol="0">
            <a:spAutoFit/>
          </a:bodyPr>
          <a:lstStyle/>
          <a:p>
            <a:r>
              <a:rPr lang="en-GB" dirty="0"/>
              <a:t>Source: </a:t>
            </a:r>
            <a:r>
              <a:rPr lang="en-GB" dirty="0">
                <a:hlinkClick r:id="rId3"/>
              </a:rPr>
              <a:t>ORC international </a:t>
            </a:r>
            <a:r>
              <a:rPr lang="en-GB" dirty="0"/>
              <a:t>2014</a:t>
            </a:r>
          </a:p>
        </p:txBody>
      </p:sp>
    </p:spTree>
    <p:extLst>
      <p:ext uri="{BB962C8B-B14F-4D97-AF65-F5344CB8AC3E}">
        <p14:creationId xmlns:p14="http://schemas.microsoft.com/office/powerpoint/2010/main" val="35092340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9BA28408-FA93-4801-B97F-A1EA7D4DDDF2}"/>
              </a:ext>
            </a:extLst>
          </p:cNvPr>
          <p:cNvSpPr>
            <a:spLocks noGrp="1" noChangeArrowheads="1"/>
          </p:cNvSpPr>
          <p:nvPr>
            <p:ph type="title"/>
          </p:nvPr>
        </p:nvSpPr>
        <p:spPr bwMode="auto">
          <a:xfrm>
            <a:off x="3075225" y="140900"/>
            <a:ext cx="6386512" cy="1016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algn="ctr"/>
            <a:r>
              <a:rPr lang="en-GB" altLang="fi-FI" b="1" dirty="0">
                <a:latin typeface="Arial" panose="020B0604020202020204" pitchFamily="34" charset="0"/>
                <a:cs typeface="Arial" panose="020B0604020202020204" pitchFamily="34" charset="0"/>
              </a:rPr>
              <a:t>Strategic HRM</a:t>
            </a:r>
          </a:p>
        </p:txBody>
      </p:sp>
      <p:sp>
        <p:nvSpPr>
          <p:cNvPr id="3" name="Content Placeholder 2">
            <a:extLst>
              <a:ext uri="{FF2B5EF4-FFF2-40B4-BE49-F238E27FC236}">
                <a16:creationId xmlns:a16="http://schemas.microsoft.com/office/drawing/2014/main" id="{CA1A029F-3845-432A-A98D-01A68E0908A2}"/>
              </a:ext>
            </a:extLst>
          </p:cNvPr>
          <p:cNvSpPr>
            <a:spLocks noGrp="1"/>
          </p:cNvSpPr>
          <p:nvPr>
            <p:ph idx="1"/>
          </p:nvPr>
        </p:nvSpPr>
        <p:spPr>
          <a:xfrm>
            <a:off x="797298" y="1065212"/>
            <a:ext cx="10556502" cy="5473700"/>
          </a:xfrm>
        </p:spPr>
        <p:txBody>
          <a:bodyPr/>
          <a:lstStyle/>
          <a:p>
            <a:pPr marL="0" indent="0">
              <a:lnSpc>
                <a:spcPct val="100000"/>
              </a:lnSpc>
              <a:spcBef>
                <a:spcPts val="600"/>
              </a:spcBef>
              <a:spcAft>
                <a:spcPts val="600"/>
              </a:spcAft>
              <a:buNone/>
              <a:defRPr/>
            </a:pPr>
            <a:r>
              <a:rPr lang="en-GB" sz="3200" dirty="0"/>
              <a:t>HR strategies </a:t>
            </a:r>
          </a:p>
          <a:p>
            <a:pPr marL="360363" indent="-360363">
              <a:lnSpc>
                <a:spcPct val="100000"/>
              </a:lnSpc>
              <a:spcBef>
                <a:spcPts val="600"/>
              </a:spcBef>
              <a:spcAft>
                <a:spcPts val="600"/>
              </a:spcAft>
              <a:defRPr/>
            </a:pPr>
            <a:r>
              <a:rPr lang="en-GB" sz="2600" dirty="0"/>
              <a:t>Integrated with business strategies</a:t>
            </a:r>
          </a:p>
          <a:p>
            <a:pPr marL="360363" indent="-360363">
              <a:lnSpc>
                <a:spcPct val="100000"/>
              </a:lnSpc>
              <a:spcBef>
                <a:spcPts val="600"/>
              </a:spcBef>
              <a:spcAft>
                <a:spcPts val="600"/>
              </a:spcAft>
              <a:defRPr/>
            </a:pPr>
            <a:r>
              <a:rPr lang="en-GB" sz="2600" dirty="0"/>
              <a:t>Interface with strategic management (Boxall, 1996)</a:t>
            </a:r>
          </a:p>
          <a:p>
            <a:pPr marL="360363" indent="-360363">
              <a:lnSpc>
                <a:spcPct val="100000"/>
              </a:lnSpc>
              <a:spcBef>
                <a:spcPts val="600"/>
              </a:spcBef>
              <a:spcAft>
                <a:spcPts val="600"/>
              </a:spcAft>
              <a:defRPr/>
            </a:pPr>
            <a:r>
              <a:rPr lang="en-GB" sz="2600" dirty="0"/>
              <a:t>Systematically linking people with the firm (</a:t>
            </a:r>
            <a:r>
              <a:rPr lang="en-GB" sz="2600" dirty="0" err="1"/>
              <a:t>Schular</a:t>
            </a:r>
            <a:r>
              <a:rPr lang="en-GB" sz="2600" dirty="0"/>
              <a:t> and Jackson, 2007)</a:t>
            </a:r>
          </a:p>
          <a:p>
            <a:pPr marL="360363" indent="-360363">
              <a:lnSpc>
                <a:spcPct val="100000"/>
              </a:lnSpc>
              <a:spcBef>
                <a:spcPts val="600"/>
              </a:spcBef>
              <a:spcAft>
                <a:spcPts val="600"/>
              </a:spcAft>
              <a:defRPr/>
            </a:pPr>
            <a:r>
              <a:rPr lang="en-GB" sz="2600" dirty="0"/>
              <a:t>‘Fit’ between HR and business strategies – long-term view of HR directions, where to go, how to go to support firm’s strategic goals</a:t>
            </a:r>
          </a:p>
          <a:p>
            <a:pPr marL="360363" indent="-360363">
              <a:lnSpc>
                <a:spcPct val="100000"/>
              </a:lnSpc>
              <a:spcBef>
                <a:spcPts val="600"/>
              </a:spcBef>
              <a:spcAft>
                <a:spcPts val="600"/>
              </a:spcAft>
              <a:defRPr/>
            </a:pPr>
            <a:r>
              <a:rPr lang="en-GB" sz="2600" dirty="0"/>
              <a:t>Underpinned by the philosophy of resource-based view (RBV)</a:t>
            </a:r>
          </a:p>
          <a:p>
            <a:pPr marL="803275" lvl="1" indent="-346075">
              <a:lnSpc>
                <a:spcPct val="100000"/>
              </a:lnSpc>
              <a:spcBef>
                <a:spcPts val="600"/>
              </a:spcBef>
              <a:spcAft>
                <a:spcPts val="600"/>
              </a:spcAft>
              <a:defRPr/>
            </a:pPr>
            <a:r>
              <a:rPr lang="en-GB" dirty="0"/>
              <a:t>Valuable, rare (cannot be substituted easily), inimitable, </a:t>
            </a:r>
            <a:r>
              <a:rPr lang="en-GB" dirty="0" err="1"/>
              <a:t>orgainized</a:t>
            </a:r>
            <a:r>
              <a:rPr lang="en-GB" dirty="0"/>
              <a:t> (VRIO) -&gt; sustainable competitive advantage</a:t>
            </a:r>
          </a:p>
          <a:p>
            <a:pPr>
              <a:lnSpc>
                <a:spcPct val="100000"/>
              </a:lnSpc>
              <a:spcBef>
                <a:spcPts val="600"/>
              </a:spcBef>
              <a:spcAft>
                <a:spcPts val="600"/>
              </a:spcAft>
              <a:defRPr/>
            </a:pPr>
            <a:endParaRPr lang="en-GB" dirty="0"/>
          </a:p>
          <a:p>
            <a:pPr>
              <a:lnSpc>
                <a:spcPct val="100000"/>
              </a:lnSpc>
              <a:spcBef>
                <a:spcPts val="600"/>
              </a:spcBef>
              <a:spcAft>
                <a:spcPts val="600"/>
              </a:spcAft>
              <a:defRPr/>
            </a:pPr>
            <a:endParaRPr lang="en-GB" dirty="0"/>
          </a:p>
        </p:txBody>
      </p:sp>
      <p:sp>
        <p:nvSpPr>
          <p:cNvPr id="6148" name="Date Placeholder 3">
            <a:extLst>
              <a:ext uri="{FF2B5EF4-FFF2-40B4-BE49-F238E27FC236}">
                <a16:creationId xmlns:a16="http://schemas.microsoft.com/office/drawing/2014/main" id="{83FAC37F-DE11-4422-A97B-A86872556666}"/>
              </a:ext>
            </a:extLst>
          </p:cNvPr>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D6DF2A8-4071-4FA2-A05C-D4D230510E7E}" type="datetime1">
              <a:rPr lang="fi-FI" altLang="en-US" smtClean="0">
                <a:solidFill>
                  <a:schemeClr val="bg1"/>
                </a:solidFill>
                <a:cs typeface="Arial" panose="020B0604020202020204" pitchFamily="34" charset="0"/>
              </a:rPr>
              <a:pPr/>
              <a:t>12.2.2018</a:t>
            </a:fld>
            <a:endParaRPr lang="fi-FI" altLang="en-US">
              <a:solidFill>
                <a:schemeClr val="bg1"/>
              </a:solidFill>
              <a:cs typeface="Arial" panose="020B0604020202020204" pitchFamily="34" charset="0"/>
            </a:endParaRPr>
          </a:p>
        </p:txBody>
      </p:sp>
      <p:sp>
        <p:nvSpPr>
          <p:cNvPr id="6149" name="Footer Placeholder 4">
            <a:extLst>
              <a:ext uri="{FF2B5EF4-FFF2-40B4-BE49-F238E27FC236}">
                <a16:creationId xmlns:a16="http://schemas.microsoft.com/office/drawing/2014/main" id="{E827788E-201E-43D6-BEE2-7566D458DE86}"/>
              </a:ext>
            </a:extLst>
          </p:cNvPr>
          <p:cNvSpPr>
            <a:spLocks noGrp="1" noChangeArrowheads="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endParaRPr lang="en-US" altLang="en-US">
              <a:solidFill>
                <a:schemeClr val="bg1"/>
              </a:solidFill>
              <a:latin typeface="Calibri" panose="020F0502020204030204" pitchFamily="34" charset="0"/>
              <a:cs typeface="Arial" panose="020B0604020202020204" pitchFamily="34" charset="0"/>
            </a:endParaRPr>
          </a:p>
        </p:txBody>
      </p:sp>
      <p:sp>
        <p:nvSpPr>
          <p:cNvPr id="6150" name="Slide Number Placeholder 5">
            <a:extLst>
              <a:ext uri="{FF2B5EF4-FFF2-40B4-BE49-F238E27FC236}">
                <a16:creationId xmlns:a16="http://schemas.microsoft.com/office/drawing/2014/main" id="{90E371D6-A3C1-41BB-A5B9-B4CDE065F57B}"/>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A1B2E0E4-32DD-4526-A561-93065CCBB8A4}" type="slidenum">
              <a:rPr lang="fi-FI" altLang="en-US" smtClean="0">
                <a:solidFill>
                  <a:schemeClr val="bg1"/>
                </a:solidFill>
              </a:rPr>
              <a:pPr/>
              <a:t>2</a:t>
            </a:fld>
            <a:endParaRPr lang="fi-FI" altLang="en-US">
              <a:solidFill>
                <a:schemeClr val="bg1"/>
              </a:solidFill>
            </a:endParaRPr>
          </a:p>
        </p:txBody>
      </p:sp>
    </p:spTree>
    <p:extLst>
      <p:ext uri="{BB962C8B-B14F-4D97-AF65-F5344CB8AC3E}">
        <p14:creationId xmlns:p14="http://schemas.microsoft.com/office/powerpoint/2010/main" val="2338217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8450A63-57F9-4CCA-A8D9-DF1FD3EDC72B}"/>
              </a:ext>
            </a:extLst>
          </p:cNvPr>
          <p:cNvPicPr>
            <a:picLocks noChangeAspect="1"/>
          </p:cNvPicPr>
          <p:nvPr/>
        </p:nvPicPr>
        <p:blipFill>
          <a:blip r:embed="rId2"/>
          <a:stretch>
            <a:fillRect/>
          </a:stretch>
        </p:blipFill>
        <p:spPr>
          <a:xfrm rot="20320691">
            <a:off x="9432992" y="2620140"/>
            <a:ext cx="2466975" cy="2070717"/>
          </a:xfrm>
          <a:prstGeom prst="rect">
            <a:avLst/>
          </a:prstGeom>
        </p:spPr>
      </p:pic>
      <p:sp>
        <p:nvSpPr>
          <p:cNvPr id="2" name="Title 1">
            <a:extLst>
              <a:ext uri="{FF2B5EF4-FFF2-40B4-BE49-F238E27FC236}">
                <a16:creationId xmlns:a16="http://schemas.microsoft.com/office/drawing/2014/main" id="{1D815CB5-662B-4B02-BF72-1A43C56BBB97}"/>
              </a:ext>
            </a:extLst>
          </p:cNvPr>
          <p:cNvSpPr>
            <a:spLocks noGrp="1"/>
          </p:cNvSpPr>
          <p:nvPr>
            <p:ph type="title"/>
          </p:nvPr>
        </p:nvSpPr>
        <p:spPr>
          <a:xfrm>
            <a:off x="838200" y="-18473"/>
            <a:ext cx="10515600" cy="1191491"/>
          </a:xfrm>
        </p:spPr>
        <p:txBody>
          <a:bodyPr/>
          <a:lstStyle/>
          <a:p>
            <a:pPr algn="ctr"/>
            <a:r>
              <a:rPr lang="en-GB" b="1" dirty="0"/>
              <a:t>Employer of Choice</a:t>
            </a:r>
          </a:p>
        </p:txBody>
      </p:sp>
      <p:sp>
        <p:nvSpPr>
          <p:cNvPr id="3" name="Content Placeholder 2">
            <a:extLst>
              <a:ext uri="{FF2B5EF4-FFF2-40B4-BE49-F238E27FC236}">
                <a16:creationId xmlns:a16="http://schemas.microsoft.com/office/drawing/2014/main" id="{9AEFF0F3-71A3-468F-81A1-636408D31B88}"/>
              </a:ext>
            </a:extLst>
          </p:cNvPr>
          <p:cNvSpPr>
            <a:spLocks noGrp="1"/>
          </p:cNvSpPr>
          <p:nvPr>
            <p:ph idx="1"/>
          </p:nvPr>
        </p:nvSpPr>
        <p:spPr>
          <a:xfrm>
            <a:off x="773545" y="1173018"/>
            <a:ext cx="10515600" cy="4913745"/>
          </a:xfrm>
        </p:spPr>
        <p:txBody>
          <a:bodyPr>
            <a:normAutofit fontScale="92500" lnSpcReduction="10000"/>
          </a:bodyPr>
          <a:lstStyle/>
          <a:p>
            <a:r>
              <a:rPr lang="en-GB" sz="3000" dirty="0"/>
              <a:t>A concept denoting perception of current and prospective employees toward an organisation as a great place to work (McLeod and Waldman, 2013).</a:t>
            </a:r>
          </a:p>
          <a:p>
            <a:r>
              <a:rPr lang="en-GB" sz="3000" dirty="0"/>
              <a:t>Factors include </a:t>
            </a:r>
            <a:r>
              <a:rPr lang="en-GB" dirty="0"/>
              <a:t>(Sears, 2003):</a:t>
            </a:r>
          </a:p>
          <a:p>
            <a:pPr marL="628650"/>
            <a:r>
              <a:rPr lang="en-GB" sz="2600" dirty="0"/>
              <a:t>Interesting and rewarding work </a:t>
            </a:r>
          </a:p>
          <a:p>
            <a:pPr marL="628650"/>
            <a:r>
              <a:rPr lang="en-GB" sz="2600" dirty="0"/>
              <a:t>Opportunities for learning, development and career progression</a:t>
            </a:r>
          </a:p>
          <a:p>
            <a:pPr marL="628650"/>
            <a:r>
              <a:rPr lang="en-GB" sz="2600" dirty="0"/>
              <a:t>A reasonable degree of security</a:t>
            </a:r>
          </a:p>
          <a:p>
            <a:pPr marL="628650"/>
            <a:r>
              <a:rPr lang="en-GB" sz="2600" dirty="0"/>
              <a:t>Enhanced future employability due to firm’s reputation</a:t>
            </a:r>
          </a:p>
          <a:p>
            <a:pPr marL="628650"/>
            <a:r>
              <a:rPr lang="en-GB" sz="2600" dirty="0"/>
              <a:t>Better facilities and scope for knowledge workers</a:t>
            </a:r>
          </a:p>
          <a:p>
            <a:pPr marL="628650"/>
            <a:r>
              <a:rPr lang="en-GB" sz="2600" dirty="0"/>
              <a:t>Employment conditions that satisfy work-life balance needs</a:t>
            </a:r>
          </a:p>
          <a:p>
            <a:pPr marL="628650"/>
            <a:r>
              <a:rPr lang="en-GB" sz="2600" dirty="0"/>
              <a:t>A reward system that recognizes and values contribution</a:t>
            </a:r>
          </a:p>
        </p:txBody>
      </p:sp>
      <p:sp>
        <p:nvSpPr>
          <p:cNvPr id="5" name="TextBox 4">
            <a:extLst>
              <a:ext uri="{FF2B5EF4-FFF2-40B4-BE49-F238E27FC236}">
                <a16:creationId xmlns:a16="http://schemas.microsoft.com/office/drawing/2014/main" id="{65D14EC3-90BE-447B-ADFA-252B70C07438}"/>
              </a:ext>
            </a:extLst>
          </p:cNvPr>
          <p:cNvSpPr txBox="1"/>
          <p:nvPr/>
        </p:nvSpPr>
        <p:spPr>
          <a:xfrm>
            <a:off x="9400046" y="4869742"/>
            <a:ext cx="2532866" cy="707886"/>
          </a:xfrm>
          <a:prstGeom prst="rect">
            <a:avLst/>
          </a:prstGeom>
          <a:noFill/>
        </p:spPr>
        <p:txBody>
          <a:bodyPr wrap="square" rtlCol="0">
            <a:spAutoFit/>
          </a:bodyPr>
          <a:lstStyle/>
          <a:p>
            <a:pPr algn="ctr"/>
            <a:r>
              <a:rPr lang="en-GB" sz="2000" dirty="0">
                <a:hlinkClick r:id="rId3"/>
              </a:rPr>
              <a:t>Video</a:t>
            </a:r>
            <a:r>
              <a:rPr lang="en-GB" sz="2000" dirty="0"/>
              <a:t>: Randstad Research 2016</a:t>
            </a:r>
          </a:p>
        </p:txBody>
      </p:sp>
    </p:spTree>
    <p:extLst>
      <p:ext uri="{BB962C8B-B14F-4D97-AF65-F5344CB8AC3E}">
        <p14:creationId xmlns:p14="http://schemas.microsoft.com/office/powerpoint/2010/main" val="27944830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53B65F-D404-4ADF-BD7C-BC5B9B7710C4}"/>
              </a:ext>
            </a:extLst>
          </p:cNvPr>
          <p:cNvSpPr>
            <a:spLocks noGrp="1"/>
          </p:cNvSpPr>
          <p:nvPr>
            <p:ph type="title"/>
          </p:nvPr>
        </p:nvSpPr>
        <p:spPr>
          <a:xfrm>
            <a:off x="838200" y="0"/>
            <a:ext cx="10515600" cy="1325563"/>
          </a:xfrm>
        </p:spPr>
        <p:txBody>
          <a:bodyPr/>
          <a:lstStyle/>
          <a:p>
            <a:pPr algn="ctr"/>
            <a:r>
              <a:rPr lang="en-GB" b="1" dirty="0"/>
              <a:t>Do you agree?</a:t>
            </a:r>
          </a:p>
        </p:txBody>
      </p:sp>
      <p:pic>
        <p:nvPicPr>
          <p:cNvPr id="2050" name="Picture 2" descr="Aiheeseen liittyvä kuva">
            <a:extLst>
              <a:ext uri="{FF2B5EF4-FFF2-40B4-BE49-F238E27FC236}">
                <a16:creationId xmlns:a16="http://schemas.microsoft.com/office/drawing/2014/main" id="{DDB0B750-5DFD-4557-850C-5D7D09A27DF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525" y="1318768"/>
            <a:ext cx="7944945" cy="381634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1C42C7A5-0166-4B0D-BE7C-0758AC087E0B}"/>
              </a:ext>
            </a:extLst>
          </p:cNvPr>
          <p:cNvSpPr txBox="1"/>
          <p:nvPr/>
        </p:nvSpPr>
        <p:spPr>
          <a:xfrm>
            <a:off x="4457986" y="956231"/>
            <a:ext cx="3723263" cy="369332"/>
          </a:xfrm>
          <a:prstGeom prst="rect">
            <a:avLst/>
          </a:prstGeom>
          <a:noFill/>
        </p:spPr>
        <p:txBody>
          <a:bodyPr wrap="none" rtlCol="0">
            <a:spAutoFit/>
          </a:bodyPr>
          <a:lstStyle/>
          <a:p>
            <a:r>
              <a:rPr lang="en-GB" dirty="0"/>
              <a:t>Source: </a:t>
            </a:r>
            <a:r>
              <a:rPr lang="en-GB" dirty="0">
                <a:hlinkClick r:id="rId3"/>
              </a:rPr>
              <a:t>GK Tribe Employer Brand </a:t>
            </a:r>
            <a:r>
              <a:rPr lang="en-GB" dirty="0"/>
              <a:t>(US)</a:t>
            </a:r>
          </a:p>
        </p:txBody>
      </p:sp>
      <p:sp>
        <p:nvSpPr>
          <p:cNvPr id="5" name="TextBox 4">
            <a:extLst>
              <a:ext uri="{FF2B5EF4-FFF2-40B4-BE49-F238E27FC236}">
                <a16:creationId xmlns:a16="http://schemas.microsoft.com/office/drawing/2014/main" id="{222A480D-A167-44F8-869C-32E4567299C5}"/>
              </a:ext>
            </a:extLst>
          </p:cNvPr>
          <p:cNvSpPr txBox="1"/>
          <p:nvPr/>
        </p:nvSpPr>
        <p:spPr>
          <a:xfrm>
            <a:off x="4357699" y="5522777"/>
            <a:ext cx="4049250" cy="461665"/>
          </a:xfrm>
          <a:prstGeom prst="rect">
            <a:avLst/>
          </a:prstGeom>
          <a:noFill/>
        </p:spPr>
        <p:txBody>
          <a:bodyPr wrap="none" rtlCol="0">
            <a:spAutoFit/>
          </a:bodyPr>
          <a:lstStyle/>
          <a:p>
            <a:r>
              <a:rPr lang="en-GB" sz="2400" dirty="0">
                <a:solidFill>
                  <a:srgbClr val="C00000"/>
                </a:solidFill>
              </a:rPr>
              <a:t>Let’s see your survey results…..</a:t>
            </a:r>
          </a:p>
        </p:txBody>
      </p:sp>
    </p:spTree>
    <p:extLst>
      <p:ext uri="{BB962C8B-B14F-4D97-AF65-F5344CB8AC3E}">
        <p14:creationId xmlns:p14="http://schemas.microsoft.com/office/powerpoint/2010/main" val="42442650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D822DD-FB7A-42F5-979A-5E91D4D119C6}"/>
              </a:ext>
            </a:extLst>
          </p:cNvPr>
          <p:cNvSpPr>
            <a:spLocks noGrp="1"/>
          </p:cNvSpPr>
          <p:nvPr>
            <p:ph type="title"/>
          </p:nvPr>
        </p:nvSpPr>
        <p:spPr>
          <a:xfrm>
            <a:off x="838200" y="2221634"/>
            <a:ext cx="10515600" cy="1325563"/>
          </a:xfrm>
        </p:spPr>
        <p:txBody>
          <a:bodyPr/>
          <a:lstStyle/>
          <a:p>
            <a:pPr algn="ctr"/>
            <a:r>
              <a:rPr lang="en-GB" b="1" dirty="0"/>
              <a:t>Survey results (Group AMA + SHARPEN)</a:t>
            </a:r>
          </a:p>
        </p:txBody>
      </p:sp>
    </p:spTree>
    <p:extLst>
      <p:ext uri="{BB962C8B-B14F-4D97-AF65-F5344CB8AC3E}">
        <p14:creationId xmlns:p14="http://schemas.microsoft.com/office/powerpoint/2010/main" val="9620927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E4F336-2823-4B02-8929-1A4A3426D593}"/>
              </a:ext>
            </a:extLst>
          </p:cNvPr>
          <p:cNvSpPr>
            <a:spLocks noGrp="1"/>
          </p:cNvSpPr>
          <p:nvPr>
            <p:ph type="title"/>
          </p:nvPr>
        </p:nvSpPr>
        <p:spPr>
          <a:xfrm>
            <a:off x="838200" y="0"/>
            <a:ext cx="10515600" cy="1325563"/>
          </a:xfrm>
        </p:spPr>
        <p:txBody>
          <a:bodyPr/>
          <a:lstStyle/>
          <a:p>
            <a:pPr algn="ctr"/>
            <a:r>
              <a:rPr lang="en-GB" b="1" dirty="0"/>
              <a:t>Employer Branding and SMEs</a:t>
            </a:r>
          </a:p>
        </p:txBody>
      </p:sp>
      <p:sp>
        <p:nvSpPr>
          <p:cNvPr id="3" name="Content Placeholder 2">
            <a:extLst>
              <a:ext uri="{FF2B5EF4-FFF2-40B4-BE49-F238E27FC236}">
                <a16:creationId xmlns:a16="http://schemas.microsoft.com/office/drawing/2014/main" id="{BEDA293B-39F3-42B8-B8DC-A4D04BD28A9F}"/>
              </a:ext>
            </a:extLst>
          </p:cNvPr>
          <p:cNvSpPr>
            <a:spLocks noGrp="1"/>
          </p:cNvSpPr>
          <p:nvPr>
            <p:ph idx="1"/>
          </p:nvPr>
        </p:nvSpPr>
        <p:spPr>
          <a:xfrm>
            <a:off x="838200" y="1325563"/>
            <a:ext cx="10515600" cy="4351338"/>
          </a:xfrm>
        </p:spPr>
        <p:txBody>
          <a:bodyPr/>
          <a:lstStyle/>
          <a:p>
            <a:pPr marL="442913" indent="-442913"/>
            <a:r>
              <a:rPr lang="en-GB" dirty="0"/>
              <a:t>Employer brand is not known to prospective candidates/job applicants</a:t>
            </a:r>
          </a:p>
          <a:p>
            <a:pPr marL="442913" indent="-442913"/>
            <a:r>
              <a:rPr lang="en-GB" dirty="0"/>
              <a:t>Perceived as less attractive (financial, job security, benefits etc.) compared to large corporations</a:t>
            </a:r>
          </a:p>
          <a:p>
            <a:pPr marL="442913" indent="-442913"/>
            <a:r>
              <a:rPr lang="en-GB" dirty="0"/>
              <a:t>Lack resources to develop</a:t>
            </a:r>
          </a:p>
          <a:p>
            <a:pPr marL="442913" indent="-442913"/>
            <a:r>
              <a:rPr lang="en-GB" dirty="0"/>
              <a:t>Lack competencies to build or communicate</a:t>
            </a:r>
          </a:p>
          <a:p>
            <a:pPr marL="442913" indent="-442913"/>
            <a:r>
              <a:rPr lang="en-GB" dirty="0"/>
              <a:t>Not aware of such a concept</a:t>
            </a:r>
          </a:p>
        </p:txBody>
      </p:sp>
    </p:spTree>
    <p:extLst>
      <p:ext uri="{BB962C8B-B14F-4D97-AF65-F5344CB8AC3E}">
        <p14:creationId xmlns:p14="http://schemas.microsoft.com/office/powerpoint/2010/main" val="31800881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64F7F4-71AC-4E17-BA70-C973FDBB3992}"/>
              </a:ext>
            </a:extLst>
          </p:cNvPr>
          <p:cNvSpPr>
            <a:spLocks noGrp="1"/>
          </p:cNvSpPr>
          <p:nvPr>
            <p:ph type="title"/>
          </p:nvPr>
        </p:nvSpPr>
        <p:spPr>
          <a:xfrm>
            <a:off x="838200" y="-120073"/>
            <a:ext cx="10515600" cy="1325563"/>
          </a:xfrm>
        </p:spPr>
        <p:txBody>
          <a:bodyPr/>
          <a:lstStyle/>
          <a:p>
            <a:pPr algn="ctr"/>
            <a:r>
              <a:rPr lang="en-GB" b="1" dirty="0"/>
              <a:t>How to develop Employer Brand?</a:t>
            </a:r>
          </a:p>
        </p:txBody>
      </p:sp>
      <p:pic>
        <p:nvPicPr>
          <p:cNvPr id="11266" name="Picture 2" descr="Aiheeseen liittyvä kuva">
            <a:extLst>
              <a:ext uri="{FF2B5EF4-FFF2-40B4-BE49-F238E27FC236}">
                <a16:creationId xmlns:a16="http://schemas.microsoft.com/office/drawing/2014/main" id="{6F2F3E48-E8AF-4D3F-AFC1-0280ADCC834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2725" y="762289"/>
            <a:ext cx="9226549" cy="59051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90642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60E0E8-8E7E-4B3D-9A07-67DB2D18FFAC}"/>
              </a:ext>
            </a:extLst>
          </p:cNvPr>
          <p:cNvSpPr>
            <a:spLocks noGrp="1"/>
          </p:cNvSpPr>
          <p:nvPr>
            <p:ph type="title"/>
          </p:nvPr>
        </p:nvSpPr>
        <p:spPr>
          <a:xfrm>
            <a:off x="921327" y="-60285"/>
            <a:ext cx="10515600" cy="1209086"/>
          </a:xfrm>
        </p:spPr>
        <p:txBody>
          <a:bodyPr/>
          <a:lstStyle/>
          <a:p>
            <a:pPr algn="ctr"/>
            <a:r>
              <a:rPr lang="en-GB" b="1" dirty="0"/>
              <a:t>Case </a:t>
            </a:r>
            <a:r>
              <a:rPr lang="en-GB" b="1" dirty="0" err="1"/>
              <a:t>Kainuu</a:t>
            </a:r>
            <a:r>
              <a:rPr lang="en-GB" b="1" dirty="0"/>
              <a:t>: </a:t>
            </a:r>
            <a:r>
              <a:rPr lang="en-GB" b="1" dirty="0" err="1"/>
              <a:t>Nha</a:t>
            </a:r>
            <a:r>
              <a:rPr lang="en-GB" b="1" dirty="0"/>
              <a:t> To Tran Thesis 2013</a:t>
            </a:r>
          </a:p>
        </p:txBody>
      </p:sp>
      <p:sp>
        <p:nvSpPr>
          <p:cNvPr id="4" name="TextBox 3">
            <a:extLst>
              <a:ext uri="{FF2B5EF4-FFF2-40B4-BE49-F238E27FC236}">
                <a16:creationId xmlns:a16="http://schemas.microsoft.com/office/drawing/2014/main" id="{8D9A69D2-C0D4-457A-8535-FAC35ECD4574}"/>
              </a:ext>
            </a:extLst>
          </p:cNvPr>
          <p:cNvSpPr txBox="1"/>
          <p:nvPr/>
        </p:nvSpPr>
        <p:spPr>
          <a:xfrm>
            <a:off x="3829431" y="5797685"/>
            <a:ext cx="4837671" cy="369332"/>
          </a:xfrm>
          <a:prstGeom prst="rect">
            <a:avLst/>
          </a:prstGeom>
          <a:noFill/>
        </p:spPr>
        <p:txBody>
          <a:bodyPr wrap="none" rtlCol="0">
            <a:spAutoFit/>
          </a:bodyPr>
          <a:lstStyle/>
          <a:p>
            <a:r>
              <a:rPr lang="en-GB" dirty="0"/>
              <a:t>Link: http://www.theseus.fi/handle/10024/69519</a:t>
            </a:r>
          </a:p>
        </p:txBody>
      </p:sp>
      <p:pic>
        <p:nvPicPr>
          <p:cNvPr id="5" name="Picture 4">
            <a:extLst>
              <a:ext uri="{FF2B5EF4-FFF2-40B4-BE49-F238E27FC236}">
                <a16:creationId xmlns:a16="http://schemas.microsoft.com/office/drawing/2014/main" id="{A67E6135-8873-46C2-B372-53AA2FF53DB7}"/>
              </a:ext>
            </a:extLst>
          </p:cNvPr>
          <p:cNvPicPr>
            <a:picLocks noChangeAspect="1"/>
          </p:cNvPicPr>
          <p:nvPr/>
        </p:nvPicPr>
        <p:blipFill>
          <a:blip r:embed="rId2"/>
          <a:stretch>
            <a:fillRect/>
          </a:stretch>
        </p:blipFill>
        <p:spPr>
          <a:xfrm>
            <a:off x="1724062" y="1096186"/>
            <a:ext cx="8910130" cy="4665628"/>
          </a:xfrm>
          <a:prstGeom prst="rect">
            <a:avLst/>
          </a:prstGeom>
        </p:spPr>
      </p:pic>
    </p:spTree>
    <p:extLst>
      <p:ext uri="{BB962C8B-B14F-4D97-AF65-F5344CB8AC3E}">
        <p14:creationId xmlns:p14="http://schemas.microsoft.com/office/powerpoint/2010/main" val="12341404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ACE51D4-A34A-4F37-B92C-AC283DDA1E24}"/>
              </a:ext>
            </a:extLst>
          </p:cNvPr>
          <p:cNvPicPr>
            <a:picLocks noChangeAspect="1"/>
          </p:cNvPicPr>
          <p:nvPr/>
        </p:nvPicPr>
        <p:blipFill>
          <a:blip r:embed="rId2"/>
          <a:stretch>
            <a:fillRect/>
          </a:stretch>
        </p:blipFill>
        <p:spPr>
          <a:xfrm>
            <a:off x="2576028" y="0"/>
            <a:ext cx="7307274" cy="6858000"/>
          </a:xfrm>
          <a:prstGeom prst="rect">
            <a:avLst/>
          </a:prstGeom>
        </p:spPr>
      </p:pic>
    </p:spTree>
    <p:extLst>
      <p:ext uri="{BB962C8B-B14F-4D97-AF65-F5344CB8AC3E}">
        <p14:creationId xmlns:p14="http://schemas.microsoft.com/office/powerpoint/2010/main" val="9666442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827C59E-B545-49B9-B700-7C3F9A6E96F7}"/>
              </a:ext>
            </a:extLst>
          </p:cNvPr>
          <p:cNvPicPr>
            <a:picLocks noChangeAspect="1"/>
          </p:cNvPicPr>
          <p:nvPr/>
        </p:nvPicPr>
        <p:blipFill>
          <a:blip r:embed="rId2"/>
          <a:stretch>
            <a:fillRect/>
          </a:stretch>
        </p:blipFill>
        <p:spPr>
          <a:xfrm>
            <a:off x="954816" y="587753"/>
            <a:ext cx="10448755" cy="5471301"/>
          </a:xfrm>
          <a:prstGeom prst="rect">
            <a:avLst/>
          </a:prstGeom>
        </p:spPr>
      </p:pic>
    </p:spTree>
    <p:extLst>
      <p:ext uri="{BB962C8B-B14F-4D97-AF65-F5344CB8AC3E}">
        <p14:creationId xmlns:p14="http://schemas.microsoft.com/office/powerpoint/2010/main" val="24104129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B72432-AF20-4C4F-A192-552F83D73AD0}"/>
              </a:ext>
            </a:extLst>
          </p:cNvPr>
          <p:cNvPicPr>
            <a:picLocks noChangeAspect="1"/>
          </p:cNvPicPr>
          <p:nvPr/>
        </p:nvPicPr>
        <p:blipFill>
          <a:blip r:embed="rId2"/>
          <a:stretch>
            <a:fillRect/>
          </a:stretch>
        </p:blipFill>
        <p:spPr>
          <a:xfrm>
            <a:off x="6218524" y="1524845"/>
            <a:ext cx="5973476" cy="3535937"/>
          </a:xfrm>
          <a:prstGeom prst="rect">
            <a:avLst/>
          </a:prstGeom>
        </p:spPr>
      </p:pic>
      <p:pic>
        <p:nvPicPr>
          <p:cNvPr id="4" name="Picture 3">
            <a:extLst>
              <a:ext uri="{FF2B5EF4-FFF2-40B4-BE49-F238E27FC236}">
                <a16:creationId xmlns:a16="http://schemas.microsoft.com/office/drawing/2014/main" id="{94937B18-FF3E-442B-8710-4E1B9427078F}"/>
              </a:ext>
            </a:extLst>
          </p:cNvPr>
          <p:cNvPicPr>
            <a:picLocks noChangeAspect="1"/>
          </p:cNvPicPr>
          <p:nvPr/>
        </p:nvPicPr>
        <p:blipFill>
          <a:blip r:embed="rId3"/>
          <a:stretch>
            <a:fillRect/>
          </a:stretch>
        </p:blipFill>
        <p:spPr>
          <a:xfrm>
            <a:off x="74780" y="1111488"/>
            <a:ext cx="6209692" cy="3939566"/>
          </a:xfrm>
          <a:prstGeom prst="rect">
            <a:avLst/>
          </a:prstGeom>
        </p:spPr>
      </p:pic>
    </p:spTree>
    <p:extLst>
      <p:ext uri="{BB962C8B-B14F-4D97-AF65-F5344CB8AC3E}">
        <p14:creationId xmlns:p14="http://schemas.microsoft.com/office/powerpoint/2010/main" val="4434043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4C8FB7-6632-4690-85A7-5DF7C40F3DB9}"/>
              </a:ext>
            </a:extLst>
          </p:cNvPr>
          <p:cNvSpPr>
            <a:spLocks noGrp="1"/>
          </p:cNvSpPr>
          <p:nvPr>
            <p:ph type="title"/>
          </p:nvPr>
        </p:nvSpPr>
        <p:spPr>
          <a:xfrm>
            <a:off x="838200" y="-144464"/>
            <a:ext cx="10515600" cy="1325563"/>
          </a:xfrm>
        </p:spPr>
        <p:txBody>
          <a:bodyPr/>
          <a:lstStyle/>
          <a:p>
            <a:pPr algn="ctr"/>
            <a:r>
              <a:rPr lang="en-GB" b="1" dirty="0"/>
              <a:t>Findings</a:t>
            </a:r>
          </a:p>
        </p:txBody>
      </p:sp>
      <p:sp>
        <p:nvSpPr>
          <p:cNvPr id="3" name="Content Placeholder 2">
            <a:extLst>
              <a:ext uri="{FF2B5EF4-FFF2-40B4-BE49-F238E27FC236}">
                <a16:creationId xmlns:a16="http://schemas.microsoft.com/office/drawing/2014/main" id="{4BC1A2CB-2448-40DC-B91F-325583BDC592}"/>
              </a:ext>
            </a:extLst>
          </p:cNvPr>
          <p:cNvSpPr>
            <a:spLocks noGrp="1"/>
          </p:cNvSpPr>
          <p:nvPr>
            <p:ph idx="1"/>
          </p:nvPr>
        </p:nvSpPr>
        <p:spPr>
          <a:xfrm>
            <a:off x="561109" y="1094654"/>
            <a:ext cx="10956636" cy="4807382"/>
          </a:xfrm>
        </p:spPr>
        <p:txBody>
          <a:bodyPr>
            <a:normAutofit/>
          </a:bodyPr>
          <a:lstStyle/>
          <a:p>
            <a:r>
              <a:rPr lang="en-GB" b="1" dirty="0"/>
              <a:t>H1 is supported: </a:t>
            </a:r>
            <a:r>
              <a:rPr lang="en-GB" dirty="0"/>
              <a:t>Positive relation between the students’ perception that ‘SMEs have an employer brand’ and ‘Employer brand of a SME attracts the students to consider the SME as a prospective employer’.</a:t>
            </a:r>
          </a:p>
          <a:p>
            <a:r>
              <a:rPr lang="en-GB" b="1" dirty="0"/>
              <a:t>H2 is rejected: </a:t>
            </a:r>
            <a:r>
              <a:rPr lang="en-GB" dirty="0"/>
              <a:t>Instrumental attributes are not proven to be positively related to perceptions of students on Employer Branding.</a:t>
            </a:r>
          </a:p>
          <a:p>
            <a:r>
              <a:rPr lang="en-GB" b="1" dirty="0"/>
              <a:t>H3 is rejected: </a:t>
            </a:r>
            <a:r>
              <a:rPr lang="en-GB" dirty="0"/>
              <a:t>Symbolic attributes are not proven to be positively related to perceptions of students on Employer Branding.</a:t>
            </a:r>
          </a:p>
          <a:p>
            <a:r>
              <a:rPr lang="en-GB" b="1" dirty="0"/>
              <a:t>H4 is abandoned: </a:t>
            </a:r>
            <a:r>
              <a:rPr lang="en-GB" dirty="0"/>
              <a:t>Cannot be tested because H2 and H3 are rejected.</a:t>
            </a:r>
          </a:p>
          <a:p>
            <a:r>
              <a:rPr lang="en-GB" b="1" dirty="0"/>
              <a:t>H5 is rejected: </a:t>
            </a:r>
            <a:r>
              <a:rPr lang="en-GB" dirty="0"/>
              <a:t>In the research sample, it seems that the majority of the respondents prefer to work for companies with less than 50 employees.</a:t>
            </a:r>
          </a:p>
        </p:txBody>
      </p:sp>
    </p:spTree>
    <p:extLst>
      <p:ext uri="{BB962C8B-B14F-4D97-AF65-F5344CB8AC3E}">
        <p14:creationId xmlns:p14="http://schemas.microsoft.com/office/powerpoint/2010/main" val="23840167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1B0A074B-97A2-40AA-86BD-6BB5241EED2C}"/>
              </a:ext>
            </a:extLst>
          </p:cNvPr>
          <p:cNvSpPr>
            <a:spLocks noGrp="1" noChangeArrowheads="1"/>
          </p:cNvSpPr>
          <p:nvPr>
            <p:ph type="title"/>
          </p:nvPr>
        </p:nvSpPr>
        <p:spPr bwMode="auto">
          <a:xfrm>
            <a:off x="3824288" y="156318"/>
            <a:ext cx="6386512" cy="1016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r>
              <a:rPr lang="en-GB" altLang="fi-FI" b="1" dirty="0">
                <a:latin typeface="Arial" panose="020B0604020202020204" pitchFamily="34" charset="0"/>
                <a:cs typeface="Arial" panose="020B0604020202020204" pitchFamily="34" charset="0"/>
              </a:rPr>
              <a:t>Strategic HRM model</a:t>
            </a:r>
          </a:p>
        </p:txBody>
      </p:sp>
      <p:sp>
        <p:nvSpPr>
          <p:cNvPr id="9219" name="Content Placeholder 2">
            <a:extLst>
              <a:ext uri="{FF2B5EF4-FFF2-40B4-BE49-F238E27FC236}">
                <a16:creationId xmlns:a16="http://schemas.microsoft.com/office/drawing/2014/main" id="{F9A059A1-41CB-4A4A-8096-09CE7C98DF29}"/>
              </a:ext>
            </a:extLst>
          </p:cNvPr>
          <p:cNvSpPr>
            <a:spLocks noGrp="1" noChangeArrowheads="1"/>
          </p:cNvSpPr>
          <p:nvPr>
            <p:ph idx="1"/>
          </p:nvPr>
        </p:nvSpPr>
        <p:spPr bwMode="auto">
          <a:xfrm>
            <a:off x="1893651" y="5470525"/>
            <a:ext cx="8229600" cy="403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marL="0" indent="0">
              <a:buNone/>
            </a:pPr>
            <a:r>
              <a:rPr lang="en-GB" altLang="fi-FI" sz="1600">
                <a:latin typeface="Arial" panose="020B0604020202020204" pitchFamily="34" charset="0"/>
                <a:cs typeface="Arial" panose="020B0604020202020204" pitchFamily="34" charset="0"/>
              </a:rPr>
              <a:t>Source: Armstrong HRM Handbook</a:t>
            </a:r>
          </a:p>
        </p:txBody>
      </p:sp>
      <p:sp>
        <p:nvSpPr>
          <p:cNvPr id="9220" name="Date Placeholder 3">
            <a:extLst>
              <a:ext uri="{FF2B5EF4-FFF2-40B4-BE49-F238E27FC236}">
                <a16:creationId xmlns:a16="http://schemas.microsoft.com/office/drawing/2014/main" id="{807E60C6-D1EA-43F7-8EFB-29105E1A2B86}"/>
              </a:ext>
            </a:extLst>
          </p:cNvPr>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6904C4B-5902-49CC-8446-5DA4E2B36983}" type="datetime1">
              <a:rPr lang="fi-FI" altLang="en-US" smtClean="0">
                <a:solidFill>
                  <a:schemeClr val="bg1"/>
                </a:solidFill>
                <a:cs typeface="Arial" panose="020B0604020202020204" pitchFamily="34" charset="0"/>
              </a:rPr>
              <a:pPr/>
              <a:t>12.2.2018</a:t>
            </a:fld>
            <a:endParaRPr lang="fi-FI" altLang="en-US">
              <a:solidFill>
                <a:schemeClr val="bg1"/>
              </a:solidFill>
              <a:cs typeface="Arial" panose="020B0604020202020204" pitchFamily="34" charset="0"/>
            </a:endParaRPr>
          </a:p>
        </p:txBody>
      </p:sp>
      <p:sp>
        <p:nvSpPr>
          <p:cNvPr id="9221" name="Footer Placeholder 4">
            <a:extLst>
              <a:ext uri="{FF2B5EF4-FFF2-40B4-BE49-F238E27FC236}">
                <a16:creationId xmlns:a16="http://schemas.microsoft.com/office/drawing/2014/main" id="{EE6EB3D5-19AB-4294-9527-DFB61822AF33}"/>
              </a:ext>
            </a:extLst>
          </p:cNvPr>
          <p:cNvSpPr>
            <a:spLocks noGrp="1" noChangeArrowheads="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endParaRPr lang="en-US" altLang="en-US">
              <a:solidFill>
                <a:schemeClr val="bg1"/>
              </a:solidFill>
              <a:latin typeface="Calibri" panose="020F0502020204030204" pitchFamily="34" charset="0"/>
              <a:cs typeface="Arial" panose="020B0604020202020204" pitchFamily="34" charset="0"/>
            </a:endParaRPr>
          </a:p>
        </p:txBody>
      </p:sp>
      <p:sp>
        <p:nvSpPr>
          <p:cNvPr id="9222" name="Slide Number Placeholder 5">
            <a:extLst>
              <a:ext uri="{FF2B5EF4-FFF2-40B4-BE49-F238E27FC236}">
                <a16:creationId xmlns:a16="http://schemas.microsoft.com/office/drawing/2014/main" id="{C25C6616-9399-4257-A2B2-D4CFD0A14C66}"/>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D98493A-9981-4DBB-8A07-F8DC73E3A5D6}" type="slidenum">
              <a:rPr lang="fi-FI" altLang="en-US" smtClean="0">
                <a:solidFill>
                  <a:schemeClr val="bg1"/>
                </a:solidFill>
              </a:rPr>
              <a:pPr/>
              <a:t>3</a:t>
            </a:fld>
            <a:endParaRPr lang="fi-FI" altLang="en-US">
              <a:solidFill>
                <a:schemeClr val="bg1"/>
              </a:solidFill>
            </a:endParaRPr>
          </a:p>
        </p:txBody>
      </p:sp>
      <p:pic>
        <p:nvPicPr>
          <p:cNvPr id="9223" name="Picture 6">
            <a:extLst>
              <a:ext uri="{FF2B5EF4-FFF2-40B4-BE49-F238E27FC236}">
                <a16:creationId xmlns:a16="http://schemas.microsoft.com/office/drawing/2014/main" id="{567E706F-21F5-4DA5-A20F-8ADF98BAC63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1029818"/>
            <a:ext cx="8936656" cy="4361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15868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CCF5E0-5AE2-483F-A7D4-96F86B895A2C}"/>
              </a:ext>
            </a:extLst>
          </p:cNvPr>
          <p:cNvSpPr>
            <a:spLocks noGrp="1"/>
          </p:cNvSpPr>
          <p:nvPr>
            <p:ph type="title"/>
          </p:nvPr>
        </p:nvSpPr>
        <p:spPr>
          <a:xfrm>
            <a:off x="838200" y="-64872"/>
            <a:ext cx="10515600" cy="1325563"/>
          </a:xfrm>
        </p:spPr>
        <p:txBody>
          <a:bodyPr/>
          <a:lstStyle/>
          <a:p>
            <a:pPr algn="ctr"/>
            <a:r>
              <a:rPr lang="en-GB" b="1" dirty="0"/>
              <a:t>Discussion</a:t>
            </a:r>
          </a:p>
        </p:txBody>
      </p:sp>
      <p:sp>
        <p:nvSpPr>
          <p:cNvPr id="3" name="Content Placeholder 2">
            <a:extLst>
              <a:ext uri="{FF2B5EF4-FFF2-40B4-BE49-F238E27FC236}">
                <a16:creationId xmlns:a16="http://schemas.microsoft.com/office/drawing/2014/main" id="{C185B127-30D1-4A85-848C-3B7BFC07970E}"/>
              </a:ext>
            </a:extLst>
          </p:cNvPr>
          <p:cNvSpPr>
            <a:spLocks noGrp="1"/>
          </p:cNvSpPr>
          <p:nvPr>
            <p:ph idx="1"/>
          </p:nvPr>
        </p:nvSpPr>
        <p:spPr>
          <a:xfrm>
            <a:off x="616527" y="1168328"/>
            <a:ext cx="11030528" cy="4770654"/>
          </a:xfrm>
        </p:spPr>
        <p:txBody>
          <a:bodyPr/>
          <a:lstStyle/>
          <a:p>
            <a:r>
              <a:rPr lang="en-GB" b="1" dirty="0"/>
              <a:t>Instrumental</a:t>
            </a:r>
            <a:r>
              <a:rPr lang="en-GB" dirty="0"/>
              <a:t> values of employer brand:</a:t>
            </a:r>
          </a:p>
          <a:p>
            <a:pPr lvl="1"/>
            <a:r>
              <a:rPr lang="en-GB" dirty="0"/>
              <a:t>Career opportunity and competitive financial benefits are obviously seen as the most attractive attributes that a student consider when he or she looks for a job after graduating. </a:t>
            </a:r>
          </a:p>
          <a:p>
            <a:pPr lvl="1"/>
            <a:r>
              <a:rPr lang="en-GB" dirty="0"/>
              <a:t>Financial benefits are a challenging point for a SME to compete with other SMEs or large companies to attract graduating students, due to limited of fund for HR and branding activities. </a:t>
            </a:r>
          </a:p>
          <a:p>
            <a:pPr lvl="1"/>
            <a:r>
              <a:rPr lang="en-GB" dirty="0"/>
              <a:t>Opportunities for career advancement are what SMEs could offer their employees as a selling point. </a:t>
            </a:r>
          </a:p>
        </p:txBody>
      </p:sp>
    </p:spTree>
    <p:extLst>
      <p:ext uri="{BB962C8B-B14F-4D97-AF65-F5344CB8AC3E}">
        <p14:creationId xmlns:p14="http://schemas.microsoft.com/office/powerpoint/2010/main" val="10939159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A265FE-B3A3-41D0-B05B-8815758E686C}"/>
              </a:ext>
            </a:extLst>
          </p:cNvPr>
          <p:cNvSpPr>
            <a:spLocks noGrp="1"/>
          </p:cNvSpPr>
          <p:nvPr>
            <p:ph type="title"/>
          </p:nvPr>
        </p:nvSpPr>
        <p:spPr>
          <a:xfrm>
            <a:off x="838200" y="-83127"/>
            <a:ext cx="10515600" cy="1325563"/>
          </a:xfrm>
        </p:spPr>
        <p:txBody>
          <a:bodyPr/>
          <a:lstStyle/>
          <a:p>
            <a:pPr algn="ctr"/>
            <a:r>
              <a:rPr lang="en-GB" b="1" dirty="0"/>
              <a:t>Discussion</a:t>
            </a:r>
          </a:p>
        </p:txBody>
      </p:sp>
      <p:sp>
        <p:nvSpPr>
          <p:cNvPr id="3" name="Content Placeholder 2">
            <a:extLst>
              <a:ext uri="{FF2B5EF4-FFF2-40B4-BE49-F238E27FC236}">
                <a16:creationId xmlns:a16="http://schemas.microsoft.com/office/drawing/2014/main" id="{FD3D15AE-D0FB-44A9-B650-A620F38C8924}"/>
              </a:ext>
            </a:extLst>
          </p:cNvPr>
          <p:cNvSpPr>
            <a:spLocks noGrp="1"/>
          </p:cNvSpPr>
          <p:nvPr>
            <p:ph idx="1"/>
          </p:nvPr>
        </p:nvSpPr>
        <p:spPr>
          <a:xfrm>
            <a:off x="736599" y="1113054"/>
            <a:ext cx="10882746" cy="4631891"/>
          </a:xfrm>
        </p:spPr>
        <p:txBody>
          <a:bodyPr>
            <a:normAutofit/>
          </a:bodyPr>
          <a:lstStyle/>
          <a:p>
            <a:r>
              <a:rPr lang="en-GB" b="1" dirty="0"/>
              <a:t>Symbolic</a:t>
            </a:r>
            <a:r>
              <a:rPr lang="en-GB" dirty="0"/>
              <a:t> values of employer brand:</a:t>
            </a:r>
          </a:p>
          <a:p>
            <a:pPr lvl="1"/>
            <a:r>
              <a:rPr lang="en-GB" dirty="0"/>
              <a:t>‘Sincerity’, ‘Competence’ and ‘Excitement’ are ranked among the top with no significant different between its mean. </a:t>
            </a:r>
          </a:p>
          <a:p>
            <a:pPr lvl="1"/>
            <a:r>
              <a:rPr lang="en-GB" dirty="0"/>
              <a:t>‘Sincerity’ refers to a workplace that is open, friendly and sincere where honesty is emphasized. </a:t>
            </a:r>
          </a:p>
          <a:p>
            <a:pPr lvl="1"/>
            <a:r>
              <a:rPr lang="en-GB" dirty="0"/>
              <a:t>‘Competence’ indicates a workplace where competencies are valued and rewarded. </a:t>
            </a:r>
          </a:p>
          <a:p>
            <a:pPr lvl="1"/>
            <a:r>
              <a:rPr lang="en-GB" dirty="0"/>
              <a:t>‘Excitement’ specifies a workplace where innovative and creative thinking are encouraged and valued. </a:t>
            </a:r>
          </a:p>
        </p:txBody>
      </p:sp>
    </p:spTree>
    <p:extLst>
      <p:ext uri="{BB962C8B-B14F-4D97-AF65-F5344CB8AC3E}">
        <p14:creationId xmlns:p14="http://schemas.microsoft.com/office/powerpoint/2010/main" val="29099786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40A3516-DD24-492F-8592-F8A777E085A2}"/>
              </a:ext>
            </a:extLst>
          </p:cNvPr>
          <p:cNvSpPr txBox="1">
            <a:spLocks/>
          </p:cNvSpPr>
          <p:nvPr/>
        </p:nvSpPr>
        <p:spPr bwMode="auto">
          <a:xfrm>
            <a:off x="1810229" y="1328468"/>
            <a:ext cx="8294450" cy="210053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i-FI" altLang="fi-FI" b="1" dirty="0">
                <a:latin typeface="Arial" panose="020B0604020202020204" pitchFamily="34" charset="0"/>
                <a:cs typeface="Arial" panose="020B0604020202020204" pitchFamily="34" charset="0"/>
              </a:rPr>
              <a:t>New </a:t>
            </a:r>
            <a:r>
              <a:rPr lang="fi-FI" altLang="fi-FI" b="1" dirty="0" err="1">
                <a:latin typeface="Arial" panose="020B0604020202020204" pitchFamily="34" charset="0"/>
                <a:cs typeface="Arial" panose="020B0604020202020204" pitchFamily="34" charset="0"/>
              </a:rPr>
              <a:t>Employee</a:t>
            </a:r>
            <a:r>
              <a:rPr lang="fi-FI" altLang="fi-FI" b="1" dirty="0">
                <a:latin typeface="Arial" panose="020B0604020202020204" pitchFamily="34" charset="0"/>
                <a:cs typeface="Arial" panose="020B0604020202020204" pitchFamily="34" charset="0"/>
              </a:rPr>
              <a:t> </a:t>
            </a:r>
            <a:r>
              <a:rPr lang="fi-FI" altLang="fi-FI" b="1" dirty="0" err="1">
                <a:latin typeface="Arial" panose="020B0604020202020204" pitchFamily="34" charset="0"/>
                <a:cs typeface="Arial" panose="020B0604020202020204" pitchFamily="34" charset="0"/>
              </a:rPr>
              <a:t>Orientation</a:t>
            </a:r>
            <a:r>
              <a:rPr lang="fi-FI" altLang="fi-FI" b="1" dirty="0">
                <a:latin typeface="Arial" panose="020B0604020202020204" pitchFamily="34" charset="0"/>
                <a:cs typeface="Arial" panose="020B0604020202020204" pitchFamily="34" charset="0"/>
              </a:rPr>
              <a:t> and </a:t>
            </a:r>
            <a:r>
              <a:rPr lang="fi-FI" altLang="fi-FI" b="1" dirty="0" err="1">
                <a:latin typeface="Arial" panose="020B0604020202020204" pitchFamily="34" charset="0"/>
                <a:cs typeface="Arial" panose="020B0604020202020204" pitchFamily="34" charset="0"/>
              </a:rPr>
              <a:t>Onboarding</a:t>
            </a:r>
            <a:endParaRPr lang="fi-FI" altLang="fi-FI" b="1"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7A9FF518-D65F-4BB1-AE3C-0F1BF696CFC6}"/>
              </a:ext>
            </a:extLst>
          </p:cNvPr>
          <p:cNvPicPr>
            <a:picLocks noChangeAspect="1"/>
          </p:cNvPicPr>
          <p:nvPr/>
        </p:nvPicPr>
        <p:blipFill>
          <a:blip r:embed="rId2"/>
          <a:stretch>
            <a:fillRect/>
          </a:stretch>
        </p:blipFill>
        <p:spPr>
          <a:xfrm>
            <a:off x="4069194" y="3290454"/>
            <a:ext cx="3482915" cy="2170690"/>
          </a:xfrm>
          <a:prstGeom prst="rect">
            <a:avLst/>
          </a:prstGeom>
        </p:spPr>
      </p:pic>
    </p:spTree>
    <p:extLst>
      <p:ext uri="{BB962C8B-B14F-4D97-AF65-F5344CB8AC3E}">
        <p14:creationId xmlns:p14="http://schemas.microsoft.com/office/powerpoint/2010/main" val="3444129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a:extLst>
              <a:ext uri="{FF2B5EF4-FFF2-40B4-BE49-F238E27FC236}">
                <a16:creationId xmlns:a16="http://schemas.microsoft.com/office/drawing/2014/main" id="{1CCEE14C-E884-4585-A1CF-23FEFC0552E1}"/>
              </a:ext>
            </a:extLst>
          </p:cNvPr>
          <p:cNvSpPr>
            <a:spLocks noGrp="1" noChangeArrowheads="1"/>
          </p:cNvSpPr>
          <p:nvPr>
            <p:ph type="title"/>
          </p:nvPr>
        </p:nvSpPr>
        <p:spPr bwMode="auto">
          <a:xfrm>
            <a:off x="2817091" y="125847"/>
            <a:ext cx="7056582" cy="92709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algn="ctr" eaLnBrk="1" hangingPunct="1">
              <a:lnSpc>
                <a:spcPct val="80000"/>
              </a:lnSpc>
              <a:spcBef>
                <a:spcPct val="20000"/>
              </a:spcBef>
              <a:buClr>
                <a:schemeClr val="hlink"/>
              </a:buClr>
              <a:buSzPct val="65000"/>
              <a:buFont typeface="Wingdings" panose="05000000000000000000" pitchFamily="2" charset="2"/>
              <a:buNone/>
            </a:pPr>
            <a:r>
              <a:rPr lang="en-US" altLang="fi-FI" sz="3600" b="1" dirty="0">
                <a:latin typeface="Arial" panose="020B0604020202020204" pitchFamily="34" charset="0"/>
                <a:cs typeface="Arial" panose="020B0604020202020204" pitchFamily="34" charset="0"/>
              </a:rPr>
              <a:t>New Employee Orientation</a:t>
            </a:r>
          </a:p>
        </p:txBody>
      </p:sp>
      <p:sp>
        <p:nvSpPr>
          <p:cNvPr id="50179" name="Rectangle 3">
            <a:extLst>
              <a:ext uri="{FF2B5EF4-FFF2-40B4-BE49-F238E27FC236}">
                <a16:creationId xmlns:a16="http://schemas.microsoft.com/office/drawing/2014/main" id="{03D5E777-B412-49BE-9E22-298AA4D63B41}"/>
              </a:ext>
            </a:extLst>
          </p:cNvPr>
          <p:cNvSpPr>
            <a:spLocks noChangeArrowheads="1"/>
          </p:cNvSpPr>
          <p:nvPr/>
        </p:nvSpPr>
        <p:spPr bwMode="auto">
          <a:xfrm>
            <a:off x="613859" y="852922"/>
            <a:ext cx="11153268" cy="572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44500" indent="-444500">
              <a:defRPr>
                <a:solidFill>
                  <a:schemeClr val="tx1"/>
                </a:solidFill>
                <a:latin typeface="Arial" panose="020B0604020202020204" pitchFamily="34" charset="0"/>
                <a:ea typeface="MS PGothic" panose="020B0600070205080204" pitchFamily="34" charset="-128"/>
              </a:defRPr>
            </a:lvl1pPr>
            <a:lvl2pPr marL="809625" indent="-35560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lnSpc>
                <a:spcPct val="110000"/>
              </a:lnSpc>
              <a:spcBef>
                <a:spcPct val="20000"/>
              </a:spcBef>
              <a:buClr>
                <a:schemeClr val="hlink"/>
              </a:buClr>
              <a:buSzPct val="65000"/>
              <a:buFont typeface="Wingdings" panose="05000000000000000000" pitchFamily="2" charset="2"/>
              <a:buChar char="n"/>
            </a:pPr>
            <a:r>
              <a:rPr lang="en-US" altLang="fi-FI" sz="2000" dirty="0"/>
              <a:t>The familiarization with the new situation and environment at the new workplace. </a:t>
            </a:r>
          </a:p>
          <a:p>
            <a:pPr eaLnBrk="1" hangingPunct="1">
              <a:lnSpc>
                <a:spcPct val="110000"/>
              </a:lnSpc>
              <a:spcBef>
                <a:spcPct val="20000"/>
              </a:spcBef>
              <a:buClr>
                <a:schemeClr val="hlink"/>
              </a:buClr>
              <a:buSzPct val="65000"/>
              <a:buFont typeface="Wingdings" panose="05000000000000000000" pitchFamily="2" charset="2"/>
              <a:buChar char="n"/>
            </a:pPr>
            <a:r>
              <a:rPr lang="en-US" altLang="fi-FI" sz="2000" dirty="0"/>
              <a:t>The orientation period is perhaps one of the most stressful periods at the beginning of new career. </a:t>
            </a:r>
          </a:p>
          <a:p>
            <a:pPr eaLnBrk="1" hangingPunct="1">
              <a:lnSpc>
                <a:spcPct val="110000"/>
              </a:lnSpc>
              <a:spcBef>
                <a:spcPct val="20000"/>
              </a:spcBef>
              <a:buClr>
                <a:schemeClr val="hlink"/>
              </a:buClr>
              <a:buSzPct val="65000"/>
              <a:buFont typeface="Wingdings" panose="05000000000000000000" pitchFamily="2" charset="2"/>
              <a:buChar char="n"/>
            </a:pPr>
            <a:r>
              <a:rPr lang="en-US" altLang="fi-FI" sz="2000" dirty="0"/>
              <a:t>During this period an employee would try the best he/she can to reduce the level of stress as soon as possible. </a:t>
            </a:r>
          </a:p>
          <a:p>
            <a:pPr eaLnBrk="1" hangingPunct="1">
              <a:lnSpc>
                <a:spcPct val="110000"/>
              </a:lnSpc>
              <a:spcBef>
                <a:spcPct val="20000"/>
              </a:spcBef>
              <a:buClr>
                <a:schemeClr val="hlink"/>
              </a:buClr>
              <a:buSzPct val="65000"/>
              <a:buFont typeface="Wingdings" panose="05000000000000000000" pitchFamily="2" charset="2"/>
              <a:buChar char="n"/>
            </a:pPr>
            <a:r>
              <a:rPr lang="en-US" altLang="fi-FI" sz="2000" dirty="0"/>
              <a:t>One way of reducing the stress is by learning quickly the surrounding culture.</a:t>
            </a:r>
          </a:p>
          <a:p>
            <a:pPr eaLnBrk="1" hangingPunct="1">
              <a:lnSpc>
                <a:spcPct val="110000"/>
              </a:lnSpc>
              <a:spcBef>
                <a:spcPct val="20000"/>
              </a:spcBef>
              <a:buClr>
                <a:schemeClr val="hlink"/>
              </a:buClr>
              <a:buSzPct val="65000"/>
              <a:buFont typeface="Wingdings" panose="05000000000000000000" pitchFamily="2" charset="2"/>
              <a:buChar char="n"/>
            </a:pPr>
            <a:r>
              <a:rPr lang="en-US" altLang="fi-FI" sz="2000" dirty="0"/>
              <a:t>We often learn from the cues, and signs we receive from the organizational environment (colleagues, supervisors, managers). </a:t>
            </a:r>
          </a:p>
          <a:p>
            <a:pPr eaLnBrk="1" hangingPunct="1">
              <a:lnSpc>
                <a:spcPct val="110000"/>
              </a:lnSpc>
              <a:spcBef>
                <a:spcPct val="20000"/>
              </a:spcBef>
              <a:buClr>
                <a:schemeClr val="hlink"/>
              </a:buClr>
              <a:buSzPct val="65000"/>
              <a:buFont typeface="Wingdings" panose="05000000000000000000" pitchFamily="2" charset="2"/>
              <a:buChar char="n"/>
            </a:pPr>
            <a:r>
              <a:rPr lang="en-US" altLang="fi-FI" sz="2000" dirty="0"/>
              <a:t>Cues and signs can take the form of:</a:t>
            </a:r>
          </a:p>
          <a:p>
            <a:pPr lvl="1" eaLnBrk="1" hangingPunct="1">
              <a:lnSpc>
                <a:spcPct val="110000"/>
              </a:lnSpc>
              <a:spcBef>
                <a:spcPct val="20000"/>
              </a:spcBef>
              <a:buClr>
                <a:schemeClr val="folHlink"/>
              </a:buClr>
              <a:buSzPct val="65000"/>
              <a:buFont typeface="Wingdings" panose="05000000000000000000" pitchFamily="2" charset="2"/>
              <a:buAutoNum type="arabicPeriod"/>
            </a:pPr>
            <a:r>
              <a:rPr lang="en-US" altLang="fi-FI" dirty="0"/>
              <a:t>Official literature of the organization</a:t>
            </a:r>
          </a:p>
          <a:p>
            <a:pPr lvl="1" eaLnBrk="1" hangingPunct="1">
              <a:lnSpc>
                <a:spcPct val="110000"/>
              </a:lnSpc>
              <a:spcBef>
                <a:spcPct val="20000"/>
              </a:spcBef>
              <a:buClr>
                <a:schemeClr val="folHlink"/>
              </a:buClr>
              <a:buSzPct val="65000"/>
              <a:buFont typeface="Wingdings" panose="05000000000000000000" pitchFamily="2" charset="2"/>
              <a:buAutoNum type="arabicPeriod"/>
            </a:pPr>
            <a:r>
              <a:rPr lang="en-US" altLang="fi-FI" dirty="0"/>
              <a:t>Examples set by senior people</a:t>
            </a:r>
          </a:p>
          <a:p>
            <a:pPr lvl="1" eaLnBrk="1" hangingPunct="1">
              <a:lnSpc>
                <a:spcPct val="110000"/>
              </a:lnSpc>
              <a:spcBef>
                <a:spcPct val="20000"/>
              </a:spcBef>
              <a:buClr>
                <a:schemeClr val="folHlink"/>
              </a:buClr>
              <a:buSzPct val="65000"/>
              <a:buFont typeface="Wingdings" panose="05000000000000000000" pitchFamily="2" charset="2"/>
              <a:buAutoNum type="arabicPeriod"/>
            </a:pPr>
            <a:r>
              <a:rPr lang="en-US" altLang="fi-FI" dirty="0"/>
              <a:t>Formal instructions given by senior people</a:t>
            </a:r>
          </a:p>
          <a:p>
            <a:pPr lvl="1" eaLnBrk="1" hangingPunct="1">
              <a:lnSpc>
                <a:spcPct val="110000"/>
              </a:lnSpc>
              <a:spcBef>
                <a:spcPct val="20000"/>
              </a:spcBef>
              <a:buClr>
                <a:schemeClr val="folHlink"/>
              </a:buClr>
              <a:buSzPct val="65000"/>
              <a:buFont typeface="Wingdings" panose="05000000000000000000" pitchFamily="2" charset="2"/>
              <a:buAutoNum type="arabicPeriod"/>
            </a:pPr>
            <a:r>
              <a:rPr lang="en-US" altLang="fi-FI" dirty="0"/>
              <a:t>Rewards and punishments that flow from the employee’s efforts</a:t>
            </a:r>
          </a:p>
          <a:p>
            <a:pPr lvl="1" eaLnBrk="1" hangingPunct="1">
              <a:lnSpc>
                <a:spcPct val="110000"/>
              </a:lnSpc>
              <a:spcBef>
                <a:spcPct val="20000"/>
              </a:spcBef>
              <a:buClr>
                <a:schemeClr val="folHlink"/>
              </a:buClr>
              <a:buSzPct val="65000"/>
              <a:buFont typeface="Wingdings" panose="05000000000000000000" pitchFamily="2" charset="2"/>
              <a:buAutoNum type="arabicPeriod"/>
            </a:pPr>
            <a:r>
              <a:rPr lang="en-US" altLang="fi-FI" dirty="0"/>
              <a:t>Responses to the employee’s ideas</a:t>
            </a:r>
          </a:p>
        </p:txBody>
      </p:sp>
      <p:pic>
        <p:nvPicPr>
          <p:cNvPr id="2" name="Picture 1">
            <a:extLst>
              <a:ext uri="{FF2B5EF4-FFF2-40B4-BE49-F238E27FC236}">
                <a16:creationId xmlns:a16="http://schemas.microsoft.com/office/drawing/2014/main" id="{9D4E0C32-0752-4BC3-B357-F86277710C14}"/>
              </a:ext>
            </a:extLst>
          </p:cNvPr>
          <p:cNvPicPr>
            <a:picLocks noChangeAspect="1"/>
          </p:cNvPicPr>
          <p:nvPr/>
        </p:nvPicPr>
        <p:blipFill>
          <a:blip r:embed="rId3"/>
          <a:stretch>
            <a:fillRect/>
          </a:stretch>
        </p:blipFill>
        <p:spPr>
          <a:xfrm>
            <a:off x="8802110" y="3716772"/>
            <a:ext cx="2143125" cy="2143125"/>
          </a:xfrm>
          <a:prstGeom prst="rect">
            <a:avLst/>
          </a:prstGeom>
        </p:spPr>
      </p:pic>
    </p:spTree>
    <p:extLst>
      <p:ext uri="{BB962C8B-B14F-4D97-AF65-F5344CB8AC3E}">
        <p14:creationId xmlns:p14="http://schemas.microsoft.com/office/powerpoint/2010/main" val="36725659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3">
            <a:extLst>
              <a:ext uri="{FF2B5EF4-FFF2-40B4-BE49-F238E27FC236}">
                <a16:creationId xmlns:a16="http://schemas.microsoft.com/office/drawing/2014/main" id="{618108C0-2B74-42C6-896D-B59124B2F4D0}"/>
              </a:ext>
            </a:extLst>
          </p:cNvPr>
          <p:cNvSpPr>
            <a:spLocks noChangeArrowheads="1"/>
          </p:cNvSpPr>
          <p:nvPr/>
        </p:nvSpPr>
        <p:spPr bwMode="auto">
          <a:xfrm>
            <a:off x="493207" y="916421"/>
            <a:ext cx="8743157" cy="525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44500" indent="-444500">
              <a:defRPr>
                <a:solidFill>
                  <a:schemeClr val="tx1"/>
                </a:solidFill>
                <a:latin typeface="Arial" panose="020B0604020202020204" pitchFamily="34" charset="0"/>
                <a:ea typeface="MS PGothic" panose="020B0600070205080204" pitchFamily="34" charset="-128"/>
              </a:defRPr>
            </a:lvl1pPr>
            <a:lvl2pPr marL="1079500" indent="-35560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spcBef>
                <a:spcPct val="20000"/>
              </a:spcBef>
              <a:spcAft>
                <a:spcPts val="600"/>
              </a:spcAft>
              <a:buClr>
                <a:schemeClr val="hlink"/>
              </a:buClr>
              <a:buSzPct val="65000"/>
            </a:pPr>
            <a:r>
              <a:rPr lang="en-US" altLang="en-US" sz="2800" dirty="0">
                <a:solidFill>
                  <a:srgbClr val="5E8313"/>
                </a:solidFill>
              </a:rPr>
              <a:t>Three problems typically face the new employee:</a:t>
            </a:r>
            <a:endParaRPr lang="en-US" altLang="en-US" sz="2800" dirty="0">
              <a:solidFill>
                <a:srgbClr val="FF9933"/>
              </a:solidFill>
            </a:endParaRPr>
          </a:p>
          <a:p>
            <a:pPr lvl="1">
              <a:spcBef>
                <a:spcPct val="20000"/>
              </a:spcBef>
              <a:spcAft>
                <a:spcPts val="600"/>
              </a:spcAft>
              <a:buClr>
                <a:schemeClr val="folHlink"/>
              </a:buClr>
              <a:buSzPct val="65000"/>
              <a:buFont typeface="Wingdings" panose="05000000000000000000" pitchFamily="2" charset="2"/>
              <a:buChar char="n"/>
            </a:pPr>
            <a:r>
              <a:rPr lang="en-US" altLang="en-US" sz="2400" dirty="0">
                <a:solidFill>
                  <a:srgbClr val="CC0000"/>
                </a:solidFill>
              </a:rPr>
              <a:t>Problems in entering a group</a:t>
            </a:r>
            <a:r>
              <a:rPr lang="en-US" altLang="en-US" sz="2400" dirty="0"/>
              <a:t>: when you move into new working environment you would often ask yourself “would I get along with my new coworkers?”, “be liked?”, “be safe?”</a:t>
            </a:r>
          </a:p>
          <a:p>
            <a:pPr lvl="1">
              <a:spcBef>
                <a:spcPct val="20000"/>
              </a:spcBef>
              <a:spcAft>
                <a:spcPts val="600"/>
              </a:spcAft>
              <a:buClr>
                <a:schemeClr val="folHlink"/>
              </a:buClr>
              <a:buSzPct val="65000"/>
              <a:buFont typeface="Wingdings" panose="05000000000000000000" pitchFamily="2" charset="2"/>
              <a:buChar char="n"/>
            </a:pPr>
            <a:r>
              <a:rPr lang="en-US" altLang="en-US" sz="2400" dirty="0">
                <a:solidFill>
                  <a:srgbClr val="CC0000"/>
                </a:solidFill>
              </a:rPr>
              <a:t>Naive expectations</a:t>
            </a:r>
            <a:r>
              <a:rPr lang="en-US" altLang="en-US" sz="2400" dirty="0"/>
              <a:t>: This is what we have discussed earlier about Realistic Job preview.</a:t>
            </a:r>
          </a:p>
          <a:p>
            <a:pPr lvl="1">
              <a:spcBef>
                <a:spcPct val="20000"/>
              </a:spcBef>
              <a:spcAft>
                <a:spcPts val="600"/>
              </a:spcAft>
              <a:buClr>
                <a:schemeClr val="folHlink"/>
              </a:buClr>
              <a:buSzPct val="65000"/>
              <a:buFont typeface="Wingdings" panose="05000000000000000000" pitchFamily="2" charset="2"/>
              <a:buChar char="n"/>
            </a:pPr>
            <a:r>
              <a:rPr lang="en-US" altLang="en-US" sz="2400" dirty="0">
                <a:solidFill>
                  <a:srgbClr val="CC0000"/>
                </a:solidFill>
              </a:rPr>
              <a:t>First-job environment</a:t>
            </a:r>
            <a:r>
              <a:rPr lang="en-US" altLang="en-US" sz="2400" dirty="0"/>
              <a:t>: This is about how the surrounding environment helps you to start. The support and guiding you receive from supervisors and coworkers, OR the lack of such support!</a:t>
            </a:r>
          </a:p>
          <a:p>
            <a:pPr>
              <a:spcBef>
                <a:spcPct val="20000"/>
              </a:spcBef>
              <a:spcAft>
                <a:spcPts val="600"/>
              </a:spcAft>
              <a:buClr>
                <a:schemeClr val="hlink"/>
              </a:buClr>
              <a:buSzPct val="65000"/>
            </a:pPr>
            <a:endParaRPr lang="en-US" altLang="en-US" sz="2400" dirty="0"/>
          </a:p>
        </p:txBody>
      </p:sp>
      <p:sp>
        <p:nvSpPr>
          <p:cNvPr id="6" name="Rectangle 2">
            <a:extLst>
              <a:ext uri="{FF2B5EF4-FFF2-40B4-BE49-F238E27FC236}">
                <a16:creationId xmlns:a16="http://schemas.microsoft.com/office/drawing/2014/main" id="{82DBD915-B643-4B87-A349-B2938B197ADB}"/>
              </a:ext>
            </a:extLst>
          </p:cNvPr>
          <p:cNvSpPr>
            <a:spLocks noGrp="1" noChangeArrowheads="1"/>
          </p:cNvSpPr>
          <p:nvPr>
            <p:ph type="title"/>
          </p:nvPr>
        </p:nvSpPr>
        <p:spPr bwMode="auto">
          <a:xfrm>
            <a:off x="2817091" y="221817"/>
            <a:ext cx="7056582" cy="92709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algn="ctr" eaLnBrk="1" hangingPunct="1">
              <a:lnSpc>
                <a:spcPct val="80000"/>
              </a:lnSpc>
              <a:spcBef>
                <a:spcPct val="20000"/>
              </a:spcBef>
              <a:buClr>
                <a:schemeClr val="hlink"/>
              </a:buClr>
              <a:buSzPct val="65000"/>
              <a:buFont typeface="Wingdings" panose="05000000000000000000" pitchFamily="2" charset="2"/>
              <a:buNone/>
            </a:pPr>
            <a:r>
              <a:rPr lang="en-US" altLang="fi-FI" sz="3600" b="1" dirty="0">
                <a:latin typeface="Arial" panose="020B0604020202020204" pitchFamily="34" charset="0"/>
                <a:cs typeface="Arial" panose="020B0604020202020204" pitchFamily="34" charset="0"/>
              </a:rPr>
              <a:t>New Employee Orientation</a:t>
            </a:r>
          </a:p>
        </p:txBody>
      </p:sp>
      <p:pic>
        <p:nvPicPr>
          <p:cNvPr id="5" name="Picture 4">
            <a:extLst>
              <a:ext uri="{FF2B5EF4-FFF2-40B4-BE49-F238E27FC236}">
                <a16:creationId xmlns:a16="http://schemas.microsoft.com/office/drawing/2014/main" id="{40733626-EA1C-4B7A-812B-52DC9FA1B37F}"/>
              </a:ext>
            </a:extLst>
          </p:cNvPr>
          <p:cNvPicPr>
            <a:picLocks noChangeAspect="1"/>
          </p:cNvPicPr>
          <p:nvPr/>
        </p:nvPicPr>
        <p:blipFill>
          <a:blip r:embed="rId3"/>
          <a:stretch>
            <a:fillRect/>
          </a:stretch>
        </p:blipFill>
        <p:spPr>
          <a:xfrm>
            <a:off x="9042399" y="2515221"/>
            <a:ext cx="2998138" cy="2058611"/>
          </a:xfrm>
          <a:prstGeom prst="rect">
            <a:avLst/>
          </a:prstGeom>
        </p:spPr>
      </p:pic>
    </p:spTree>
    <p:extLst>
      <p:ext uri="{BB962C8B-B14F-4D97-AF65-F5344CB8AC3E}">
        <p14:creationId xmlns:p14="http://schemas.microsoft.com/office/powerpoint/2010/main" val="38645603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3">
            <a:extLst>
              <a:ext uri="{FF2B5EF4-FFF2-40B4-BE49-F238E27FC236}">
                <a16:creationId xmlns:a16="http://schemas.microsoft.com/office/drawing/2014/main" id="{4EF3956A-A60B-45CD-AAC4-F0ECA2CDC6A0}"/>
              </a:ext>
            </a:extLst>
          </p:cNvPr>
          <p:cNvSpPr>
            <a:spLocks noChangeArrowheads="1"/>
          </p:cNvSpPr>
          <p:nvPr/>
        </p:nvSpPr>
        <p:spPr bwMode="auto">
          <a:xfrm>
            <a:off x="773978" y="1037431"/>
            <a:ext cx="10799185" cy="478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44500" indent="-444500" eaLnBrk="0" hangingPunct="0">
              <a:spcBef>
                <a:spcPct val="20000"/>
              </a:spcBef>
              <a:buClr>
                <a:srgbClr val="0BD0D9"/>
              </a:buClr>
              <a:buSzPct val="95000"/>
              <a:buFont typeface="Wingdings 2" pitchFamily="18" charset="2"/>
              <a:buChar char=""/>
              <a:defRPr sz="2600">
                <a:solidFill>
                  <a:schemeClr val="tx1"/>
                </a:solidFill>
                <a:latin typeface="Constantia" pitchFamily="18" charset="0"/>
              </a:defRPr>
            </a:lvl1pPr>
            <a:lvl2pPr marL="901700" indent="-177800" eaLnBrk="0" hangingPunct="0">
              <a:spcBef>
                <a:spcPct val="20000"/>
              </a:spcBef>
              <a:buClr>
                <a:schemeClr val="accent1"/>
              </a:buClr>
              <a:buSzPct val="85000"/>
              <a:buFont typeface="Wingdings 2" pitchFamily="18" charset="2"/>
              <a:buChar char=""/>
              <a:defRPr sz="2400">
                <a:solidFill>
                  <a:schemeClr val="tx1"/>
                </a:solidFill>
                <a:latin typeface="Constantia" pitchFamily="18" charset="0"/>
              </a:defRPr>
            </a:lvl2pPr>
            <a:lvl3pPr marL="1143000" indent="-228600" eaLnBrk="0" hangingPunct="0">
              <a:spcBef>
                <a:spcPct val="20000"/>
              </a:spcBef>
              <a:buClr>
                <a:schemeClr val="accent2"/>
              </a:buClr>
              <a:buSzPct val="70000"/>
              <a:buFont typeface="Wingdings 2" pitchFamily="18" charset="2"/>
              <a:buChar char=""/>
              <a:defRPr sz="2100">
                <a:solidFill>
                  <a:schemeClr val="tx1"/>
                </a:solidFill>
                <a:latin typeface="Constantia" pitchFamily="18" charset="0"/>
              </a:defRPr>
            </a:lvl3pPr>
            <a:lvl4pPr marL="1600200" indent="-228600" eaLnBrk="0" hangingPunct="0">
              <a:spcBef>
                <a:spcPct val="20000"/>
              </a:spcBef>
              <a:buClr>
                <a:srgbClr val="0BD0D9"/>
              </a:buClr>
              <a:buSzPct val="65000"/>
              <a:buFont typeface="Wingdings 2" pitchFamily="18" charset="2"/>
              <a:buChar char=""/>
              <a:defRPr sz="2000">
                <a:solidFill>
                  <a:schemeClr val="tx1"/>
                </a:solidFill>
                <a:latin typeface="Constantia" pitchFamily="18" charset="0"/>
              </a:defRPr>
            </a:lvl4pPr>
            <a:lvl5pPr marL="2057400" indent="-228600" eaLnBrk="0" hangingPunct="0">
              <a:spcBef>
                <a:spcPct val="20000"/>
              </a:spcBef>
              <a:buClr>
                <a:srgbClr val="10CF9B"/>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9pPr>
          </a:lstStyle>
          <a:p>
            <a:pPr eaLnBrk="1" hangingPunct="1">
              <a:spcAft>
                <a:spcPts val="600"/>
              </a:spcAft>
              <a:buClr>
                <a:schemeClr val="hlink"/>
              </a:buClr>
              <a:buSzPct val="65000"/>
              <a:buNone/>
              <a:defRPr/>
            </a:pPr>
            <a:r>
              <a:rPr lang="en-US" altLang="en-US" sz="2400" dirty="0">
                <a:solidFill>
                  <a:srgbClr val="5E8313"/>
                </a:solidFill>
                <a:latin typeface="Arial" panose="020B0604020202020204" pitchFamily="34" charset="0"/>
                <a:cs typeface="Arial" panose="020B0604020202020204" pitchFamily="34" charset="0"/>
              </a:rPr>
              <a:t>Planning Orientation Program:</a:t>
            </a:r>
          </a:p>
          <a:p>
            <a:pPr marL="0" indent="0" eaLnBrk="1" hangingPunct="1">
              <a:spcAft>
                <a:spcPts val="600"/>
              </a:spcAft>
              <a:buClr>
                <a:schemeClr val="hlink"/>
              </a:buClr>
              <a:buSzPct val="65000"/>
              <a:buNone/>
              <a:defRPr/>
            </a:pPr>
            <a:r>
              <a:rPr lang="en-US" altLang="en-US" sz="2400" dirty="0">
                <a:latin typeface="Arial" panose="020B0604020202020204" pitchFamily="34" charset="0"/>
                <a:cs typeface="Arial" panose="020B0604020202020204" pitchFamily="34" charset="0"/>
              </a:rPr>
              <a:t>New employees need specific information in three major areas:</a:t>
            </a:r>
          </a:p>
          <a:p>
            <a:pPr marL="1079500" lvl="1" indent="-355600" eaLnBrk="1" hangingPunct="1">
              <a:spcAft>
                <a:spcPts val="600"/>
              </a:spcAft>
              <a:buClr>
                <a:schemeClr val="folHlink"/>
              </a:buClr>
              <a:buSzPct val="65000"/>
              <a:buFont typeface="Wingdings" pitchFamily="2" charset="2"/>
              <a:buChar char="n"/>
              <a:defRPr/>
            </a:pPr>
            <a:r>
              <a:rPr lang="en-US" altLang="en-US" dirty="0">
                <a:latin typeface="Arial" panose="020B0604020202020204" pitchFamily="34" charset="0"/>
                <a:cs typeface="Arial" panose="020B0604020202020204" pitchFamily="34" charset="0"/>
              </a:rPr>
              <a:t>Company standards, expectations, norms, traditions, and policies.</a:t>
            </a:r>
          </a:p>
          <a:p>
            <a:pPr marL="1079500" lvl="1" indent="-355600" eaLnBrk="1" hangingPunct="1">
              <a:spcAft>
                <a:spcPts val="600"/>
              </a:spcAft>
              <a:buClr>
                <a:schemeClr val="folHlink"/>
              </a:buClr>
              <a:buSzPct val="65000"/>
              <a:buFont typeface="Wingdings" pitchFamily="2" charset="2"/>
              <a:buChar char="n"/>
              <a:defRPr/>
            </a:pPr>
            <a:r>
              <a:rPr lang="en-US" altLang="en-US" dirty="0">
                <a:latin typeface="Arial" panose="020B0604020202020204" pitchFamily="34" charset="0"/>
                <a:cs typeface="Arial" panose="020B0604020202020204" pitchFamily="34" charset="0"/>
              </a:rPr>
              <a:t>Social behavior, such as approved conduct, the work climate, and getting to know fellow workers and supervisors.</a:t>
            </a:r>
          </a:p>
          <a:p>
            <a:pPr marL="1079500" lvl="1" indent="-355600" eaLnBrk="1" hangingPunct="1">
              <a:spcAft>
                <a:spcPts val="600"/>
              </a:spcAft>
              <a:buClr>
                <a:schemeClr val="folHlink"/>
              </a:buClr>
              <a:buSzPct val="65000"/>
              <a:buFont typeface="Wingdings" pitchFamily="2" charset="2"/>
              <a:buChar char="n"/>
              <a:defRPr/>
            </a:pPr>
            <a:r>
              <a:rPr lang="en-US" altLang="en-US" dirty="0">
                <a:latin typeface="Arial" panose="020B0604020202020204" pitchFamily="34" charset="0"/>
                <a:cs typeface="Arial" panose="020B0604020202020204" pitchFamily="34" charset="0"/>
              </a:rPr>
              <a:t>Technical aspects of the job.</a:t>
            </a:r>
          </a:p>
        </p:txBody>
      </p:sp>
      <p:pic>
        <p:nvPicPr>
          <p:cNvPr id="2" name="Picture 1">
            <a:extLst>
              <a:ext uri="{FF2B5EF4-FFF2-40B4-BE49-F238E27FC236}">
                <a16:creationId xmlns:a16="http://schemas.microsoft.com/office/drawing/2014/main" id="{10C17D09-3944-4348-84A4-1C1E09F869E0}"/>
              </a:ext>
            </a:extLst>
          </p:cNvPr>
          <p:cNvPicPr>
            <a:picLocks noChangeAspect="1"/>
          </p:cNvPicPr>
          <p:nvPr/>
        </p:nvPicPr>
        <p:blipFill>
          <a:blip r:embed="rId3"/>
          <a:stretch>
            <a:fillRect/>
          </a:stretch>
        </p:blipFill>
        <p:spPr>
          <a:xfrm>
            <a:off x="8340436" y="3910382"/>
            <a:ext cx="3077586" cy="2066700"/>
          </a:xfrm>
          <a:prstGeom prst="rect">
            <a:avLst/>
          </a:prstGeom>
        </p:spPr>
      </p:pic>
      <p:sp>
        <p:nvSpPr>
          <p:cNvPr id="7" name="Rectangle 2">
            <a:extLst>
              <a:ext uri="{FF2B5EF4-FFF2-40B4-BE49-F238E27FC236}">
                <a16:creationId xmlns:a16="http://schemas.microsoft.com/office/drawing/2014/main" id="{51D3EE0D-45F2-4A43-926A-5673D5171A1F}"/>
              </a:ext>
            </a:extLst>
          </p:cNvPr>
          <p:cNvSpPr>
            <a:spLocks noGrp="1" noChangeArrowheads="1"/>
          </p:cNvSpPr>
          <p:nvPr>
            <p:ph type="title"/>
          </p:nvPr>
        </p:nvSpPr>
        <p:spPr bwMode="auto">
          <a:xfrm>
            <a:off x="2817091" y="221817"/>
            <a:ext cx="7056582" cy="92709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algn="ctr" eaLnBrk="1" hangingPunct="1">
              <a:lnSpc>
                <a:spcPct val="80000"/>
              </a:lnSpc>
              <a:spcBef>
                <a:spcPct val="20000"/>
              </a:spcBef>
              <a:buClr>
                <a:schemeClr val="hlink"/>
              </a:buClr>
              <a:buSzPct val="65000"/>
              <a:buFont typeface="Wingdings" panose="05000000000000000000" pitchFamily="2" charset="2"/>
              <a:buNone/>
            </a:pPr>
            <a:r>
              <a:rPr lang="en-US" altLang="fi-FI" sz="3600" b="1" dirty="0">
                <a:latin typeface="Arial" panose="020B0604020202020204" pitchFamily="34" charset="0"/>
                <a:cs typeface="Arial" panose="020B0604020202020204" pitchFamily="34" charset="0"/>
              </a:rPr>
              <a:t>New Employee Orientation</a:t>
            </a:r>
          </a:p>
        </p:txBody>
      </p:sp>
    </p:spTree>
    <p:extLst>
      <p:ext uri="{BB962C8B-B14F-4D97-AF65-F5344CB8AC3E}">
        <p14:creationId xmlns:p14="http://schemas.microsoft.com/office/powerpoint/2010/main" val="23835706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Date Placeholder 3">
            <a:extLst>
              <a:ext uri="{FF2B5EF4-FFF2-40B4-BE49-F238E27FC236}">
                <a16:creationId xmlns:a16="http://schemas.microsoft.com/office/drawing/2014/main" id="{F0F5077A-977E-4808-B580-7D5F0F5674F5}"/>
              </a:ext>
            </a:extLst>
          </p:cNvPr>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A1B19481-AEC6-47B4-A29A-26BC28CEC4A8}" type="datetime1">
              <a:rPr lang="fi-FI" altLang="en-US" smtClean="0">
                <a:solidFill>
                  <a:schemeClr val="bg1"/>
                </a:solidFill>
              </a:rPr>
              <a:pPr/>
              <a:t>12.2.2018</a:t>
            </a:fld>
            <a:endParaRPr lang="fi-FI" altLang="en-US">
              <a:solidFill>
                <a:schemeClr val="bg1"/>
              </a:solidFill>
            </a:endParaRPr>
          </a:p>
        </p:txBody>
      </p:sp>
      <p:sp>
        <p:nvSpPr>
          <p:cNvPr id="49156" name="Footer Placeholder 4">
            <a:extLst>
              <a:ext uri="{FF2B5EF4-FFF2-40B4-BE49-F238E27FC236}">
                <a16:creationId xmlns:a16="http://schemas.microsoft.com/office/drawing/2014/main" id="{64C8BFD2-4DF7-486F-BA7F-93889749D079}"/>
              </a:ext>
            </a:extLst>
          </p:cNvPr>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endParaRPr lang="en-US" altLang="en-US">
              <a:solidFill>
                <a:schemeClr val="bg1"/>
              </a:solidFill>
              <a:latin typeface="Calibri" panose="020F0502020204030204" pitchFamily="34" charset="0"/>
            </a:endParaRPr>
          </a:p>
        </p:txBody>
      </p:sp>
      <p:sp>
        <p:nvSpPr>
          <p:cNvPr id="49157" name="Slide Number Placeholder 5">
            <a:extLst>
              <a:ext uri="{FF2B5EF4-FFF2-40B4-BE49-F238E27FC236}">
                <a16:creationId xmlns:a16="http://schemas.microsoft.com/office/drawing/2014/main" id="{F92FD2B0-C47B-4F69-9394-6847F0FAF360}"/>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275E939-F6AD-4E7A-9404-9ED3B1755B61}" type="slidenum">
              <a:rPr lang="fi-FI" altLang="en-US" smtClean="0">
                <a:solidFill>
                  <a:schemeClr val="bg1"/>
                </a:solidFill>
              </a:rPr>
              <a:pPr/>
              <a:t>36</a:t>
            </a:fld>
            <a:endParaRPr lang="fi-FI" altLang="en-US">
              <a:solidFill>
                <a:schemeClr val="bg1"/>
              </a:solidFill>
            </a:endParaRPr>
          </a:p>
        </p:txBody>
      </p:sp>
      <p:pic>
        <p:nvPicPr>
          <p:cNvPr id="2" name="Picture 1">
            <a:extLst>
              <a:ext uri="{FF2B5EF4-FFF2-40B4-BE49-F238E27FC236}">
                <a16:creationId xmlns:a16="http://schemas.microsoft.com/office/drawing/2014/main" id="{E23F8BC9-3521-4054-A7FC-5ADB6A883EE8}"/>
              </a:ext>
            </a:extLst>
          </p:cNvPr>
          <p:cNvPicPr>
            <a:picLocks noChangeAspect="1"/>
          </p:cNvPicPr>
          <p:nvPr/>
        </p:nvPicPr>
        <p:blipFill>
          <a:blip r:embed="rId2"/>
          <a:stretch>
            <a:fillRect/>
          </a:stretch>
        </p:blipFill>
        <p:spPr>
          <a:xfrm>
            <a:off x="1350673" y="820364"/>
            <a:ext cx="9289618" cy="4402347"/>
          </a:xfrm>
          <a:prstGeom prst="rect">
            <a:avLst/>
          </a:prstGeom>
        </p:spPr>
      </p:pic>
      <p:sp>
        <p:nvSpPr>
          <p:cNvPr id="5" name="TextBox 4">
            <a:extLst>
              <a:ext uri="{FF2B5EF4-FFF2-40B4-BE49-F238E27FC236}">
                <a16:creationId xmlns:a16="http://schemas.microsoft.com/office/drawing/2014/main" id="{409E6748-1E1C-4C16-94B5-5C1CEC8C0BB4}"/>
              </a:ext>
            </a:extLst>
          </p:cNvPr>
          <p:cNvSpPr txBox="1"/>
          <p:nvPr/>
        </p:nvSpPr>
        <p:spPr>
          <a:xfrm>
            <a:off x="1614054" y="5527920"/>
            <a:ext cx="8629670" cy="523220"/>
          </a:xfrm>
          <a:prstGeom prst="rect">
            <a:avLst/>
          </a:prstGeom>
          <a:noFill/>
        </p:spPr>
        <p:txBody>
          <a:bodyPr wrap="none" rtlCol="0">
            <a:spAutoFit/>
          </a:bodyPr>
          <a:lstStyle/>
          <a:p>
            <a:r>
              <a:rPr lang="en-GB" sz="1400" dirty="0"/>
              <a:t>Source: </a:t>
            </a:r>
            <a:r>
              <a:rPr lang="en-GB" sz="1400" dirty="0">
                <a:hlinkClick r:id="rId3"/>
              </a:rPr>
              <a:t>https://www.hr.com/en/magazines/all_articles/onboarding-it-helps-employees-in-transition_ib3ee3wi.html</a:t>
            </a:r>
            <a:endParaRPr lang="en-GB" sz="1400" dirty="0"/>
          </a:p>
          <a:p>
            <a:endParaRPr lang="en-GB" sz="1400" dirty="0"/>
          </a:p>
        </p:txBody>
      </p:sp>
      <p:sp>
        <p:nvSpPr>
          <p:cNvPr id="6" name="TextBox 5">
            <a:extLst>
              <a:ext uri="{FF2B5EF4-FFF2-40B4-BE49-F238E27FC236}">
                <a16:creationId xmlns:a16="http://schemas.microsoft.com/office/drawing/2014/main" id="{3DCAEF1B-7B7A-469E-8D92-6E8058DF14E4}"/>
              </a:ext>
            </a:extLst>
          </p:cNvPr>
          <p:cNvSpPr txBox="1"/>
          <p:nvPr/>
        </p:nvSpPr>
        <p:spPr>
          <a:xfrm>
            <a:off x="2697018" y="145822"/>
            <a:ext cx="6271491" cy="369332"/>
          </a:xfrm>
          <a:prstGeom prst="rect">
            <a:avLst/>
          </a:prstGeom>
          <a:noFill/>
        </p:spPr>
        <p:txBody>
          <a:bodyPr wrap="square" rtlCol="0">
            <a:spAutoFit/>
          </a:bodyPr>
          <a:lstStyle/>
          <a:p>
            <a:pPr algn="ctr"/>
            <a:r>
              <a:rPr lang="en-GB" b="1" dirty="0"/>
              <a:t>An Example</a:t>
            </a:r>
          </a:p>
        </p:txBody>
      </p:sp>
    </p:spTree>
    <p:extLst>
      <p:ext uri="{BB962C8B-B14F-4D97-AF65-F5344CB8AC3E}">
        <p14:creationId xmlns:p14="http://schemas.microsoft.com/office/powerpoint/2010/main" val="102142650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3">
            <a:extLst>
              <a:ext uri="{FF2B5EF4-FFF2-40B4-BE49-F238E27FC236}">
                <a16:creationId xmlns:a16="http://schemas.microsoft.com/office/drawing/2014/main" id="{EAB2F232-8B49-4D5E-9331-704597B87CEC}"/>
              </a:ext>
            </a:extLst>
          </p:cNvPr>
          <p:cNvSpPr>
            <a:spLocks noChangeArrowheads="1"/>
          </p:cNvSpPr>
          <p:nvPr/>
        </p:nvSpPr>
        <p:spPr bwMode="auto">
          <a:xfrm>
            <a:off x="456983" y="905162"/>
            <a:ext cx="8733199" cy="533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44500" indent="-444500">
              <a:defRPr>
                <a:solidFill>
                  <a:schemeClr val="tx1"/>
                </a:solidFill>
                <a:latin typeface="Arial" panose="020B0604020202020204" pitchFamily="34" charset="0"/>
                <a:ea typeface="MS PGothic" panose="020B0600070205080204" pitchFamily="34" charset="-128"/>
              </a:defRPr>
            </a:lvl1pPr>
            <a:lvl2pPr marL="719138" indent="-35560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spcBef>
                <a:spcPts val="200"/>
              </a:spcBef>
              <a:spcAft>
                <a:spcPts val="200"/>
              </a:spcAft>
              <a:buClr>
                <a:schemeClr val="hlink"/>
              </a:buClr>
              <a:buSzPct val="65000"/>
            </a:pPr>
            <a:r>
              <a:rPr lang="en-US" altLang="en-US" sz="2400" b="1" dirty="0">
                <a:solidFill>
                  <a:srgbClr val="5E8313"/>
                </a:solidFill>
              </a:rPr>
              <a:t>•	Issues to be Considered when orienting new employees:</a:t>
            </a:r>
          </a:p>
          <a:p>
            <a:pPr lvl="1">
              <a:spcBef>
                <a:spcPts val="200"/>
              </a:spcBef>
              <a:spcAft>
                <a:spcPts val="200"/>
              </a:spcAft>
              <a:buClr>
                <a:schemeClr val="folHlink"/>
              </a:buClr>
              <a:buSzPct val="65000"/>
              <a:buFont typeface="Wingdings" panose="05000000000000000000" pitchFamily="2" charset="2"/>
              <a:buChar char="n"/>
            </a:pPr>
            <a:r>
              <a:rPr lang="en-US" altLang="en-US" sz="2100" dirty="0"/>
              <a:t>The impressions formed by new employees within their first 2 to 3 months on a job are long lasting.</a:t>
            </a:r>
          </a:p>
          <a:p>
            <a:pPr lvl="1">
              <a:spcBef>
                <a:spcPts val="200"/>
              </a:spcBef>
              <a:spcAft>
                <a:spcPts val="200"/>
              </a:spcAft>
              <a:buClr>
                <a:schemeClr val="folHlink"/>
              </a:buClr>
              <a:buSzPct val="65000"/>
              <a:buFont typeface="Wingdings" panose="05000000000000000000" pitchFamily="2" charset="2"/>
              <a:buChar char="n"/>
            </a:pPr>
            <a:r>
              <a:rPr lang="en-US" altLang="en-US" sz="2100" dirty="0"/>
              <a:t>New employees remember their first day for years.</a:t>
            </a:r>
          </a:p>
          <a:p>
            <a:pPr lvl="1">
              <a:spcBef>
                <a:spcPts val="200"/>
              </a:spcBef>
              <a:spcAft>
                <a:spcPts val="200"/>
              </a:spcAft>
              <a:buClr>
                <a:schemeClr val="folHlink"/>
              </a:buClr>
              <a:buSzPct val="65000"/>
              <a:buFont typeface="Wingdings" panose="05000000000000000000" pitchFamily="2" charset="2"/>
              <a:buChar char="n"/>
            </a:pPr>
            <a:r>
              <a:rPr lang="en-US" altLang="en-US" sz="2100" dirty="0"/>
              <a:t>New employees are interested in learning about the total organization</a:t>
            </a:r>
          </a:p>
          <a:p>
            <a:pPr lvl="1">
              <a:spcBef>
                <a:spcPts val="200"/>
              </a:spcBef>
              <a:spcAft>
                <a:spcPts val="200"/>
              </a:spcAft>
              <a:buClr>
                <a:schemeClr val="folHlink"/>
              </a:buClr>
              <a:buSzPct val="65000"/>
              <a:buFont typeface="Wingdings" panose="05000000000000000000" pitchFamily="2" charset="2"/>
              <a:buChar char="n"/>
            </a:pPr>
            <a:r>
              <a:rPr lang="en-US" altLang="en-US" sz="2100" dirty="0"/>
              <a:t>Give new employees major responsibility for their own orientation, through guided self-learning, but with direction and support. </a:t>
            </a:r>
          </a:p>
          <a:p>
            <a:pPr lvl="1">
              <a:spcBef>
                <a:spcPts val="200"/>
              </a:spcBef>
              <a:spcAft>
                <a:spcPts val="200"/>
              </a:spcAft>
              <a:buClr>
                <a:schemeClr val="folHlink"/>
              </a:buClr>
              <a:buSzPct val="65000"/>
              <a:buFont typeface="Wingdings" panose="05000000000000000000" pitchFamily="2" charset="2"/>
              <a:buChar char="n"/>
            </a:pPr>
            <a:r>
              <a:rPr lang="en-US" altLang="en-US" sz="2100" dirty="0"/>
              <a:t>Avoid information overload.</a:t>
            </a:r>
          </a:p>
          <a:p>
            <a:pPr lvl="1">
              <a:spcBef>
                <a:spcPts val="200"/>
              </a:spcBef>
              <a:spcAft>
                <a:spcPts val="200"/>
              </a:spcAft>
              <a:buClr>
                <a:schemeClr val="folHlink"/>
              </a:buClr>
              <a:buSzPct val="65000"/>
              <a:buFont typeface="Wingdings" panose="05000000000000000000" pitchFamily="2" charset="2"/>
              <a:buChar char="n"/>
            </a:pPr>
            <a:r>
              <a:rPr lang="en-US" altLang="en-US" sz="2100" dirty="0"/>
              <a:t>Recognize that community, social, and family adjustment is a critical aspect of orientation for new employees.</a:t>
            </a:r>
          </a:p>
          <a:p>
            <a:pPr lvl="1">
              <a:spcBef>
                <a:spcPts val="200"/>
              </a:spcBef>
              <a:spcAft>
                <a:spcPts val="200"/>
              </a:spcAft>
              <a:buClr>
                <a:schemeClr val="folHlink"/>
              </a:buClr>
              <a:buSzPct val="65000"/>
              <a:buFont typeface="Wingdings" panose="05000000000000000000" pitchFamily="2" charset="2"/>
              <a:buChar char="n"/>
            </a:pPr>
            <a:r>
              <a:rPr lang="en-US" altLang="en-US" sz="2100" dirty="0"/>
              <a:t>Comprehensive orientation is a “must” for productivity improvement. It is a vital part of the total management system</a:t>
            </a:r>
          </a:p>
        </p:txBody>
      </p:sp>
      <p:sp>
        <p:nvSpPr>
          <p:cNvPr id="6" name="Rectangle 2">
            <a:extLst>
              <a:ext uri="{FF2B5EF4-FFF2-40B4-BE49-F238E27FC236}">
                <a16:creationId xmlns:a16="http://schemas.microsoft.com/office/drawing/2014/main" id="{C026C2BD-14A4-4084-9D85-4B28ADCF2B6C}"/>
              </a:ext>
            </a:extLst>
          </p:cNvPr>
          <p:cNvSpPr>
            <a:spLocks noGrp="1" noChangeArrowheads="1"/>
          </p:cNvSpPr>
          <p:nvPr>
            <p:ph type="title"/>
          </p:nvPr>
        </p:nvSpPr>
        <p:spPr bwMode="auto">
          <a:xfrm>
            <a:off x="2761673" y="199737"/>
            <a:ext cx="7056582" cy="92709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algn="ctr" eaLnBrk="1" hangingPunct="1">
              <a:lnSpc>
                <a:spcPct val="80000"/>
              </a:lnSpc>
              <a:spcBef>
                <a:spcPct val="20000"/>
              </a:spcBef>
              <a:buClr>
                <a:schemeClr val="hlink"/>
              </a:buClr>
              <a:buSzPct val="65000"/>
              <a:buFont typeface="Wingdings" panose="05000000000000000000" pitchFamily="2" charset="2"/>
              <a:buNone/>
            </a:pPr>
            <a:r>
              <a:rPr lang="en-US" altLang="fi-FI" sz="3600" b="1" dirty="0">
                <a:latin typeface="Arial" panose="020B0604020202020204" pitchFamily="34" charset="0"/>
                <a:cs typeface="Arial" panose="020B0604020202020204" pitchFamily="34" charset="0"/>
              </a:rPr>
              <a:t>New Employee Orientation</a:t>
            </a:r>
          </a:p>
        </p:txBody>
      </p:sp>
      <p:pic>
        <p:nvPicPr>
          <p:cNvPr id="4" name="Picture 3">
            <a:extLst>
              <a:ext uri="{FF2B5EF4-FFF2-40B4-BE49-F238E27FC236}">
                <a16:creationId xmlns:a16="http://schemas.microsoft.com/office/drawing/2014/main" id="{2AF9F3ED-B803-4F78-9652-832C8ADE5BD5}"/>
              </a:ext>
            </a:extLst>
          </p:cNvPr>
          <p:cNvPicPr>
            <a:picLocks noChangeAspect="1"/>
          </p:cNvPicPr>
          <p:nvPr/>
        </p:nvPicPr>
        <p:blipFill>
          <a:blip r:embed="rId3"/>
          <a:stretch>
            <a:fillRect/>
          </a:stretch>
        </p:blipFill>
        <p:spPr>
          <a:xfrm>
            <a:off x="9546363" y="2975399"/>
            <a:ext cx="2188654" cy="1687816"/>
          </a:xfrm>
          <a:prstGeom prst="rect">
            <a:avLst/>
          </a:prstGeom>
        </p:spPr>
      </p:pic>
    </p:spTree>
    <p:extLst>
      <p:ext uri="{BB962C8B-B14F-4D97-AF65-F5344CB8AC3E}">
        <p14:creationId xmlns:p14="http://schemas.microsoft.com/office/powerpoint/2010/main" val="35327021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6585211-941A-4914-B6D4-155FFD3D2252}"/>
              </a:ext>
            </a:extLst>
          </p:cNvPr>
          <p:cNvSpPr>
            <a:spLocks noGrp="1" noChangeArrowheads="1"/>
          </p:cNvSpPr>
          <p:nvPr>
            <p:ph type="ctrTitle"/>
          </p:nvPr>
        </p:nvSpPr>
        <p:spPr bwMode="auto">
          <a:xfrm>
            <a:off x="2580697" y="78076"/>
            <a:ext cx="7957994" cy="111889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eaLnBrk="1" hangingPunct="1"/>
            <a:r>
              <a:rPr lang="en-US" altLang="en-US" sz="3200" b="1" dirty="0">
                <a:latin typeface="Arial" panose="020B0604020202020204" pitchFamily="34" charset="0"/>
                <a:cs typeface="Arial" panose="020B0604020202020204" pitchFamily="34" charset="0"/>
              </a:rPr>
              <a:t>International  Human Resource Management</a:t>
            </a:r>
          </a:p>
        </p:txBody>
      </p:sp>
      <p:sp>
        <p:nvSpPr>
          <p:cNvPr id="9219" name="Rectangle 3">
            <a:extLst>
              <a:ext uri="{FF2B5EF4-FFF2-40B4-BE49-F238E27FC236}">
                <a16:creationId xmlns:a16="http://schemas.microsoft.com/office/drawing/2014/main" id="{1D428290-084A-47F6-BFBB-2F810F0AE775}"/>
              </a:ext>
            </a:extLst>
          </p:cNvPr>
          <p:cNvSpPr>
            <a:spLocks noGrp="1" noChangeArrowheads="1"/>
          </p:cNvSpPr>
          <p:nvPr>
            <p:ph type="subTitle" idx="1"/>
          </p:nvPr>
        </p:nvSpPr>
        <p:spPr bwMode="auto">
          <a:xfrm>
            <a:off x="731982" y="1102231"/>
            <a:ext cx="8066088" cy="558294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marL="174625" indent="-174625" algn="l">
              <a:buClr>
                <a:srgbClr val="CC0000"/>
              </a:buClr>
              <a:buSzPct val="70000"/>
            </a:pPr>
            <a:r>
              <a:rPr lang="en-US" altLang="fi-FI" sz="2800" dirty="0">
                <a:solidFill>
                  <a:srgbClr val="262626"/>
                </a:solidFill>
                <a:latin typeface="Calibri" panose="020F0502020204030204" pitchFamily="34" charset="0"/>
                <a:cs typeface="Arial" panose="020B0604020202020204" pitchFamily="34" charset="0"/>
              </a:rPr>
              <a:t>Problems related to International HRM:</a:t>
            </a:r>
          </a:p>
          <a:p>
            <a:pPr marL="174625" indent="-174625" algn="l">
              <a:buClr>
                <a:srgbClr val="CC0000"/>
              </a:buClr>
              <a:buSzPct val="70000"/>
              <a:buFontTx/>
              <a:buChar char="•"/>
            </a:pPr>
            <a:r>
              <a:rPr lang="en-US" altLang="fi-FI" dirty="0">
                <a:solidFill>
                  <a:srgbClr val="262626"/>
                </a:solidFill>
                <a:latin typeface="Calibri" panose="020F0502020204030204" pitchFamily="34" charset="0"/>
                <a:cs typeface="Arial" panose="020B0604020202020204" pitchFamily="34" charset="0"/>
              </a:rPr>
              <a:t>Cost of overseas assignments.</a:t>
            </a:r>
          </a:p>
          <a:p>
            <a:pPr marL="174625" indent="-174625" algn="l">
              <a:buClr>
                <a:srgbClr val="CC0000"/>
              </a:buClr>
              <a:buSzPct val="70000"/>
              <a:buFontTx/>
              <a:buChar char="•"/>
            </a:pPr>
            <a:r>
              <a:rPr lang="en-US" altLang="fi-FI" dirty="0">
                <a:solidFill>
                  <a:srgbClr val="262626"/>
                </a:solidFill>
                <a:latin typeface="Calibri" panose="020F0502020204030204" pitchFamily="34" charset="0"/>
                <a:cs typeface="Arial" panose="020B0604020202020204" pitchFamily="34" charset="0"/>
              </a:rPr>
              <a:t>Cultural differences.</a:t>
            </a:r>
          </a:p>
          <a:p>
            <a:pPr marL="174625" indent="-174625" algn="l">
              <a:buClr>
                <a:srgbClr val="CC0000"/>
              </a:buClr>
              <a:buSzPct val="70000"/>
              <a:buFontTx/>
              <a:buChar char="•"/>
            </a:pPr>
            <a:r>
              <a:rPr lang="en-US" altLang="fi-FI" dirty="0">
                <a:solidFill>
                  <a:srgbClr val="262626"/>
                </a:solidFill>
                <a:latin typeface="Calibri" panose="020F0502020204030204" pitchFamily="34" charset="0"/>
                <a:cs typeface="Arial" panose="020B0604020202020204" pitchFamily="34" charset="0"/>
              </a:rPr>
              <a:t>Local rules and regulations</a:t>
            </a:r>
          </a:p>
          <a:p>
            <a:pPr marL="174625" indent="-174625" algn="l">
              <a:buClr>
                <a:srgbClr val="CC0000"/>
              </a:buClr>
              <a:buSzPct val="70000"/>
              <a:buFontTx/>
              <a:buChar char="•"/>
            </a:pPr>
            <a:r>
              <a:rPr lang="en-US" altLang="fi-FI" dirty="0">
                <a:solidFill>
                  <a:srgbClr val="262626"/>
                </a:solidFill>
                <a:latin typeface="Calibri" panose="020F0502020204030204" pitchFamily="34" charset="0"/>
                <a:cs typeface="Arial" panose="020B0604020202020204" pitchFamily="34" charset="0"/>
              </a:rPr>
              <a:t>Extra HR work</a:t>
            </a:r>
          </a:p>
          <a:p>
            <a:pPr marL="174625" indent="-174625" algn="l">
              <a:buClr>
                <a:srgbClr val="CC0000"/>
              </a:buClr>
              <a:buSzPct val="70000"/>
            </a:pPr>
            <a:endParaRPr lang="en-US" altLang="fi-FI" dirty="0">
              <a:solidFill>
                <a:srgbClr val="262626"/>
              </a:solidFill>
              <a:latin typeface="Calibri" panose="020F0502020204030204" pitchFamily="34" charset="0"/>
              <a:cs typeface="Arial" panose="020B0604020202020204" pitchFamily="34" charset="0"/>
            </a:endParaRPr>
          </a:p>
          <a:p>
            <a:pPr marL="174625" indent="-174625" algn="l">
              <a:buClr>
                <a:srgbClr val="CC0000"/>
              </a:buClr>
              <a:buSzPct val="70000"/>
            </a:pPr>
            <a:r>
              <a:rPr lang="en-US" altLang="fi-FI" sz="2800" dirty="0">
                <a:solidFill>
                  <a:srgbClr val="262626"/>
                </a:solidFill>
                <a:latin typeface="Calibri" panose="020F0502020204030204" pitchFamily="34" charset="0"/>
                <a:cs typeface="Arial" panose="020B0604020202020204" pitchFamily="34" charset="0"/>
              </a:rPr>
              <a:t>International HRM activities:</a:t>
            </a:r>
          </a:p>
          <a:p>
            <a:pPr marL="174625" indent="-174625" algn="l">
              <a:buClr>
                <a:srgbClr val="CC0000"/>
              </a:buClr>
              <a:buSzPct val="70000"/>
              <a:buFontTx/>
              <a:buChar char="•"/>
            </a:pPr>
            <a:r>
              <a:rPr lang="en-US" altLang="fi-FI" dirty="0">
                <a:solidFill>
                  <a:srgbClr val="262626"/>
                </a:solidFill>
                <a:latin typeface="Calibri" panose="020F0502020204030204" pitchFamily="34" charset="0"/>
                <a:cs typeface="Arial" panose="020B0604020202020204" pitchFamily="34" charset="0"/>
              </a:rPr>
              <a:t>Organizational structure</a:t>
            </a:r>
          </a:p>
          <a:p>
            <a:pPr marL="174625" indent="-174625" algn="l">
              <a:buClr>
                <a:srgbClr val="CC0000"/>
              </a:buClr>
              <a:buSzPct val="70000"/>
              <a:buFontTx/>
              <a:buChar char="•"/>
            </a:pPr>
            <a:r>
              <a:rPr lang="en-US" altLang="fi-FI" dirty="0">
                <a:solidFill>
                  <a:srgbClr val="262626"/>
                </a:solidFill>
                <a:latin typeface="Calibri" panose="020F0502020204030204" pitchFamily="34" charset="0"/>
                <a:cs typeface="Arial" panose="020B0604020202020204" pitchFamily="34" charset="0"/>
              </a:rPr>
              <a:t>Workforce planning</a:t>
            </a:r>
          </a:p>
          <a:p>
            <a:pPr marL="174625" indent="-174625" algn="l">
              <a:buClr>
                <a:srgbClr val="CC0000"/>
              </a:buClr>
              <a:buSzPct val="70000"/>
              <a:buFontTx/>
              <a:buChar char="•"/>
            </a:pPr>
            <a:r>
              <a:rPr lang="en-US" altLang="fi-FI" dirty="0">
                <a:solidFill>
                  <a:srgbClr val="262626"/>
                </a:solidFill>
                <a:latin typeface="Calibri" panose="020F0502020204030204" pitchFamily="34" charset="0"/>
                <a:cs typeface="Arial" panose="020B0604020202020204" pitchFamily="34" charset="0"/>
              </a:rPr>
              <a:t>Recruitment</a:t>
            </a:r>
          </a:p>
          <a:p>
            <a:pPr marL="174625" indent="-174625" algn="l">
              <a:buClr>
                <a:srgbClr val="CC0000"/>
              </a:buClr>
              <a:buSzPct val="70000"/>
              <a:buFontTx/>
              <a:buChar char="•"/>
            </a:pPr>
            <a:r>
              <a:rPr lang="en-US" altLang="fi-FI" dirty="0">
                <a:solidFill>
                  <a:srgbClr val="262626"/>
                </a:solidFill>
                <a:latin typeface="Calibri" panose="020F0502020204030204" pitchFamily="34" charset="0"/>
                <a:cs typeface="Arial" panose="020B0604020202020204" pitchFamily="34" charset="0"/>
              </a:rPr>
              <a:t>International staffing</a:t>
            </a:r>
          </a:p>
        </p:txBody>
      </p:sp>
      <p:pic>
        <p:nvPicPr>
          <p:cNvPr id="9220" name="Picture 4">
            <a:extLst>
              <a:ext uri="{FF2B5EF4-FFF2-40B4-BE49-F238E27FC236}">
                <a16:creationId xmlns:a16="http://schemas.microsoft.com/office/drawing/2014/main" id="{405DDBC1-12D1-4703-8FAA-1DBA52286C5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96124" y="2253024"/>
            <a:ext cx="5096402" cy="33761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92519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724E9B-821C-485D-BAE6-4F9CC5DAF8D7}"/>
              </a:ext>
            </a:extLst>
          </p:cNvPr>
          <p:cNvSpPr>
            <a:spLocks noGrp="1"/>
          </p:cNvSpPr>
          <p:nvPr>
            <p:ph type="title"/>
          </p:nvPr>
        </p:nvSpPr>
        <p:spPr>
          <a:xfrm>
            <a:off x="2900218" y="0"/>
            <a:ext cx="7684655" cy="1371600"/>
          </a:xfrm>
        </p:spPr>
        <p:txBody>
          <a:bodyPr/>
          <a:lstStyle/>
          <a:p>
            <a:r>
              <a:rPr lang="en-GB" b="1" dirty="0"/>
              <a:t>How about onboarding foreign employees?</a:t>
            </a:r>
          </a:p>
        </p:txBody>
      </p:sp>
      <p:pic>
        <p:nvPicPr>
          <p:cNvPr id="4" name="SmartArt Placeholder 3">
            <a:extLst>
              <a:ext uri="{FF2B5EF4-FFF2-40B4-BE49-F238E27FC236}">
                <a16:creationId xmlns:a16="http://schemas.microsoft.com/office/drawing/2014/main" id="{0893FCA6-DEFA-4D4B-B07A-A9065692DC6E}"/>
              </a:ext>
            </a:extLst>
          </p:cNvPr>
          <p:cNvPicPr>
            <a:picLocks noGrp="1" noChangeAspect="1"/>
          </p:cNvPicPr>
          <p:nvPr>
            <p:ph type="dgm" idx="1"/>
          </p:nvPr>
        </p:nvPicPr>
        <p:blipFill>
          <a:blip r:embed="rId2"/>
          <a:stretch>
            <a:fillRect/>
          </a:stretch>
        </p:blipFill>
        <p:spPr>
          <a:xfrm>
            <a:off x="2252079" y="1371600"/>
            <a:ext cx="8000285" cy="5486400"/>
          </a:xfrm>
          <a:prstGeom prst="rect">
            <a:avLst/>
          </a:prstGeom>
        </p:spPr>
      </p:pic>
      <p:sp>
        <p:nvSpPr>
          <p:cNvPr id="3" name="TextBox 2">
            <a:extLst>
              <a:ext uri="{FF2B5EF4-FFF2-40B4-BE49-F238E27FC236}">
                <a16:creationId xmlns:a16="http://schemas.microsoft.com/office/drawing/2014/main" id="{E3AE9A69-DE34-4CA4-BD68-1F07762B2997}"/>
              </a:ext>
            </a:extLst>
          </p:cNvPr>
          <p:cNvSpPr txBox="1"/>
          <p:nvPr/>
        </p:nvSpPr>
        <p:spPr>
          <a:xfrm>
            <a:off x="5922188" y="775854"/>
            <a:ext cx="3029676" cy="369332"/>
          </a:xfrm>
          <a:prstGeom prst="rect">
            <a:avLst/>
          </a:prstGeom>
          <a:noFill/>
        </p:spPr>
        <p:txBody>
          <a:bodyPr wrap="none" rtlCol="0">
            <a:spAutoFit/>
          </a:bodyPr>
          <a:lstStyle/>
          <a:p>
            <a:r>
              <a:rPr lang="en-GB" b="1" dirty="0">
                <a:solidFill>
                  <a:srgbClr val="0070C0"/>
                </a:solidFill>
              </a:rPr>
              <a:t>Case Critical Force Oy, </a:t>
            </a:r>
            <a:r>
              <a:rPr lang="en-GB" b="1" dirty="0" err="1">
                <a:solidFill>
                  <a:srgbClr val="0070C0"/>
                </a:solidFill>
              </a:rPr>
              <a:t>Kajaani</a:t>
            </a:r>
            <a:endParaRPr lang="en-GB" b="1" dirty="0">
              <a:solidFill>
                <a:srgbClr val="0070C0"/>
              </a:solidFill>
            </a:endParaRPr>
          </a:p>
        </p:txBody>
      </p:sp>
    </p:spTree>
    <p:extLst>
      <p:ext uri="{BB962C8B-B14F-4D97-AF65-F5344CB8AC3E}">
        <p14:creationId xmlns:p14="http://schemas.microsoft.com/office/powerpoint/2010/main" val="644193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38200" y="18255"/>
            <a:ext cx="10515600" cy="1325563"/>
          </a:xfrm>
        </p:spPr>
        <p:txBody>
          <a:bodyPr/>
          <a:lstStyle/>
          <a:p>
            <a:pPr algn="ctr"/>
            <a:r>
              <a:rPr lang="en-GB" b="1" dirty="0"/>
              <a:t>Resource Based View (RBV)</a:t>
            </a:r>
            <a:endParaRPr lang="de-DE" b="1" dirty="0"/>
          </a:p>
        </p:txBody>
      </p:sp>
      <p:sp>
        <p:nvSpPr>
          <p:cNvPr id="3" name="Inhaltsplatzhalter 2"/>
          <p:cNvSpPr>
            <a:spLocks noGrp="1"/>
          </p:cNvSpPr>
          <p:nvPr>
            <p:ph idx="1"/>
          </p:nvPr>
        </p:nvSpPr>
        <p:spPr>
          <a:xfrm>
            <a:off x="838200" y="1114425"/>
            <a:ext cx="10515600" cy="4351338"/>
          </a:xfrm>
        </p:spPr>
        <p:txBody>
          <a:bodyPr/>
          <a:lstStyle/>
          <a:p>
            <a:pPr marL="0" indent="0">
              <a:buNone/>
            </a:pPr>
            <a:endParaRPr lang="en-GB" dirty="0">
              <a:solidFill>
                <a:schemeClr val="accent6">
                  <a:lumMod val="75000"/>
                </a:schemeClr>
              </a:solidFill>
            </a:endParaRPr>
          </a:p>
          <a:p>
            <a:pPr marL="0" indent="0">
              <a:lnSpc>
                <a:spcPct val="100000"/>
              </a:lnSpc>
              <a:buNone/>
            </a:pPr>
            <a:r>
              <a:rPr lang="en-GB" dirty="0"/>
              <a:t>“The </a:t>
            </a:r>
            <a:r>
              <a:rPr lang="en-GB" b="1" dirty="0"/>
              <a:t>resource-based view</a:t>
            </a:r>
            <a:r>
              <a:rPr lang="en-GB" dirty="0"/>
              <a:t> (</a:t>
            </a:r>
            <a:r>
              <a:rPr lang="en-GB" b="1" dirty="0"/>
              <a:t>RBV</a:t>
            </a:r>
            <a:r>
              <a:rPr lang="en-GB" dirty="0"/>
              <a:t>) as a basis for the competitive advantage of a firm lies primarily in the application of a bundle of valuable tangible or intangible resources at the firm's disposal.” </a:t>
            </a:r>
          </a:p>
          <a:p>
            <a:pPr marL="0" indent="0">
              <a:buNone/>
            </a:pPr>
            <a:r>
              <a:rPr lang="en-GB" sz="1600" dirty="0"/>
              <a:t>(sources: </a:t>
            </a:r>
            <a:r>
              <a:rPr lang="en-GB" sz="1600" dirty="0" err="1"/>
              <a:t>Mwailu</a:t>
            </a:r>
            <a:r>
              <a:rPr lang="en-GB" sz="1600" dirty="0"/>
              <a:t> &amp; Mercer, 1983 p142, </a:t>
            </a:r>
            <a:r>
              <a:rPr lang="en-GB" sz="1600" dirty="0" err="1"/>
              <a:t>Wernerfelt</a:t>
            </a:r>
            <a:r>
              <a:rPr lang="en-GB" sz="1600" dirty="0"/>
              <a:t>, 1984, p172; </a:t>
            </a:r>
            <a:r>
              <a:rPr lang="en-GB" sz="1600" dirty="0" err="1"/>
              <a:t>Rumelt</a:t>
            </a:r>
            <a:r>
              <a:rPr lang="en-GB" sz="1600" dirty="0"/>
              <a:t>, 1984, p557-558; </a:t>
            </a:r>
            <a:r>
              <a:rPr lang="en-GB" sz="1600" b="1" dirty="0"/>
              <a:t>Penrose, 1959</a:t>
            </a:r>
            <a:r>
              <a:rPr lang="en-GB" sz="1600" dirty="0"/>
              <a:t>)</a:t>
            </a:r>
          </a:p>
          <a:p>
            <a:endParaRPr lang="de-DE" dirty="0"/>
          </a:p>
        </p:txBody>
      </p:sp>
      <p:pic>
        <p:nvPicPr>
          <p:cNvPr id="4" name="Picture 3">
            <a:extLst>
              <a:ext uri="{FF2B5EF4-FFF2-40B4-BE49-F238E27FC236}">
                <a16:creationId xmlns:a16="http://schemas.microsoft.com/office/drawing/2014/main" id="{12F73C2F-9D9E-45F9-8A8D-9B49D7CA5B74}"/>
              </a:ext>
            </a:extLst>
          </p:cNvPr>
          <p:cNvPicPr>
            <a:picLocks noChangeAspect="1"/>
          </p:cNvPicPr>
          <p:nvPr/>
        </p:nvPicPr>
        <p:blipFill>
          <a:blip r:embed="rId2"/>
          <a:stretch>
            <a:fillRect/>
          </a:stretch>
        </p:blipFill>
        <p:spPr>
          <a:xfrm>
            <a:off x="8448882" y="3851564"/>
            <a:ext cx="2904918" cy="2175885"/>
          </a:xfrm>
          <a:prstGeom prst="rect">
            <a:avLst/>
          </a:prstGeom>
        </p:spPr>
      </p:pic>
    </p:spTree>
    <p:extLst>
      <p:ext uri="{BB962C8B-B14F-4D97-AF65-F5344CB8AC3E}">
        <p14:creationId xmlns:p14="http://schemas.microsoft.com/office/powerpoint/2010/main" val="358617105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ACDAEC78-DFBD-4E6F-B0AE-AE780B9E80D8}"/>
              </a:ext>
            </a:extLst>
          </p:cNvPr>
          <p:cNvSpPr>
            <a:spLocks noGrp="1" noChangeArrowheads="1"/>
          </p:cNvSpPr>
          <p:nvPr>
            <p:ph type="ctrTitle"/>
          </p:nvPr>
        </p:nvSpPr>
        <p:spPr bwMode="auto">
          <a:xfrm>
            <a:off x="2767949" y="181552"/>
            <a:ext cx="6981249" cy="100993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r>
              <a:rPr lang="en-US" altLang="en-US" sz="3600" b="1" dirty="0">
                <a:solidFill>
                  <a:srgbClr val="262626"/>
                </a:solidFill>
                <a:latin typeface="Arial" panose="020B0604020202020204" pitchFamily="34" charset="0"/>
                <a:cs typeface="Arial" panose="020B0604020202020204" pitchFamily="34" charset="0"/>
              </a:rPr>
              <a:t>Cost of overseas assignments</a:t>
            </a:r>
            <a:endParaRPr lang="en-US" altLang="en-US" sz="2800" b="1" dirty="0">
              <a:solidFill>
                <a:srgbClr val="262626"/>
              </a:solidFill>
              <a:latin typeface="Arial" panose="020B0604020202020204" pitchFamily="34" charset="0"/>
              <a:cs typeface="Arial" panose="020B0604020202020204" pitchFamily="34" charset="0"/>
            </a:endParaRPr>
          </a:p>
        </p:txBody>
      </p:sp>
      <p:sp>
        <p:nvSpPr>
          <p:cNvPr id="11267" name="Rectangle 3">
            <a:extLst>
              <a:ext uri="{FF2B5EF4-FFF2-40B4-BE49-F238E27FC236}">
                <a16:creationId xmlns:a16="http://schemas.microsoft.com/office/drawing/2014/main" id="{CAB831B7-94D1-485C-81D4-026AB782766F}"/>
              </a:ext>
            </a:extLst>
          </p:cNvPr>
          <p:cNvSpPr>
            <a:spLocks noGrp="1" noChangeArrowheads="1"/>
          </p:cNvSpPr>
          <p:nvPr>
            <p:ph type="subTitle" idx="1"/>
          </p:nvPr>
        </p:nvSpPr>
        <p:spPr bwMode="auto">
          <a:xfrm>
            <a:off x="540110" y="899536"/>
            <a:ext cx="11111780" cy="57769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marL="261938" indent="-261938" algn="l">
              <a:buClr>
                <a:srgbClr val="CC0000"/>
              </a:buClr>
              <a:buSzPct val="70000"/>
              <a:buFontTx/>
              <a:buChar char="•"/>
            </a:pPr>
            <a:r>
              <a:rPr lang="en-US" altLang="fi-FI" dirty="0">
                <a:solidFill>
                  <a:srgbClr val="262626"/>
                </a:solidFill>
                <a:latin typeface="Calibri" panose="020F0502020204030204" pitchFamily="34" charset="0"/>
                <a:cs typeface="Arial" panose="020B0604020202020204" pitchFamily="34" charset="0"/>
              </a:rPr>
              <a:t>Sending an expatriate to host country is </a:t>
            </a:r>
            <a:r>
              <a:rPr lang="en-US" altLang="fi-FI" b="1" dirty="0">
                <a:solidFill>
                  <a:srgbClr val="262626"/>
                </a:solidFill>
                <a:latin typeface="Calibri" panose="020F0502020204030204" pitchFamily="34" charset="0"/>
                <a:cs typeface="Arial" panose="020B0604020202020204" pitchFamily="34" charset="0"/>
              </a:rPr>
              <a:t>very expensive </a:t>
            </a:r>
            <a:r>
              <a:rPr lang="en-US" altLang="fi-FI" dirty="0">
                <a:solidFill>
                  <a:srgbClr val="262626"/>
                </a:solidFill>
                <a:latin typeface="Calibri" panose="020F0502020204030204" pitchFamily="34" charset="0"/>
                <a:cs typeface="Arial" panose="020B0604020202020204" pitchFamily="34" charset="0"/>
              </a:rPr>
              <a:t>compared to hiring local executive.</a:t>
            </a:r>
          </a:p>
          <a:p>
            <a:pPr marL="261938" indent="-261938" algn="l">
              <a:buClr>
                <a:srgbClr val="CC0000"/>
              </a:buClr>
              <a:buSzPct val="70000"/>
              <a:buFontTx/>
              <a:buChar char="•"/>
            </a:pPr>
            <a:r>
              <a:rPr lang="en-US" altLang="fi-FI" dirty="0">
                <a:solidFill>
                  <a:srgbClr val="262626"/>
                </a:solidFill>
                <a:latin typeface="Calibri" panose="020F0502020204030204" pitchFamily="34" charset="0"/>
                <a:cs typeface="Arial" panose="020B0604020202020204" pitchFamily="34" charset="0"/>
              </a:rPr>
              <a:t>At home, executives might be paid their </a:t>
            </a:r>
            <a:r>
              <a:rPr lang="en-US" altLang="fi-FI" b="1" dirty="0">
                <a:solidFill>
                  <a:srgbClr val="262626"/>
                </a:solidFill>
                <a:latin typeface="Calibri" panose="020F0502020204030204" pitchFamily="34" charset="0"/>
                <a:cs typeface="Arial" panose="020B0604020202020204" pitchFamily="34" charset="0"/>
              </a:rPr>
              <a:t>salaries and some indirect benefits</a:t>
            </a:r>
            <a:r>
              <a:rPr lang="en-US" altLang="fi-FI" dirty="0">
                <a:solidFill>
                  <a:srgbClr val="262626"/>
                </a:solidFill>
                <a:latin typeface="Calibri" panose="020F0502020204030204" pitchFamily="34" charset="0"/>
                <a:cs typeface="Arial" panose="020B0604020202020204" pitchFamily="34" charset="0"/>
              </a:rPr>
              <a:t> (health, pension insurance, some other benefits)</a:t>
            </a:r>
          </a:p>
          <a:p>
            <a:pPr marL="261938" indent="-261938" algn="l">
              <a:buClr>
                <a:srgbClr val="CC0000"/>
              </a:buClr>
              <a:buSzPct val="70000"/>
              <a:buFontTx/>
              <a:buChar char="•"/>
            </a:pPr>
            <a:r>
              <a:rPr lang="en-US" altLang="fi-FI" dirty="0">
                <a:solidFill>
                  <a:srgbClr val="262626"/>
                </a:solidFill>
                <a:latin typeface="Calibri" panose="020F0502020204030204" pitchFamily="34" charset="0"/>
                <a:cs typeface="Arial" panose="020B0604020202020204" pitchFamily="34" charset="0"/>
              </a:rPr>
              <a:t>Abroad, their salaries are higher to compensate for their assignment (This is specially the case when assignment is in a country known for its </a:t>
            </a:r>
            <a:r>
              <a:rPr lang="en-US" altLang="fi-FI" b="1" dirty="0">
                <a:solidFill>
                  <a:srgbClr val="262626"/>
                </a:solidFill>
                <a:latin typeface="Calibri" panose="020F0502020204030204" pitchFamily="34" charset="0"/>
                <a:cs typeface="Arial" panose="020B0604020202020204" pitchFamily="34" charset="0"/>
              </a:rPr>
              <a:t>cultural hardship , in a war zone, or known for political unrest</a:t>
            </a:r>
            <a:r>
              <a:rPr lang="en-US" altLang="fi-FI" dirty="0">
                <a:solidFill>
                  <a:srgbClr val="262626"/>
                </a:solidFill>
                <a:latin typeface="Calibri" panose="020F0502020204030204" pitchFamily="34" charset="0"/>
                <a:cs typeface="Arial" panose="020B0604020202020204" pitchFamily="34" charset="0"/>
              </a:rPr>
              <a:t>) , in addition to  - a must to have - </a:t>
            </a:r>
            <a:r>
              <a:rPr lang="en-US" altLang="fi-FI" b="1" dirty="0">
                <a:solidFill>
                  <a:srgbClr val="262626"/>
                </a:solidFill>
                <a:latin typeface="Calibri" panose="020F0502020204030204" pitchFamily="34" charset="0"/>
                <a:cs typeface="Arial" panose="020B0604020202020204" pitchFamily="34" charset="0"/>
              </a:rPr>
              <a:t>indirect benefits </a:t>
            </a:r>
            <a:r>
              <a:rPr lang="en-US" altLang="fi-FI" dirty="0">
                <a:solidFill>
                  <a:srgbClr val="262626"/>
                </a:solidFill>
                <a:latin typeface="Calibri" panose="020F0502020204030204" pitchFamily="34" charset="0"/>
                <a:cs typeface="Arial" panose="020B0604020202020204" pitchFamily="34" charset="0"/>
              </a:rPr>
              <a:t> such as:</a:t>
            </a:r>
          </a:p>
          <a:p>
            <a:pPr marL="900113" lvl="1" indent="-363538" algn="l">
              <a:buClr>
                <a:srgbClr val="CC0000"/>
              </a:buClr>
              <a:buSzPct val="70000"/>
              <a:buFontTx/>
              <a:buAutoNum type="arabicPeriod"/>
            </a:pPr>
            <a:r>
              <a:rPr lang="en-US" altLang="fi-FI" sz="2200" dirty="0">
                <a:solidFill>
                  <a:srgbClr val="262626"/>
                </a:solidFill>
                <a:latin typeface="Calibri" panose="020F0502020204030204" pitchFamily="34" charset="0"/>
                <a:cs typeface="Arial" panose="020B0604020202020204" pitchFamily="34" charset="0"/>
              </a:rPr>
              <a:t>housing with special standards, </a:t>
            </a:r>
          </a:p>
          <a:p>
            <a:pPr marL="900113" lvl="1" indent="-363538" algn="l">
              <a:buClr>
                <a:srgbClr val="CC0000"/>
              </a:buClr>
              <a:buSzPct val="70000"/>
              <a:buFontTx/>
              <a:buAutoNum type="arabicPeriod"/>
            </a:pPr>
            <a:r>
              <a:rPr lang="en-US" altLang="fi-FI" sz="2200" dirty="0">
                <a:solidFill>
                  <a:srgbClr val="262626"/>
                </a:solidFill>
                <a:latin typeface="Calibri" panose="020F0502020204030204" pitchFamily="34" charset="0"/>
                <a:cs typeface="Arial" panose="020B0604020202020204" pitchFamily="34" charset="0"/>
              </a:rPr>
              <a:t>company car, </a:t>
            </a:r>
          </a:p>
          <a:p>
            <a:pPr marL="900113" lvl="1" indent="-363538" algn="l">
              <a:buClr>
                <a:srgbClr val="CC0000"/>
              </a:buClr>
              <a:buSzPct val="70000"/>
              <a:buFontTx/>
              <a:buAutoNum type="arabicPeriod"/>
            </a:pPr>
            <a:r>
              <a:rPr lang="en-US" altLang="fi-FI" sz="2200" dirty="0">
                <a:solidFill>
                  <a:srgbClr val="262626"/>
                </a:solidFill>
                <a:latin typeface="Calibri" panose="020F0502020204030204" pitchFamily="34" charset="0"/>
                <a:cs typeface="Arial" panose="020B0604020202020204" pitchFamily="34" charset="0"/>
              </a:rPr>
              <a:t>special recreational arrangements, </a:t>
            </a:r>
          </a:p>
          <a:p>
            <a:pPr marL="900113" lvl="1" indent="-363538" algn="l">
              <a:buClr>
                <a:srgbClr val="CC0000"/>
              </a:buClr>
              <a:buSzPct val="70000"/>
              <a:buFontTx/>
              <a:buAutoNum type="arabicPeriod"/>
            </a:pPr>
            <a:r>
              <a:rPr lang="en-US" altLang="fi-FI" sz="2200" dirty="0">
                <a:solidFill>
                  <a:srgbClr val="262626"/>
                </a:solidFill>
                <a:latin typeface="Calibri" panose="020F0502020204030204" pitchFamily="34" charset="0"/>
                <a:cs typeface="Arial" panose="020B0604020202020204" pitchFamily="34" charset="0"/>
              </a:rPr>
              <a:t>Special schools for children,</a:t>
            </a:r>
          </a:p>
          <a:p>
            <a:pPr marL="900113" lvl="1" indent="-363538" algn="l">
              <a:buClr>
                <a:srgbClr val="CC0000"/>
              </a:buClr>
              <a:buSzPct val="70000"/>
              <a:buFontTx/>
              <a:buAutoNum type="arabicPeriod"/>
            </a:pPr>
            <a:r>
              <a:rPr lang="en-US" altLang="fi-FI" sz="2200" dirty="0">
                <a:solidFill>
                  <a:srgbClr val="262626"/>
                </a:solidFill>
                <a:latin typeface="Calibri" panose="020F0502020204030204" pitchFamily="34" charset="0"/>
                <a:cs typeface="Arial" panose="020B0604020202020204" pitchFamily="34" charset="0"/>
              </a:rPr>
              <a:t>special medical insurance, </a:t>
            </a:r>
          </a:p>
          <a:p>
            <a:pPr marL="900113" lvl="1" indent="-363538" algn="l">
              <a:buClr>
                <a:srgbClr val="CC0000"/>
              </a:buClr>
              <a:buSzPct val="70000"/>
              <a:buFontTx/>
              <a:buAutoNum type="arabicPeriod"/>
            </a:pPr>
            <a:r>
              <a:rPr lang="en-US" altLang="fi-FI" sz="2200" dirty="0">
                <a:solidFill>
                  <a:srgbClr val="262626"/>
                </a:solidFill>
                <a:latin typeface="Calibri" panose="020F0502020204030204" pitchFamily="34" charset="0"/>
                <a:cs typeface="Arial" panose="020B0604020202020204" pitchFamily="34" charset="0"/>
              </a:rPr>
              <a:t>annual flight ticket back home,</a:t>
            </a:r>
          </a:p>
        </p:txBody>
      </p:sp>
      <p:pic>
        <p:nvPicPr>
          <p:cNvPr id="11268" name="Picture 4">
            <a:extLst>
              <a:ext uri="{FF2B5EF4-FFF2-40B4-BE49-F238E27FC236}">
                <a16:creationId xmlns:a16="http://schemas.microsoft.com/office/drawing/2014/main" id="{BD48A4E3-3742-47C6-AE83-397956D2D3E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8344" y="3731491"/>
            <a:ext cx="3203507" cy="22269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0404688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a:extLst>
              <a:ext uri="{FF2B5EF4-FFF2-40B4-BE49-F238E27FC236}">
                <a16:creationId xmlns:a16="http://schemas.microsoft.com/office/drawing/2014/main" id="{B3C085DF-440B-493D-827C-5ADC4686332C}"/>
              </a:ext>
            </a:extLst>
          </p:cNvPr>
          <p:cNvSpPr>
            <a:spLocks noGrp="1" noChangeArrowheads="1"/>
          </p:cNvSpPr>
          <p:nvPr>
            <p:ph type="ctrTitle"/>
          </p:nvPr>
        </p:nvSpPr>
        <p:spPr>
          <a:xfrm>
            <a:off x="3363337" y="17029"/>
            <a:ext cx="5954712" cy="704850"/>
          </a:xfrm>
          <a:extLst/>
        </p:spPr>
        <p:txBody>
          <a:bodyPr>
            <a:normAutofit/>
          </a:bodyPr>
          <a:lstStyle/>
          <a:p>
            <a:pPr>
              <a:defRPr/>
            </a:pPr>
            <a:r>
              <a:rPr lang="en-US" sz="4000" b="1" dirty="0">
                <a:solidFill>
                  <a:schemeClr val="tx1">
                    <a:lumMod val="85000"/>
                    <a:lumOff val="15000"/>
                  </a:schemeClr>
                </a:solidFill>
              </a:rPr>
              <a:t>Cultural differences</a:t>
            </a:r>
          </a:p>
        </p:txBody>
      </p:sp>
      <p:sp>
        <p:nvSpPr>
          <p:cNvPr id="47107" name="Rectangle 3">
            <a:extLst>
              <a:ext uri="{FF2B5EF4-FFF2-40B4-BE49-F238E27FC236}">
                <a16:creationId xmlns:a16="http://schemas.microsoft.com/office/drawing/2014/main" id="{AF84AE6C-56BA-41A5-A2B3-8D5EF7A7A273}"/>
              </a:ext>
            </a:extLst>
          </p:cNvPr>
          <p:cNvSpPr>
            <a:spLocks noGrp="1" noChangeArrowheads="1"/>
          </p:cNvSpPr>
          <p:nvPr>
            <p:ph type="subTitle" idx="1"/>
          </p:nvPr>
        </p:nvSpPr>
        <p:spPr>
          <a:xfrm>
            <a:off x="485631" y="765175"/>
            <a:ext cx="8399751" cy="5327650"/>
          </a:xfrm>
        </p:spPr>
        <p:txBody>
          <a:bodyPr>
            <a:noAutofit/>
          </a:bodyPr>
          <a:lstStyle/>
          <a:p>
            <a:pPr marL="174625" indent="-174625" algn="l">
              <a:buClr>
                <a:srgbClr val="CC0000"/>
              </a:buClr>
              <a:buSzPct val="70000"/>
              <a:buFontTx/>
              <a:buChar char="•"/>
              <a:defRPr/>
            </a:pPr>
            <a:r>
              <a:rPr lang="en-US" dirty="0">
                <a:solidFill>
                  <a:srgbClr val="262626"/>
                </a:solidFill>
                <a:latin typeface="Calibri" pitchFamily="34" charset="0"/>
              </a:rPr>
              <a:t>Sending employees abroad, or hiring locally requires cultural orientation programs to help  - expatriates  assigned to host country , or managers at home assessing performance abroad – understand the wide range of cultural differences existing between home and host.</a:t>
            </a:r>
          </a:p>
          <a:p>
            <a:pPr marL="174625" indent="-174625" algn="l">
              <a:buClr>
                <a:srgbClr val="CC0000"/>
              </a:buClr>
              <a:buSzPct val="70000"/>
              <a:buFontTx/>
              <a:buChar char="•"/>
              <a:defRPr/>
            </a:pPr>
            <a:r>
              <a:rPr lang="en-US" dirty="0">
                <a:solidFill>
                  <a:srgbClr val="262626"/>
                </a:solidFill>
                <a:latin typeface="Calibri" pitchFamily="34" charset="0"/>
              </a:rPr>
              <a:t>Developing cultural understanding, and sensitivity can: </a:t>
            </a:r>
          </a:p>
          <a:p>
            <a:pPr marL="993775" lvl="1" indent="-457200" algn="l">
              <a:buClr>
                <a:srgbClr val="0070C0"/>
              </a:buClr>
              <a:buSzPct val="100000"/>
              <a:buFont typeface="+mj-lt"/>
              <a:buAutoNum type="arabicPeriod"/>
              <a:defRPr/>
            </a:pPr>
            <a:r>
              <a:rPr lang="en-US" dirty="0">
                <a:solidFill>
                  <a:schemeClr val="accent1">
                    <a:lumMod val="75000"/>
                  </a:schemeClr>
                </a:solidFill>
                <a:latin typeface="Calibri" pitchFamily="34" charset="0"/>
              </a:rPr>
              <a:t>minimize cultural shock; </a:t>
            </a:r>
          </a:p>
          <a:p>
            <a:pPr marL="993775" lvl="1" indent="-457200" algn="l">
              <a:buClr>
                <a:srgbClr val="0070C0"/>
              </a:buClr>
              <a:buSzPct val="100000"/>
              <a:buFont typeface="+mj-lt"/>
              <a:buAutoNum type="arabicPeriod"/>
              <a:defRPr/>
            </a:pPr>
            <a:r>
              <a:rPr lang="en-US" dirty="0">
                <a:solidFill>
                  <a:schemeClr val="accent1">
                    <a:lumMod val="75000"/>
                  </a:schemeClr>
                </a:solidFill>
                <a:latin typeface="Calibri" pitchFamily="34" charset="0"/>
              </a:rPr>
              <a:t>speed up adjustment or adaptation process; </a:t>
            </a:r>
          </a:p>
          <a:p>
            <a:pPr marL="993775" lvl="1" indent="-457200" algn="l">
              <a:buClr>
                <a:srgbClr val="0070C0"/>
              </a:buClr>
              <a:buSzPct val="100000"/>
              <a:buFont typeface="+mj-lt"/>
              <a:buAutoNum type="arabicPeriod"/>
              <a:defRPr/>
            </a:pPr>
            <a:r>
              <a:rPr lang="en-US" dirty="0">
                <a:solidFill>
                  <a:schemeClr val="accent1">
                    <a:lumMod val="75000"/>
                  </a:schemeClr>
                </a:solidFill>
                <a:latin typeface="Calibri" pitchFamily="34" charset="0"/>
              </a:rPr>
              <a:t>improve communication levels; </a:t>
            </a:r>
          </a:p>
          <a:p>
            <a:pPr marL="993775" lvl="1" indent="-457200" algn="l">
              <a:buClr>
                <a:srgbClr val="0070C0"/>
              </a:buClr>
              <a:buSzPct val="100000"/>
              <a:buFont typeface="+mj-lt"/>
              <a:buAutoNum type="arabicPeriod"/>
              <a:defRPr/>
            </a:pPr>
            <a:r>
              <a:rPr lang="en-US" dirty="0">
                <a:solidFill>
                  <a:schemeClr val="accent1">
                    <a:lumMod val="75000"/>
                  </a:schemeClr>
                </a:solidFill>
                <a:latin typeface="Calibri" pitchFamily="34" charset="0"/>
              </a:rPr>
              <a:t>Allow for realistic assessment of performance (taking into consideration cultural differences).</a:t>
            </a:r>
          </a:p>
          <a:p>
            <a:pPr marL="174625" indent="-174625" algn="l">
              <a:buClr>
                <a:srgbClr val="CC0000"/>
              </a:buClr>
              <a:buSzPct val="70000"/>
              <a:buFontTx/>
              <a:buChar char="•"/>
              <a:defRPr/>
            </a:pPr>
            <a:r>
              <a:rPr lang="en-US" dirty="0">
                <a:solidFill>
                  <a:srgbClr val="262626"/>
                </a:solidFill>
                <a:latin typeface="Calibri" pitchFamily="34" charset="0"/>
              </a:rPr>
              <a:t>Some cultural factors might be helpful when learning about different cultures include:</a:t>
            </a:r>
          </a:p>
          <a:p>
            <a:pPr marL="987425" lvl="1" indent="-450850" algn="l">
              <a:buClr>
                <a:srgbClr val="CC0000"/>
              </a:buClr>
              <a:buSzPct val="70000"/>
              <a:defRPr/>
            </a:pPr>
            <a:r>
              <a:rPr lang="en-US" dirty="0">
                <a:solidFill>
                  <a:schemeClr val="accent1">
                    <a:lumMod val="75000"/>
                  </a:schemeClr>
                </a:solidFill>
                <a:latin typeface="Calibri" pitchFamily="34" charset="0"/>
              </a:rPr>
              <a:t>1. Sense of self &amp; space		2. Dress &amp; appearance</a:t>
            </a:r>
          </a:p>
          <a:p>
            <a:pPr marL="987425" lvl="1" indent="-450850" algn="l">
              <a:buClr>
                <a:srgbClr val="CC0000"/>
              </a:buClr>
              <a:buSzPct val="70000"/>
              <a:defRPr/>
            </a:pPr>
            <a:r>
              <a:rPr lang="en-US" dirty="0">
                <a:solidFill>
                  <a:schemeClr val="accent1">
                    <a:lumMod val="75000"/>
                  </a:schemeClr>
                </a:solidFill>
                <a:latin typeface="Calibri" pitchFamily="34" charset="0"/>
              </a:rPr>
              <a:t>3. Food &amp; feeding habits.		4. Communication &amp; language</a:t>
            </a:r>
          </a:p>
          <a:p>
            <a:pPr marL="987425" lvl="1" indent="-450850" algn="l">
              <a:buClr>
                <a:srgbClr val="CC0000"/>
              </a:buClr>
              <a:buSzPct val="70000"/>
              <a:defRPr/>
            </a:pPr>
            <a:r>
              <a:rPr lang="en-US" dirty="0">
                <a:solidFill>
                  <a:schemeClr val="accent1">
                    <a:lumMod val="75000"/>
                  </a:schemeClr>
                </a:solidFill>
                <a:latin typeface="Calibri" pitchFamily="34" charset="0"/>
              </a:rPr>
              <a:t>5. Time &amp; time consciousness		6. Relationships</a:t>
            </a:r>
          </a:p>
          <a:p>
            <a:pPr marL="987425" lvl="1" indent="-450850">
              <a:buClr>
                <a:srgbClr val="CC0000"/>
              </a:buClr>
              <a:buSzPct val="70000"/>
              <a:defRPr/>
            </a:pPr>
            <a:r>
              <a:rPr lang="en-US" dirty="0">
                <a:solidFill>
                  <a:schemeClr val="bg1"/>
                </a:solidFill>
                <a:latin typeface="Calibri" pitchFamily="34" charset="0"/>
              </a:rPr>
              <a:t>7. Values &amp; norms			8. Beliefs and attitudes</a:t>
            </a:r>
          </a:p>
          <a:p>
            <a:pPr marL="987425" lvl="1" indent="-450850">
              <a:buClr>
                <a:srgbClr val="CC0000"/>
              </a:buClr>
              <a:buSzPct val="70000"/>
              <a:defRPr/>
            </a:pPr>
            <a:r>
              <a:rPr lang="en-US" dirty="0">
                <a:solidFill>
                  <a:schemeClr val="bg1"/>
                </a:solidFill>
                <a:latin typeface="Calibri" pitchFamily="34" charset="0"/>
              </a:rPr>
              <a:t>9. Work motivation and practices	10. Mental Processes &amp; learning</a:t>
            </a:r>
          </a:p>
        </p:txBody>
      </p:sp>
      <p:pic>
        <p:nvPicPr>
          <p:cNvPr id="2" name="Picture 1">
            <a:extLst>
              <a:ext uri="{FF2B5EF4-FFF2-40B4-BE49-F238E27FC236}">
                <a16:creationId xmlns:a16="http://schemas.microsoft.com/office/drawing/2014/main" id="{3B21BCDA-8051-49D6-ADFF-DB2AEAACFEC1}"/>
              </a:ext>
            </a:extLst>
          </p:cNvPr>
          <p:cNvPicPr>
            <a:picLocks noChangeAspect="1"/>
          </p:cNvPicPr>
          <p:nvPr/>
        </p:nvPicPr>
        <p:blipFill>
          <a:blip r:embed="rId3"/>
          <a:stretch>
            <a:fillRect/>
          </a:stretch>
        </p:blipFill>
        <p:spPr>
          <a:xfrm>
            <a:off x="8551430" y="2329367"/>
            <a:ext cx="3381952" cy="2584378"/>
          </a:xfrm>
          <a:prstGeom prst="rect">
            <a:avLst/>
          </a:prstGeom>
        </p:spPr>
      </p:pic>
    </p:spTree>
    <p:extLst>
      <p:ext uri="{BB962C8B-B14F-4D97-AF65-F5344CB8AC3E}">
        <p14:creationId xmlns:p14="http://schemas.microsoft.com/office/powerpoint/2010/main" val="33140313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53A56C-8D9F-49EC-B0AD-EBBDC12701D1}"/>
              </a:ext>
            </a:extLst>
          </p:cNvPr>
          <p:cNvSpPr>
            <a:spLocks noGrp="1"/>
          </p:cNvSpPr>
          <p:nvPr>
            <p:ph type="title"/>
          </p:nvPr>
        </p:nvSpPr>
        <p:spPr>
          <a:xfrm>
            <a:off x="740924" y="0"/>
            <a:ext cx="10515600" cy="1325563"/>
          </a:xfrm>
        </p:spPr>
        <p:txBody>
          <a:bodyPr/>
          <a:lstStyle/>
          <a:p>
            <a:pPr algn="ctr"/>
            <a:r>
              <a:rPr lang="en-GB" b="1" dirty="0"/>
              <a:t>Literature</a:t>
            </a:r>
          </a:p>
        </p:txBody>
      </p:sp>
      <p:sp>
        <p:nvSpPr>
          <p:cNvPr id="3" name="Content Placeholder 2">
            <a:extLst>
              <a:ext uri="{FF2B5EF4-FFF2-40B4-BE49-F238E27FC236}">
                <a16:creationId xmlns:a16="http://schemas.microsoft.com/office/drawing/2014/main" id="{34AABE9B-2959-4F4E-9023-53829B0DE7CC}"/>
              </a:ext>
            </a:extLst>
          </p:cNvPr>
          <p:cNvSpPr>
            <a:spLocks noGrp="1"/>
          </p:cNvSpPr>
          <p:nvPr>
            <p:ph idx="1"/>
          </p:nvPr>
        </p:nvSpPr>
        <p:spPr>
          <a:xfrm>
            <a:off x="838200" y="1398859"/>
            <a:ext cx="10515600" cy="4351338"/>
          </a:xfrm>
        </p:spPr>
        <p:txBody>
          <a:bodyPr/>
          <a:lstStyle/>
          <a:p>
            <a:r>
              <a:rPr lang="en-GB" dirty="0"/>
              <a:t>HRM Handbook and Practices: Michael Armstrong, 2014</a:t>
            </a:r>
          </a:p>
          <a:p>
            <a:r>
              <a:rPr lang="en-GB" dirty="0"/>
              <a:t>Managing Human Resources in SMEs, </a:t>
            </a:r>
            <a:r>
              <a:rPr lang="en-GB" dirty="0" err="1"/>
              <a:t>Wapshott</a:t>
            </a:r>
            <a:r>
              <a:rPr lang="en-GB" dirty="0"/>
              <a:t> and </a:t>
            </a:r>
            <a:r>
              <a:rPr lang="en-GB" dirty="0" err="1"/>
              <a:t>Mallett</a:t>
            </a:r>
            <a:r>
              <a:rPr lang="en-GB" dirty="0"/>
              <a:t>, 2016</a:t>
            </a:r>
          </a:p>
          <a:p>
            <a:r>
              <a:rPr lang="en-GB" dirty="0" err="1"/>
              <a:t>Nha</a:t>
            </a:r>
            <a:r>
              <a:rPr lang="en-GB" dirty="0"/>
              <a:t> To Tran (2013): Employer Branding for SMEs: Attracting Graduating Students in IT Industry</a:t>
            </a:r>
          </a:p>
        </p:txBody>
      </p:sp>
    </p:spTree>
    <p:extLst>
      <p:ext uri="{BB962C8B-B14F-4D97-AF65-F5344CB8AC3E}">
        <p14:creationId xmlns:p14="http://schemas.microsoft.com/office/powerpoint/2010/main" val="3236797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0B24718E-1353-419D-AB4D-9D48975CD2D2}"/>
              </a:ext>
            </a:extLst>
          </p:cNvPr>
          <p:cNvSpPr>
            <a:spLocks noGrp="1" noChangeArrowheads="1"/>
          </p:cNvSpPr>
          <p:nvPr>
            <p:ph type="title"/>
          </p:nvPr>
        </p:nvSpPr>
        <p:spPr bwMode="auto">
          <a:xfrm>
            <a:off x="3221173" y="136525"/>
            <a:ext cx="6386512" cy="1016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algn="ctr"/>
            <a:r>
              <a:rPr lang="en-GB" altLang="fi-FI" b="1">
                <a:latin typeface="Arial" panose="020B0604020202020204" pitchFamily="34" charset="0"/>
                <a:cs typeface="Arial" panose="020B0604020202020204" pitchFamily="34" charset="0"/>
              </a:rPr>
              <a:t>Aims for SHRM</a:t>
            </a:r>
          </a:p>
        </p:txBody>
      </p:sp>
      <p:sp>
        <p:nvSpPr>
          <p:cNvPr id="8195" name="Content Placeholder 2">
            <a:extLst>
              <a:ext uri="{FF2B5EF4-FFF2-40B4-BE49-F238E27FC236}">
                <a16:creationId xmlns:a16="http://schemas.microsoft.com/office/drawing/2014/main" id="{EB29C742-74E6-475E-A9AD-9B679E856D21}"/>
              </a:ext>
            </a:extLst>
          </p:cNvPr>
          <p:cNvSpPr>
            <a:spLocks noGrp="1" noChangeArrowheads="1"/>
          </p:cNvSpPr>
          <p:nvPr>
            <p:ph idx="1"/>
          </p:nvPr>
        </p:nvSpPr>
        <p:spPr bwMode="auto">
          <a:xfrm>
            <a:off x="838200" y="1041689"/>
            <a:ext cx="10912813" cy="5203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a:lnSpc>
                <a:spcPct val="100000"/>
              </a:lnSpc>
              <a:spcBef>
                <a:spcPts val="1200"/>
              </a:spcBef>
              <a:spcAft>
                <a:spcPts val="600"/>
              </a:spcAft>
            </a:pPr>
            <a:r>
              <a:rPr lang="en-GB" altLang="fi-FI" sz="2400" dirty="0">
                <a:latin typeface="Arial" panose="020B0604020202020204" pitchFamily="34" charset="0"/>
                <a:cs typeface="Arial" panose="020B0604020202020204" pitchFamily="34" charset="0"/>
              </a:rPr>
              <a:t>Generate organizational capability </a:t>
            </a:r>
          </a:p>
          <a:p>
            <a:pPr lvl="1">
              <a:lnSpc>
                <a:spcPct val="100000"/>
              </a:lnSpc>
              <a:spcBef>
                <a:spcPts val="1200"/>
              </a:spcBef>
              <a:spcAft>
                <a:spcPts val="600"/>
              </a:spcAft>
            </a:pPr>
            <a:r>
              <a:rPr lang="en-GB" altLang="fi-FI" sz="2000" dirty="0">
                <a:latin typeface="Arial" panose="020B0604020202020204" pitchFamily="34" charset="0"/>
                <a:cs typeface="Arial" panose="020B0604020202020204" pitchFamily="34" charset="0"/>
              </a:rPr>
              <a:t>Ensure the firm has the skilled, engaged, committed, well-motivated employees it needs to achieve a sustainable competitive advantage</a:t>
            </a:r>
          </a:p>
          <a:p>
            <a:pPr>
              <a:lnSpc>
                <a:spcPct val="100000"/>
              </a:lnSpc>
              <a:spcBef>
                <a:spcPts val="1200"/>
              </a:spcBef>
              <a:spcAft>
                <a:spcPts val="600"/>
              </a:spcAft>
            </a:pPr>
            <a:r>
              <a:rPr lang="en-GB" altLang="fi-FI" sz="2400" dirty="0">
                <a:latin typeface="Arial" panose="020B0604020202020204" pitchFamily="34" charset="0"/>
                <a:cs typeface="Arial" panose="020B0604020202020204" pitchFamily="34" charset="0"/>
              </a:rPr>
              <a:t>Management of employer-employee relationships in such a way that contribute optimally to achieving organizational goals (Alvesson, 2009).</a:t>
            </a:r>
          </a:p>
          <a:p>
            <a:pPr>
              <a:lnSpc>
                <a:spcPct val="100000"/>
              </a:lnSpc>
              <a:spcBef>
                <a:spcPts val="1200"/>
              </a:spcBef>
              <a:spcAft>
                <a:spcPts val="600"/>
              </a:spcAft>
            </a:pPr>
            <a:r>
              <a:rPr lang="en-GB" altLang="fi-FI" sz="2400" dirty="0">
                <a:latin typeface="Arial" panose="020B0604020202020204" pitchFamily="34" charset="0"/>
                <a:cs typeface="Arial" panose="020B0604020202020204" pitchFamily="34" charset="0"/>
              </a:rPr>
              <a:t>Provides a sense of direction to its people in a turbulent business environment through coherent HR policies and programs</a:t>
            </a:r>
          </a:p>
          <a:p>
            <a:pPr>
              <a:lnSpc>
                <a:spcPct val="100000"/>
              </a:lnSpc>
              <a:spcBef>
                <a:spcPts val="1200"/>
              </a:spcBef>
              <a:spcAft>
                <a:spcPts val="600"/>
              </a:spcAft>
            </a:pPr>
            <a:r>
              <a:rPr lang="en-GB" altLang="fi-FI" sz="2400" dirty="0">
                <a:latin typeface="Arial" panose="020B0604020202020204" pitchFamily="34" charset="0"/>
                <a:cs typeface="Arial" panose="020B0604020202020204" pitchFamily="34" charset="0"/>
              </a:rPr>
              <a:t>Capitalize on the advantages provided by the strengths of its people resources</a:t>
            </a:r>
          </a:p>
          <a:p>
            <a:pPr>
              <a:lnSpc>
                <a:spcPct val="100000"/>
              </a:lnSpc>
              <a:spcBef>
                <a:spcPts val="1200"/>
              </a:spcBef>
              <a:spcAft>
                <a:spcPts val="600"/>
              </a:spcAft>
            </a:pPr>
            <a:endParaRPr lang="en-GB" altLang="fi-FI" sz="2400" dirty="0">
              <a:latin typeface="Arial" panose="020B0604020202020204" pitchFamily="34" charset="0"/>
              <a:cs typeface="Arial" panose="020B0604020202020204" pitchFamily="34" charset="0"/>
            </a:endParaRPr>
          </a:p>
        </p:txBody>
      </p:sp>
      <p:sp>
        <p:nvSpPr>
          <p:cNvPr id="8196" name="Date Placeholder 3">
            <a:extLst>
              <a:ext uri="{FF2B5EF4-FFF2-40B4-BE49-F238E27FC236}">
                <a16:creationId xmlns:a16="http://schemas.microsoft.com/office/drawing/2014/main" id="{D0B8EA93-B450-4D40-A74E-7726C4455E00}"/>
              </a:ext>
            </a:extLst>
          </p:cNvPr>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E91BA44-9650-405E-8BB6-179295F6CEC5}" type="datetime1">
              <a:rPr lang="fi-FI" altLang="en-US" smtClean="0">
                <a:solidFill>
                  <a:schemeClr val="bg1"/>
                </a:solidFill>
                <a:cs typeface="Arial" panose="020B0604020202020204" pitchFamily="34" charset="0"/>
              </a:rPr>
              <a:pPr/>
              <a:t>12.2.2018</a:t>
            </a:fld>
            <a:endParaRPr lang="fi-FI" altLang="en-US">
              <a:solidFill>
                <a:schemeClr val="bg1"/>
              </a:solidFill>
              <a:cs typeface="Arial" panose="020B0604020202020204" pitchFamily="34" charset="0"/>
            </a:endParaRPr>
          </a:p>
        </p:txBody>
      </p:sp>
      <p:sp>
        <p:nvSpPr>
          <p:cNvPr id="8197" name="Footer Placeholder 4">
            <a:extLst>
              <a:ext uri="{FF2B5EF4-FFF2-40B4-BE49-F238E27FC236}">
                <a16:creationId xmlns:a16="http://schemas.microsoft.com/office/drawing/2014/main" id="{D5CF995B-201F-4F3F-A80E-0B6EEEC4E22B}"/>
              </a:ext>
            </a:extLst>
          </p:cNvPr>
          <p:cNvSpPr>
            <a:spLocks noGrp="1" noChangeArrowheads="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endParaRPr lang="en-US" altLang="en-US">
              <a:solidFill>
                <a:schemeClr val="bg1"/>
              </a:solidFill>
              <a:latin typeface="Calibri" panose="020F0502020204030204" pitchFamily="34" charset="0"/>
              <a:cs typeface="Arial" panose="020B0604020202020204" pitchFamily="34" charset="0"/>
            </a:endParaRPr>
          </a:p>
        </p:txBody>
      </p:sp>
      <p:sp>
        <p:nvSpPr>
          <p:cNvPr id="8198" name="Slide Number Placeholder 5">
            <a:extLst>
              <a:ext uri="{FF2B5EF4-FFF2-40B4-BE49-F238E27FC236}">
                <a16:creationId xmlns:a16="http://schemas.microsoft.com/office/drawing/2014/main" id="{CC38343C-7B14-4DD8-8D47-1C210D671C90}"/>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C08E2E6-F6C2-4AC1-A7BC-F227E9B73F04}" type="slidenum">
              <a:rPr lang="fi-FI" altLang="en-US" smtClean="0">
                <a:solidFill>
                  <a:schemeClr val="bg1"/>
                </a:solidFill>
              </a:rPr>
              <a:pPr/>
              <a:t>5</a:t>
            </a:fld>
            <a:endParaRPr lang="fi-FI" altLang="en-US">
              <a:solidFill>
                <a:schemeClr val="bg1"/>
              </a:solidFill>
            </a:endParaRPr>
          </a:p>
        </p:txBody>
      </p:sp>
    </p:spTree>
    <p:extLst>
      <p:ext uri="{BB962C8B-B14F-4D97-AF65-F5344CB8AC3E}">
        <p14:creationId xmlns:p14="http://schemas.microsoft.com/office/powerpoint/2010/main" val="2347784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2674DD-D657-4C57-BCDA-F2A3876BD1FB}"/>
              </a:ext>
            </a:extLst>
          </p:cNvPr>
          <p:cNvSpPr>
            <a:spLocks noGrp="1"/>
          </p:cNvSpPr>
          <p:nvPr>
            <p:ph type="title"/>
          </p:nvPr>
        </p:nvSpPr>
        <p:spPr>
          <a:xfrm>
            <a:off x="838200" y="182224"/>
            <a:ext cx="10515600" cy="1325563"/>
          </a:xfrm>
        </p:spPr>
        <p:txBody>
          <a:bodyPr/>
          <a:lstStyle/>
          <a:p>
            <a:pPr algn="ctr"/>
            <a:r>
              <a:rPr lang="en-GB" b="1" dirty="0"/>
              <a:t>Recruitment and Selection – In a Nutshell</a:t>
            </a:r>
          </a:p>
        </p:txBody>
      </p:sp>
      <p:pic>
        <p:nvPicPr>
          <p:cNvPr id="4" name="Content Placeholder 6">
            <a:extLst>
              <a:ext uri="{FF2B5EF4-FFF2-40B4-BE49-F238E27FC236}">
                <a16:creationId xmlns:a16="http://schemas.microsoft.com/office/drawing/2014/main" id="{EFB51CEB-EC3C-44D0-ACB5-60910F7A435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371617" y="1507787"/>
            <a:ext cx="5978315" cy="404660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a:extLst>
              <a:ext uri="{FF2B5EF4-FFF2-40B4-BE49-F238E27FC236}">
                <a16:creationId xmlns:a16="http://schemas.microsoft.com/office/drawing/2014/main" id="{C3F86E75-8AE8-44D8-958E-D188D351D18C}"/>
              </a:ext>
            </a:extLst>
          </p:cNvPr>
          <p:cNvSpPr>
            <a:spLocks noGrp="1" noChangeArrowheads="1"/>
          </p:cNvSpPr>
          <p:nvPr>
            <p:ph idx="1"/>
          </p:nvPr>
        </p:nvSpPr>
        <p:spPr bwMode="auto">
          <a:xfrm>
            <a:off x="453957" y="1510047"/>
            <a:ext cx="6301903" cy="5203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marL="0" indent="0">
              <a:lnSpc>
                <a:spcPct val="100000"/>
              </a:lnSpc>
              <a:spcBef>
                <a:spcPts val="1200"/>
              </a:spcBef>
              <a:spcAft>
                <a:spcPts val="600"/>
              </a:spcAft>
              <a:buNone/>
            </a:pPr>
            <a:r>
              <a:rPr lang="en-GB" altLang="fi-FI" b="1" dirty="0">
                <a:latin typeface="Arial" panose="020B0604020202020204" pitchFamily="34" charset="0"/>
                <a:cs typeface="Arial" panose="020B0604020202020204" pitchFamily="34" charset="0"/>
              </a:rPr>
              <a:t>Key considerations</a:t>
            </a:r>
          </a:p>
          <a:p>
            <a:pPr>
              <a:lnSpc>
                <a:spcPct val="100000"/>
              </a:lnSpc>
              <a:spcBef>
                <a:spcPts val="1200"/>
              </a:spcBef>
              <a:spcAft>
                <a:spcPts val="600"/>
              </a:spcAft>
            </a:pPr>
            <a:r>
              <a:rPr lang="en-GB" altLang="fi-FI" sz="2400" b="1" dirty="0">
                <a:latin typeface="Arial" panose="020B0604020202020204" pitchFamily="34" charset="0"/>
                <a:cs typeface="Arial" panose="020B0604020202020204" pitchFamily="34" charset="0"/>
              </a:rPr>
              <a:t>The job, the candidate </a:t>
            </a:r>
            <a:r>
              <a:rPr lang="en-GB" altLang="fi-FI" sz="2400" dirty="0">
                <a:latin typeface="Arial" panose="020B0604020202020204" pitchFamily="34" charset="0"/>
                <a:cs typeface="Arial" panose="020B0604020202020204" pitchFamily="34" charset="0"/>
              </a:rPr>
              <a:t>– when to recruit, how many, what competencies etc.</a:t>
            </a:r>
          </a:p>
          <a:p>
            <a:pPr>
              <a:lnSpc>
                <a:spcPct val="100000"/>
              </a:lnSpc>
              <a:spcBef>
                <a:spcPts val="1200"/>
              </a:spcBef>
              <a:spcAft>
                <a:spcPts val="600"/>
              </a:spcAft>
            </a:pPr>
            <a:r>
              <a:rPr lang="en-GB" altLang="fi-FI" sz="2400" b="1" dirty="0">
                <a:latin typeface="Arial" panose="020B0604020202020204" pitchFamily="34" charset="0"/>
                <a:cs typeface="Arial" panose="020B0604020202020204" pitchFamily="34" charset="0"/>
              </a:rPr>
              <a:t>The channel(s) </a:t>
            </a:r>
            <a:r>
              <a:rPr lang="en-GB" altLang="fi-FI" sz="2400" dirty="0">
                <a:latin typeface="Arial" panose="020B0604020202020204" pitchFamily="34" charset="0"/>
                <a:cs typeface="Arial" panose="020B0604020202020204" pitchFamily="34" charset="0"/>
              </a:rPr>
              <a:t>– how and where to recruit?</a:t>
            </a:r>
          </a:p>
          <a:p>
            <a:pPr>
              <a:lnSpc>
                <a:spcPct val="100000"/>
              </a:lnSpc>
              <a:spcBef>
                <a:spcPts val="1200"/>
              </a:spcBef>
              <a:spcAft>
                <a:spcPts val="600"/>
              </a:spcAft>
            </a:pPr>
            <a:r>
              <a:rPr lang="en-GB" altLang="fi-FI" sz="2400" b="1" dirty="0">
                <a:latin typeface="Arial" panose="020B0604020202020204" pitchFamily="34" charset="0"/>
                <a:cs typeface="Arial" panose="020B0604020202020204" pitchFamily="34" charset="0"/>
              </a:rPr>
              <a:t>The selection </a:t>
            </a:r>
            <a:r>
              <a:rPr lang="en-GB" altLang="fi-FI" sz="2400" dirty="0">
                <a:latin typeface="Arial" panose="020B0604020202020204" pitchFamily="34" charset="0"/>
                <a:cs typeface="Arial" panose="020B0604020202020204" pitchFamily="34" charset="0"/>
              </a:rPr>
              <a:t>– criteria, assessment, process?</a:t>
            </a:r>
          </a:p>
          <a:p>
            <a:pPr>
              <a:lnSpc>
                <a:spcPct val="100000"/>
              </a:lnSpc>
              <a:spcBef>
                <a:spcPts val="1200"/>
              </a:spcBef>
              <a:spcAft>
                <a:spcPts val="600"/>
              </a:spcAft>
            </a:pPr>
            <a:r>
              <a:rPr lang="en-GB" altLang="fi-FI" sz="2400" b="1" dirty="0">
                <a:latin typeface="Arial" panose="020B0604020202020204" pitchFamily="34" charset="0"/>
                <a:cs typeface="Arial" panose="020B0604020202020204" pitchFamily="34" charset="0"/>
              </a:rPr>
              <a:t>Orientation, onboarding process</a:t>
            </a:r>
          </a:p>
          <a:p>
            <a:pPr>
              <a:lnSpc>
                <a:spcPct val="100000"/>
              </a:lnSpc>
              <a:spcBef>
                <a:spcPts val="1200"/>
              </a:spcBef>
              <a:spcAft>
                <a:spcPts val="600"/>
              </a:spcAft>
            </a:pPr>
            <a:endParaRPr lang="en-GB" altLang="fi-FI" sz="2600" dirty="0">
              <a:latin typeface="Arial" panose="020B0604020202020204" pitchFamily="34" charset="0"/>
              <a:cs typeface="Arial" panose="020B0604020202020204" pitchFamily="34" charset="0"/>
            </a:endParaRPr>
          </a:p>
          <a:p>
            <a:pPr>
              <a:lnSpc>
                <a:spcPct val="100000"/>
              </a:lnSpc>
              <a:spcBef>
                <a:spcPts val="1200"/>
              </a:spcBef>
              <a:spcAft>
                <a:spcPts val="600"/>
              </a:spcAft>
            </a:pPr>
            <a:endParaRPr lang="en-GB" altLang="fi-FI"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517447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Nadpis 1"/>
          <p:cNvSpPr>
            <a:spLocks noGrp="1"/>
          </p:cNvSpPr>
          <p:nvPr>
            <p:ph type="title" idx="4294967295"/>
          </p:nvPr>
        </p:nvSpPr>
        <p:spPr bwMode="auto">
          <a:xfrm>
            <a:off x="1504406" y="336870"/>
            <a:ext cx="9434209" cy="158368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algn="ctr" eaLnBrk="1" hangingPunct="1"/>
            <a:r>
              <a:rPr lang="en-US" altLang="cs-CZ" sz="4000" b="1" dirty="0"/>
              <a:t>The importance of social networks for recruitment and selection</a:t>
            </a:r>
            <a:br>
              <a:rPr lang="en-US" altLang="cs-CZ" sz="4000" b="1" dirty="0"/>
            </a:br>
            <a:endParaRPr lang="cs-CZ" altLang="cs-CZ" sz="4000" b="1" dirty="0">
              <a:latin typeface="Century Gothic" panose="020B0502020202020204" pitchFamily="34" charset="0"/>
            </a:endParaRPr>
          </a:p>
        </p:txBody>
      </p:sp>
      <p:sp>
        <p:nvSpPr>
          <p:cNvPr id="18435" name="Zástupný symbol pro obsah 2"/>
          <p:cNvSpPr>
            <a:spLocks noGrp="1"/>
          </p:cNvSpPr>
          <p:nvPr>
            <p:ph idx="4294967295"/>
          </p:nvPr>
        </p:nvSpPr>
        <p:spPr bwMode="auto">
          <a:xfrm>
            <a:off x="655185" y="1788679"/>
            <a:ext cx="11039173" cy="39036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pPr>
              <a:buFont typeface="Arial" panose="020B0604020202020204" pitchFamily="34" charset="0"/>
              <a:buNone/>
            </a:pPr>
            <a:r>
              <a:rPr lang="en-US" altLang="cs-CZ" sz="3200" b="1" dirty="0"/>
              <a:t>Social media </a:t>
            </a:r>
            <a:r>
              <a:rPr lang="en-US" altLang="cs-CZ" sz="3200" dirty="0"/>
              <a:t>(alternative or in addition to traditional channels)</a:t>
            </a:r>
            <a:endParaRPr lang="lt-LT" altLang="cs-CZ" sz="3200" dirty="0"/>
          </a:p>
          <a:p>
            <a:pPr>
              <a:buFont typeface="Arial" panose="020B0604020202020204" pitchFamily="34" charset="0"/>
              <a:buNone/>
            </a:pPr>
            <a:r>
              <a:rPr lang="lt-LT" altLang="cs-CZ" sz="2400" dirty="0"/>
              <a:t> (</a:t>
            </a:r>
            <a:r>
              <a:rPr lang="en-GB" altLang="cs-CZ" sz="2400" dirty="0"/>
              <a:t>e.g. </a:t>
            </a:r>
            <a:r>
              <a:rPr lang="en-US" altLang="cs-CZ" sz="2400" dirty="0"/>
              <a:t>LinkedIn, Facebook and Twitter</a:t>
            </a:r>
            <a:r>
              <a:rPr lang="lt-LT" altLang="cs-CZ" sz="2400" dirty="0"/>
              <a:t> and etc.)</a:t>
            </a:r>
          </a:p>
          <a:p>
            <a:pPr marL="442913" indent="-442913"/>
            <a:r>
              <a:rPr lang="lt-LT" altLang="cs-CZ" sz="2400" dirty="0"/>
              <a:t>Keep employers brand image updated in social media</a:t>
            </a:r>
          </a:p>
          <a:p>
            <a:pPr marL="442913" indent="-442913"/>
            <a:r>
              <a:rPr lang="lt-LT" altLang="cs-CZ" sz="2400" dirty="0"/>
              <a:t>Ensure that the right advertisement is in right media channel</a:t>
            </a:r>
          </a:p>
          <a:p>
            <a:pPr marL="442913" indent="-442913"/>
            <a:r>
              <a:rPr lang="lt-LT" altLang="cs-CZ" sz="2400" dirty="0"/>
              <a:t>Learn about pecularities of different social networks</a:t>
            </a:r>
            <a:endParaRPr lang="en-US" altLang="cs-CZ" sz="2400" dirty="0"/>
          </a:p>
        </p:txBody>
      </p:sp>
      <p:pic>
        <p:nvPicPr>
          <p:cNvPr id="2" name="Picture 1">
            <a:extLst>
              <a:ext uri="{FF2B5EF4-FFF2-40B4-BE49-F238E27FC236}">
                <a16:creationId xmlns:a16="http://schemas.microsoft.com/office/drawing/2014/main" id="{7A138C3F-5B15-48CA-8B52-99511ECB2FE3}"/>
              </a:ext>
            </a:extLst>
          </p:cNvPr>
          <p:cNvPicPr>
            <a:picLocks noChangeAspect="1"/>
          </p:cNvPicPr>
          <p:nvPr/>
        </p:nvPicPr>
        <p:blipFill>
          <a:blip r:embed="rId2"/>
          <a:stretch>
            <a:fillRect/>
          </a:stretch>
        </p:blipFill>
        <p:spPr>
          <a:xfrm>
            <a:off x="8846383" y="4257667"/>
            <a:ext cx="2847975" cy="1600200"/>
          </a:xfrm>
          <a:prstGeom prst="rect">
            <a:avLst/>
          </a:prstGeom>
        </p:spPr>
      </p:pic>
      <p:sp>
        <p:nvSpPr>
          <p:cNvPr id="3" name="TextBox 2">
            <a:extLst>
              <a:ext uri="{FF2B5EF4-FFF2-40B4-BE49-F238E27FC236}">
                <a16:creationId xmlns:a16="http://schemas.microsoft.com/office/drawing/2014/main" id="{2DB8E069-9F10-4E29-A96B-B8CD52F3B34E}"/>
              </a:ext>
            </a:extLst>
          </p:cNvPr>
          <p:cNvSpPr txBox="1"/>
          <p:nvPr/>
        </p:nvSpPr>
        <p:spPr>
          <a:xfrm>
            <a:off x="655185" y="4675837"/>
            <a:ext cx="7741350" cy="523220"/>
          </a:xfrm>
          <a:prstGeom prst="rect">
            <a:avLst/>
          </a:prstGeom>
          <a:noFill/>
        </p:spPr>
        <p:txBody>
          <a:bodyPr wrap="none" rtlCol="0">
            <a:spAutoFit/>
          </a:bodyPr>
          <a:lstStyle/>
          <a:p>
            <a:r>
              <a:rPr lang="en-GB" sz="2800" dirty="0">
                <a:solidFill>
                  <a:srgbClr val="C00000"/>
                </a:solidFill>
              </a:rPr>
              <a:t>Brand and communication consistency is important!</a:t>
            </a:r>
          </a:p>
        </p:txBody>
      </p:sp>
    </p:spTree>
    <p:extLst>
      <p:ext uri="{BB962C8B-B14F-4D97-AF65-F5344CB8AC3E}">
        <p14:creationId xmlns:p14="http://schemas.microsoft.com/office/powerpoint/2010/main" val="41559828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E4D7BC-8606-439F-833C-1B625DD4327C}"/>
              </a:ext>
            </a:extLst>
          </p:cNvPr>
          <p:cNvSpPr>
            <a:spLocks noGrp="1"/>
          </p:cNvSpPr>
          <p:nvPr>
            <p:ph type="title"/>
          </p:nvPr>
        </p:nvSpPr>
        <p:spPr/>
        <p:txBody>
          <a:bodyPr/>
          <a:lstStyle/>
          <a:p>
            <a:pPr algn="ctr"/>
            <a:r>
              <a:rPr lang="en-GB" b="1" dirty="0"/>
              <a:t>Recruitment and Selection – SME challenges</a:t>
            </a:r>
          </a:p>
        </p:txBody>
      </p:sp>
      <p:sp>
        <p:nvSpPr>
          <p:cNvPr id="3" name="Content Placeholder 2">
            <a:extLst>
              <a:ext uri="{FF2B5EF4-FFF2-40B4-BE49-F238E27FC236}">
                <a16:creationId xmlns:a16="http://schemas.microsoft.com/office/drawing/2014/main" id="{7FB716D3-3C22-4469-9A58-27931AC9A021}"/>
              </a:ext>
            </a:extLst>
          </p:cNvPr>
          <p:cNvSpPr>
            <a:spLocks noGrp="1"/>
          </p:cNvSpPr>
          <p:nvPr>
            <p:ph idx="1"/>
          </p:nvPr>
        </p:nvSpPr>
        <p:spPr>
          <a:xfrm>
            <a:off x="838200" y="1690688"/>
            <a:ext cx="10515600" cy="4351338"/>
          </a:xfrm>
        </p:spPr>
        <p:txBody>
          <a:bodyPr>
            <a:normAutofit/>
          </a:bodyPr>
          <a:lstStyle/>
          <a:p>
            <a:pPr marL="442913" indent="-442913"/>
            <a:r>
              <a:rPr lang="en-GB" sz="3000" dirty="0"/>
              <a:t>Managerial competencies to recruit and select</a:t>
            </a:r>
          </a:p>
          <a:p>
            <a:pPr marL="442913" indent="-442913"/>
            <a:r>
              <a:rPr lang="en-GB" sz="3000" dirty="0"/>
              <a:t>Resource constraints – may limit the channels, the depth of recruitment process, offer attractive packages, etc.</a:t>
            </a:r>
          </a:p>
          <a:p>
            <a:pPr marL="442913" indent="-442913"/>
            <a:r>
              <a:rPr lang="en-GB" sz="3000" dirty="0"/>
              <a:t>Attract right or good talents to join the firm</a:t>
            </a:r>
          </a:p>
        </p:txBody>
      </p:sp>
      <p:pic>
        <p:nvPicPr>
          <p:cNvPr id="4" name="Picture 3">
            <a:extLst>
              <a:ext uri="{FF2B5EF4-FFF2-40B4-BE49-F238E27FC236}">
                <a16:creationId xmlns:a16="http://schemas.microsoft.com/office/drawing/2014/main" id="{B1452746-A518-4221-8F51-EB765A8A6F08}"/>
              </a:ext>
            </a:extLst>
          </p:cNvPr>
          <p:cNvPicPr>
            <a:picLocks noChangeAspect="1"/>
          </p:cNvPicPr>
          <p:nvPr/>
        </p:nvPicPr>
        <p:blipFill>
          <a:blip r:embed="rId2"/>
          <a:stretch>
            <a:fillRect/>
          </a:stretch>
        </p:blipFill>
        <p:spPr>
          <a:xfrm>
            <a:off x="8162966" y="4162655"/>
            <a:ext cx="3411583" cy="1805481"/>
          </a:xfrm>
          <a:prstGeom prst="rect">
            <a:avLst/>
          </a:prstGeom>
        </p:spPr>
      </p:pic>
    </p:spTree>
    <p:extLst>
      <p:ext uri="{BB962C8B-B14F-4D97-AF65-F5344CB8AC3E}">
        <p14:creationId xmlns:p14="http://schemas.microsoft.com/office/powerpoint/2010/main" val="9836299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F42141-EC67-4662-AF53-45FE09A2C952}"/>
              </a:ext>
            </a:extLst>
          </p:cNvPr>
          <p:cNvSpPr>
            <a:spLocks noGrp="1"/>
          </p:cNvSpPr>
          <p:nvPr>
            <p:ph type="title"/>
          </p:nvPr>
        </p:nvSpPr>
        <p:spPr>
          <a:xfrm>
            <a:off x="838200" y="229712"/>
            <a:ext cx="10515600" cy="1325563"/>
          </a:xfrm>
        </p:spPr>
        <p:txBody>
          <a:bodyPr/>
          <a:lstStyle/>
          <a:p>
            <a:pPr algn="ctr"/>
            <a:r>
              <a:rPr lang="en-GB" b="1" dirty="0"/>
              <a:t>SME challenges – International Context</a:t>
            </a:r>
            <a:endParaRPr lang="en-GB" dirty="0"/>
          </a:p>
        </p:txBody>
      </p:sp>
      <p:sp>
        <p:nvSpPr>
          <p:cNvPr id="3" name="Content Placeholder 2">
            <a:extLst>
              <a:ext uri="{FF2B5EF4-FFF2-40B4-BE49-F238E27FC236}">
                <a16:creationId xmlns:a16="http://schemas.microsoft.com/office/drawing/2014/main" id="{13E021B7-EE6C-4123-9221-254F8FF3B344}"/>
              </a:ext>
            </a:extLst>
          </p:cNvPr>
          <p:cNvSpPr>
            <a:spLocks noGrp="1"/>
          </p:cNvSpPr>
          <p:nvPr>
            <p:ph idx="1"/>
          </p:nvPr>
        </p:nvSpPr>
        <p:spPr>
          <a:xfrm>
            <a:off x="773545" y="1555275"/>
            <a:ext cx="10515600" cy="4351338"/>
          </a:xfrm>
        </p:spPr>
        <p:txBody>
          <a:bodyPr>
            <a:normAutofit/>
          </a:bodyPr>
          <a:lstStyle/>
          <a:p>
            <a:pPr marL="0" indent="0">
              <a:buNone/>
              <a:tabLst>
                <a:tab pos="361950" algn="l"/>
              </a:tabLst>
            </a:pPr>
            <a:r>
              <a:rPr lang="en-GB" altLang="en-US" sz="3200" dirty="0"/>
              <a:t>International HRM (Brewster </a:t>
            </a:r>
            <a:r>
              <a:rPr lang="en-GB" altLang="en-US" sz="3200" i="1" dirty="0"/>
              <a:t>et al</a:t>
            </a:r>
            <a:r>
              <a:rPr lang="en-GB" altLang="en-US" sz="3200" dirty="0"/>
              <a:t>, 2005): </a:t>
            </a:r>
          </a:p>
          <a:p>
            <a:pPr marL="895350" lvl="1" indent="-438150">
              <a:tabLst>
                <a:tab pos="361950" algn="l"/>
              </a:tabLst>
            </a:pPr>
            <a:r>
              <a:rPr lang="en-GB" altLang="en-US" sz="2800" dirty="0"/>
              <a:t>Global HRM Policy – ethnocentric, polycentric, geocentric</a:t>
            </a:r>
          </a:p>
          <a:p>
            <a:pPr marL="895350" lvl="1" indent="-438150">
              <a:tabLst>
                <a:tab pos="361950" algn="l"/>
              </a:tabLst>
            </a:pPr>
            <a:r>
              <a:rPr lang="en-GB" altLang="en-US" sz="2800" dirty="0"/>
              <a:t>International assignments management – costs/benefit analysis;</a:t>
            </a:r>
          </a:p>
          <a:p>
            <a:pPr marL="895350" lvl="1" indent="-438150">
              <a:tabLst>
                <a:tab pos="361950" algn="l"/>
              </a:tabLst>
            </a:pPr>
            <a:r>
              <a:rPr lang="en-GB" altLang="en-US" sz="2800" dirty="0"/>
              <a:t>Managing an international workforce;</a:t>
            </a:r>
          </a:p>
          <a:p>
            <a:pPr marL="895350" lvl="1" indent="-438150">
              <a:tabLst>
                <a:tab pos="361950" algn="l"/>
              </a:tabLst>
            </a:pPr>
            <a:r>
              <a:rPr lang="en-GB" altLang="en-US" sz="2800" dirty="0"/>
              <a:t>Expatriation/ Repatriation;</a:t>
            </a:r>
            <a:endParaRPr lang="en-GB" altLang="en-US" sz="2000" dirty="0"/>
          </a:p>
          <a:p>
            <a:pPr marL="895350" lvl="1" indent="-438150">
              <a:tabLst>
                <a:tab pos="361950" algn="l"/>
              </a:tabLst>
            </a:pPr>
            <a:r>
              <a:rPr lang="en-GB" altLang="en-US" sz="2800" dirty="0"/>
              <a:t>Talent management/employee branding;</a:t>
            </a:r>
          </a:p>
          <a:p>
            <a:pPr marL="0" indent="0">
              <a:buNone/>
              <a:tabLst>
                <a:tab pos="361950" algn="l"/>
              </a:tabLst>
            </a:pPr>
            <a:endParaRPr lang="en-GB" altLang="en-US" sz="2000" dirty="0"/>
          </a:p>
          <a:p>
            <a:pPr marL="0" indent="0">
              <a:buNone/>
              <a:tabLst>
                <a:tab pos="361950" algn="l"/>
              </a:tabLst>
            </a:pPr>
            <a:r>
              <a:rPr lang="en-GB" altLang="en-US" sz="2000" dirty="0"/>
              <a:t>Source: C Brewster, P Sparrow and H Harris (2005) Towards a new model of globalizing HRM, </a:t>
            </a:r>
            <a:r>
              <a:rPr lang="en-GB" altLang="en-US" sz="2000" i="1" dirty="0"/>
              <a:t>International Journal of Human Resource Management, </a:t>
            </a:r>
            <a:r>
              <a:rPr lang="en-GB" altLang="en-US" sz="2000" b="1" dirty="0"/>
              <a:t>16 </a:t>
            </a:r>
            <a:r>
              <a:rPr lang="en-GB" altLang="en-US" sz="2000" dirty="0"/>
              <a:t>(6), pp 949–70</a:t>
            </a:r>
          </a:p>
          <a:p>
            <a:endParaRPr lang="en-GB" sz="3200" dirty="0"/>
          </a:p>
        </p:txBody>
      </p:sp>
      <p:pic>
        <p:nvPicPr>
          <p:cNvPr id="4" name="Picture 3">
            <a:extLst>
              <a:ext uri="{FF2B5EF4-FFF2-40B4-BE49-F238E27FC236}">
                <a16:creationId xmlns:a16="http://schemas.microsoft.com/office/drawing/2014/main" id="{6E6C57DC-A6AA-4AC1-9C66-B36878A1DA5E}"/>
              </a:ext>
            </a:extLst>
          </p:cNvPr>
          <p:cNvPicPr>
            <a:picLocks noChangeAspect="1"/>
          </p:cNvPicPr>
          <p:nvPr/>
        </p:nvPicPr>
        <p:blipFill>
          <a:blip r:embed="rId2"/>
          <a:stretch>
            <a:fillRect/>
          </a:stretch>
        </p:blipFill>
        <p:spPr>
          <a:xfrm>
            <a:off x="8553450" y="3287077"/>
            <a:ext cx="3314700" cy="1381125"/>
          </a:xfrm>
          <a:prstGeom prst="rect">
            <a:avLst/>
          </a:prstGeom>
        </p:spPr>
      </p:pic>
    </p:spTree>
    <p:extLst>
      <p:ext uri="{BB962C8B-B14F-4D97-AF65-F5344CB8AC3E}">
        <p14:creationId xmlns:p14="http://schemas.microsoft.com/office/powerpoint/2010/main" val="3546233175"/>
      </p:ext>
    </p:extLst>
  </p:cSld>
  <p:clrMapOvr>
    <a:masterClrMapping/>
  </p:clrMapOvr>
</p:sld>
</file>

<file path=ppt/theme/theme1.xml><?xml version="1.0" encoding="utf-8"?>
<a:theme xmlns:a="http://schemas.openxmlformats.org/drawingml/2006/main" name="Motiv Office">
  <a:themeElements>
    <a:clrScheme name="Kancelář">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celář">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 KA2 SHARPEN Powerpoint" id="{A149E3AB-727D-4B39-A716-CF96AB296A49}" vid="{476B0934-BDB1-40E4-BD34-321811383E2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Template KA2 SHARPEN Powerpoint (1)</Template>
  <TotalTime>1123</TotalTime>
  <Words>1983</Words>
  <Application>Microsoft Office PowerPoint</Application>
  <PresentationFormat>Widescreen</PresentationFormat>
  <Paragraphs>215</Paragraphs>
  <Slides>42</Slides>
  <Notes>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42</vt:i4>
      </vt:variant>
    </vt:vector>
  </HeadingPairs>
  <TitlesOfParts>
    <vt:vector size="51" baseType="lpstr">
      <vt:lpstr>MS PGothic</vt:lpstr>
      <vt:lpstr>Arial</vt:lpstr>
      <vt:lpstr>Calibri</vt:lpstr>
      <vt:lpstr>Calibri Light</vt:lpstr>
      <vt:lpstr>Century Gothic</vt:lpstr>
      <vt:lpstr>Times New Roman</vt:lpstr>
      <vt:lpstr>Wingdings</vt:lpstr>
      <vt:lpstr>Wingdings 2</vt:lpstr>
      <vt:lpstr>Motiv Office</vt:lpstr>
      <vt:lpstr>Human Resource Management Practice</vt:lpstr>
      <vt:lpstr>Strategic HRM</vt:lpstr>
      <vt:lpstr>Strategic HRM model</vt:lpstr>
      <vt:lpstr>Resource Based View (RBV)</vt:lpstr>
      <vt:lpstr>Aims for SHRM</vt:lpstr>
      <vt:lpstr>Recruitment and Selection – In a Nutshell</vt:lpstr>
      <vt:lpstr>The importance of social networks for recruitment and selection </vt:lpstr>
      <vt:lpstr>Recruitment and Selection – SME challenges</vt:lpstr>
      <vt:lpstr>SME challenges – International Context</vt:lpstr>
      <vt:lpstr>Employer Branding</vt:lpstr>
      <vt:lpstr>PowerPoint Presentation</vt:lpstr>
      <vt:lpstr>Do you recognize these brands?</vt:lpstr>
      <vt:lpstr>PowerPoint Presentation</vt:lpstr>
      <vt:lpstr>PowerPoint Presentation</vt:lpstr>
      <vt:lpstr>An Example: Google</vt:lpstr>
      <vt:lpstr>Objectives of Employer Branding</vt:lpstr>
      <vt:lpstr>Benefits of a Strong Employer Brand</vt:lpstr>
      <vt:lpstr>PowerPoint Presentation</vt:lpstr>
      <vt:lpstr>Employer Branding</vt:lpstr>
      <vt:lpstr>Employer of Choice</vt:lpstr>
      <vt:lpstr>Do you agree?</vt:lpstr>
      <vt:lpstr>Survey results (Group AMA + SHARPEN)</vt:lpstr>
      <vt:lpstr>Employer Branding and SMEs</vt:lpstr>
      <vt:lpstr>How to develop Employer Brand?</vt:lpstr>
      <vt:lpstr>Case Kainuu: Nha To Tran Thesis 2013</vt:lpstr>
      <vt:lpstr>PowerPoint Presentation</vt:lpstr>
      <vt:lpstr>PowerPoint Presentation</vt:lpstr>
      <vt:lpstr>PowerPoint Presentation</vt:lpstr>
      <vt:lpstr>Findings</vt:lpstr>
      <vt:lpstr>Discussion</vt:lpstr>
      <vt:lpstr>Discussion</vt:lpstr>
      <vt:lpstr>PowerPoint Presentation</vt:lpstr>
      <vt:lpstr>New Employee Orientation</vt:lpstr>
      <vt:lpstr>New Employee Orientation</vt:lpstr>
      <vt:lpstr>New Employee Orientation</vt:lpstr>
      <vt:lpstr>PowerPoint Presentation</vt:lpstr>
      <vt:lpstr>New Employee Orientation</vt:lpstr>
      <vt:lpstr>International  Human Resource Management</vt:lpstr>
      <vt:lpstr>How about onboarding foreign employees?</vt:lpstr>
      <vt:lpstr>Cost of overseas assignments</vt:lpstr>
      <vt:lpstr>Cultural differences</vt:lpstr>
      <vt:lpstr>Literature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Komulainen Ruey</dc:creator>
  <cp:lastModifiedBy>Komulainen Ruey</cp:lastModifiedBy>
  <cp:revision>93</cp:revision>
  <dcterms:created xsi:type="dcterms:W3CDTF">2017-11-13T16:26:20Z</dcterms:created>
  <dcterms:modified xsi:type="dcterms:W3CDTF">2018-02-12T21:26:04Z</dcterms:modified>
</cp:coreProperties>
</file>