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60" r:id="rId3"/>
    <p:sldId id="257" r:id="rId4"/>
    <p:sldId id="273" r:id="rId5"/>
    <p:sldId id="274" r:id="rId6"/>
    <p:sldId id="285" r:id="rId7"/>
    <p:sldId id="275" r:id="rId8"/>
    <p:sldId id="286" r:id="rId9"/>
    <p:sldId id="279" r:id="rId10"/>
    <p:sldId id="287" r:id="rId11"/>
    <p:sldId id="278" r:id="rId12"/>
    <p:sldId id="288" r:id="rId13"/>
    <p:sldId id="277" r:id="rId14"/>
    <p:sldId id="289" r:id="rId15"/>
    <p:sldId id="276" r:id="rId16"/>
    <p:sldId id="283" r:id="rId17"/>
    <p:sldId id="28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1" autoAdjust="0"/>
    <p:restoredTop sz="94660"/>
  </p:normalViewPr>
  <p:slideViewPr>
    <p:cSldViewPr snapToGrid="0">
      <p:cViewPr varScale="1">
        <p:scale>
          <a:sx n="103" d="100"/>
          <a:sy n="103" d="100"/>
        </p:scale>
        <p:origin x="150" y="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en-GB"/>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06/02/2018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20061948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de-DE" smtClean="0"/>
              <a:t>Titelmasterformat durch Klicken bearbeiten</a:t>
            </a:r>
            <a:endParaRPr lang="en-GB"/>
          </a:p>
        </p:txBody>
      </p:sp>
      <p:sp>
        <p:nvSpPr>
          <p:cNvPr id="3" name="Zástupný symbol pro svislý text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06/02/2018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2344847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en-GB"/>
          </a:p>
        </p:txBody>
      </p:sp>
      <p:sp>
        <p:nvSpPr>
          <p:cNvPr id="3" name="Zástupný symbol pro svislý text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06/02/2018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873231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de-DE" smtClean="0"/>
              <a:t>Titelmasterformat durch Klicken bearbeiten</a:t>
            </a:r>
            <a:endParaRPr lang="en-GB"/>
          </a:p>
        </p:txBody>
      </p:sp>
      <p:sp>
        <p:nvSpPr>
          <p:cNvPr id="3" name="Zástupný symbol pro obsah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06/02/2018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3423398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en-GB"/>
          </a:p>
        </p:txBody>
      </p:sp>
      <p:sp>
        <p:nvSpPr>
          <p:cNvPr id="3" name="Zástupný symbol pro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Zástupný symbol pro datum 3"/>
          <p:cNvSpPr>
            <a:spLocks noGrp="1"/>
          </p:cNvSpPr>
          <p:nvPr>
            <p:ph type="dt" sz="half" idx="10"/>
          </p:nvPr>
        </p:nvSpPr>
        <p:spPr/>
        <p:txBody>
          <a:bodyPr/>
          <a:lstStyle/>
          <a:p>
            <a:fld id="{73A8FB8C-625F-4783-B790-094031A918A2}" type="datetimeFigureOut">
              <a:rPr lang="en-GB" smtClean="0"/>
              <a:t>06/02/2018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2131951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de-DE" smtClean="0"/>
              <a:t>Titelmasterformat durch Klicken bearbeiten</a:t>
            </a:r>
            <a:endParaRPr lang="en-GB"/>
          </a:p>
        </p:txBody>
      </p:sp>
      <p:sp>
        <p:nvSpPr>
          <p:cNvPr id="3" name="Zástupný symbol pro obsah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Zástupný symbol pro obsah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Zástupný symbol pro datum 4"/>
          <p:cNvSpPr>
            <a:spLocks noGrp="1"/>
          </p:cNvSpPr>
          <p:nvPr>
            <p:ph type="dt" sz="half" idx="10"/>
          </p:nvPr>
        </p:nvSpPr>
        <p:spPr/>
        <p:txBody>
          <a:bodyPr/>
          <a:lstStyle/>
          <a:p>
            <a:fld id="{73A8FB8C-625F-4783-B790-094031A918A2}" type="datetimeFigureOut">
              <a:rPr lang="en-GB" smtClean="0"/>
              <a:t>06/02/2018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4159690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de-DE" smtClean="0"/>
              <a:t>Titelmasterformat durch Klicken bearbeiten</a:t>
            </a:r>
            <a:endParaRPr lang="en-GB"/>
          </a:p>
        </p:txBody>
      </p:sp>
      <p:sp>
        <p:nvSpPr>
          <p:cNvPr id="3" name="Zástupný symbol pro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Zástupný symbol pro obsah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Zástupný symbol pro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Zástupný symbol pro obsah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7" name="Zástupný symbol pro datum 6"/>
          <p:cNvSpPr>
            <a:spLocks noGrp="1"/>
          </p:cNvSpPr>
          <p:nvPr>
            <p:ph type="dt" sz="half" idx="10"/>
          </p:nvPr>
        </p:nvSpPr>
        <p:spPr/>
        <p:txBody>
          <a:bodyPr/>
          <a:lstStyle/>
          <a:p>
            <a:fld id="{73A8FB8C-625F-4783-B790-094031A918A2}" type="datetimeFigureOut">
              <a:rPr lang="en-GB" smtClean="0"/>
              <a:t>06/02/2018</a:t>
            </a:fld>
            <a:endParaRPr lang="en-GB"/>
          </a:p>
        </p:txBody>
      </p:sp>
      <p:sp>
        <p:nvSpPr>
          <p:cNvPr id="8" name="Zástupný symbol pro zápatí 7"/>
          <p:cNvSpPr>
            <a:spLocks noGrp="1"/>
          </p:cNvSpPr>
          <p:nvPr>
            <p:ph type="ftr" sz="quarter" idx="11"/>
          </p:nvPr>
        </p:nvSpPr>
        <p:spPr/>
        <p:txBody>
          <a:bodyPr/>
          <a:lstStyle/>
          <a:p>
            <a:endParaRPr lang="en-GB"/>
          </a:p>
        </p:txBody>
      </p:sp>
      <p:sp>
        <p:nvSpPr>
          <p:cNvPr id="9" name="Zástupný symbol pro číslo snímku 8"/>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940053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de-DE" smtClean="0"/>
              <a:t>Titelmasterformat durch Klicken bearbeiten</a:t>
            </a:r>
            <a:endParaRPr lang="en-GB"/>
          </a:p>
        </p:txBody>
      </p:sp>
      <p:sp>
        <p:nvSpPr>
          <p:cNvPr id="3" name="Zástupný symbol pro datum 2"/>
          <p:cNvSpPr>
            <a:spLocks noGrp="1"/>
          </p:cNvSpPr>
          <p:nvPr>
            <p:ph type="dt" sz="half" idx="10"/>
          </p:nvPr>
        </p:nvSpPr>
        <p:spPr/>
        <p:txBody>
          <a:bodyPr/>
          <a:lstStyle/>
          <a:p>
            <a:fld id="{73A8FB8C-625F-4783-B790-094031A918A2}" type="datetimeFigureOut">
              <a:rPr lang="en-GB" smtClean="0"/>
              <a:t>06/02/2018</a:t>
            </a:fld>
            <a:endParaRPr lang="en-GB"/>
          </a:p>
        </p:txBody>
      </p:sp>
      <p:sp>
        <p:nvSpPr>
          <p:cNvPr id="4" name="Zástupný symbol pro zápatí 3"/>
          <p:cNvSpPr>
            <a:spLocks noGrp="1"/>
          </p:cNvSpPr>
          <p:nvPr>
            <p:ph type="ftr" sz="quarter" idx="11"/>
          </p:nvPr>
        </p:nvSpPr>
        <p:spPr/>
        <p:txBody>
          <a:bodyPr/>
          <a:lstStyle/>
          <a:p>
            <a:endParaRPr lang="en-GB"/>
          </a:p>
        </p:txBody>
      </p:sp>
      <p:sp>
        <p:nvSpPr>
          <p:cNvPr id="5" name="Zástupný symbol pro číslo snímku 4"/>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2454549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73A8FB8C-625F-4783-B790-094031A918A2}" type="datetimeFigureOut">
              <a:rPr lang="en-GB" smtClean="0"/>
              <a:t>06/02/2018</a:t>
            </a:fld>
            <a:endParaRPr lang="en-GB"/>
          </a:p>
        </p:txBody>
      </p:sp>
      <p:sp>
        <p:nvSpPr>
          <p:cNvPr id="3" name="Zástupný symbol pro zápatí 2"/>
          <p:cNvSpPr>
            <a:spLocks noGrp="1"/>
          </p:cNvSpPr>
          <p:nvPr>
            <p:ph type="ftr" sz="quarter" idx="11"/>
          </p:nvPr>
        </p:nvSpPr>
        <p:spPr/>
        <p:txBody>
          <a:bodyPr/>
          <a:lstStyle/>
          <a:p>
            <a:endParaRPr lang="en-GB"/>
          </a:p>
        </p:txBody>
      </p:sp>
      <p:sp>
        <p:nvSpPr>
          <p:cNvPr id="4" name="Zástupný symbol pro číslo snímku 3"/>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230750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en-GB"/>
          </a:p>
        </p:txBody>
      </p:sp>
      <p:sp>
        <p:nvSpPr>
          <p:cNvPr id="3" name="Zástupný symbol pro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Zástupný symbol pro datum 4"/>
          <p:cNvSpPr>
            <a:spLocks noGrp="1"/>
          </p:cNvSpPr>
          <p:nvPr>
            <p:ph type="dt" sz="half" idx="10"/>
          </p:nvPr>
        </p:nvSpPr>
        <p:spPr/>
        <p:txBody>
          <a:bodyPr/>
          <a:lstStyle/>
          <a:p>
            <a:fld id="{73A8FB8C-625F-4783-B790-094031A918A2}" type="datetimeFigureOut">
              <a:rPr lang="en-GB" smtClean="0"/>
              <a:t>06/02/2018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1611677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en-GB"/>
          </a:p>
        </p:txBody>
      </p:sp>
      <p:sp>
        <p:nvSpPr>
          <p:cNvPr id="3" name="Zástupný symbol pro obráze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GB"/>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Zástupný symbol pro datum 4"/>
          <p:cNvSpPr>
            <a:spLocks noGrp="1"/>
          </p:cNvSpPr>
          <p:nvPr>
            <p:ph type="dt" sz="half" idx="10"/>
          </p:nvPr>
        </p:nvSpPr>
        <p:spPr/>
        <p:txBody>
          <a:bodyPr/>
          <a:lstStyle/>
          <a:p>
            <a:fld id="{73A8FB8C-625F-4783-B790-094031A918A2}" type="datetimeFigureOut">
              <a:rPr lang="en-GB" smtClean="0"/>
              <a:t>06/02/2018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1435381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smtClean="0"/>
              <a:t>Kliknutím lze upravit styl.</a:t>
            </a:r>
            <a:endParaRPr lang="en-GB"/>
          </a:p>
        </p:txBody>
      </p:sp>
      <p:sp>
        <p:nvSpPr>
          <p:cNvPr id="3" name="Zástupný symbol pro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GB"/>
          </a:p>
        </p:txBody>
      </p:sp>
      <p:sp>
        <p:nvSpPr>
          <p:cNvPr id="4" name="Zástupný symbol pro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A8FB8C-625F-4783-B790-094031A918A2}" type="datetimeFigureOut">
              <a:rPr lang="en-GB" smtClean="0"/>
              <a:t>06/02/2018</a:t>
            </a:fld>
            <a:endParaRPr lang="en-GB"/>
          </a:p>
        </p:txBody>
      </p:sp>
      <p:sp>
        <p:nvSpPr>
          <p:cNvPr id="5" name="Zástupný symbol pro zápatí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Zástupný symbol pro číslo snímk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F51112-B7A3-46E5-A1B5-87A49205971D}" type="slidenum">
              <a:rPr lang="en-GB" smtClean="0"/>
              <a:t>‹#›</a:t>
            </a:fld>
            <a:endParaRPr lang="en-GB"/>
          </a:p>
        </p:txBody>
      </p:sp>
    </p:spTree>
    <p:extLst>
      <p:ext uri="{BB962C8B-B14F-4D97-AF65-F5344CB8AC3E}">
        <p14:creationId xmlns:p14="http://schemas.microsoft.com/office/powerpoint/2010/main" val="8117696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hyperlink" Target="http://www.un-documents.net/our-common-future.pdf" TargetMode="External"/><Relationship Id="rId13" Type="http://schemas.openxmlformats.org/officeDocument/2006/relationships/image" Target="../media/image3.png"/><Relationship Id="rId3" Type="http://schemas.openxmlformats.org/officeDocument/2006/relationships/hyperlink" Target="http://www.tandfonline.com/doi/abs/10.1080/13602380902965558" TargetMode="External"/><Relationship Id="rId7" Type="http://schemas.openxmlformats.org/officeDocument/2006/relationships/hyperlink" Target="https://corostrandberg.com/wp-content/uploads/2009/12/csr-hr-management.pdf" TargetMode="External"/><Relationship Id="rId12" Type="http://schemas.openxmlformats.org/officeDocument/2006/relationships/image" Target="../media/image2.jpeg"/><Relationship Id="rId17" Type="http://schemas.openxmlformats.org/officeDocument/2006/relationships/image" Target="../media/image7.png"/><Relationship Id="rId2" Type="http://schemas.openxmlformats.org/officeDocument/2006/relationships/hyperlink" Target="http://www.tandfonline.com/doi/abs/10.1080/09585190701570866" TargetMode="External"/><Relationship Id="rId16"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hyperlink" Target="http://www.tandfonline.com/doi/abs/10.1080/09585192.2011.599951" TargetMode="External"/><Relationship Id="rId11" Type="http://schemas.openxmlformats.org/officeDocument/2006/relationships/image" Target="../media/image1.jpeg"/><Relationship Id="rId5" Type="http://schemas.openxmlformats.org/officeDocument/2006/relationships/hyperlink" Target="https://link.springer.com/article/10.1007/s10551-010-0440-2" TargetMode="External"/><Relationship Id="rId15" Type="http://schemas.openxmlformats.org/officeDocument/2006/relationships/image" Target="../media/image5.png"/><Relationship Id="rId10" Type="http://schemas.openxmlformats.org/officeDocument/2006/relationships/hyperlink" Target="https://link.springer.com/article/10.1007/s11135-012-9713-4" TargetMode="External"/><Relationship Id="rId4" Type="http://schemas.openxmlformats.org/officeDocument/2006/relationships/hyperlink" Target="http://ec.europa.eu/growth/industry/corporate-social-responsibility_en" TargetMode="External"/><Relationship Id="rId9" Type="http://schemas.openxmlformats.org/officeDocument/2006/relationships/hyperlink" Target="https://www.unglobalcompact.org/docs/publications/UN_Global_Compact_Guide_to_Corporate_Sustainability.pdf" TargetMode="External"/><Relationship Id="rId1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dnadpis 2"/>
          <p:cNvSpPr>
            <a:spLocks noGrp="1"/>
          </p:cNvSpPr>
          <p:nvPr>
            <p:ph type="subTitle" idx="1"/>
          </p:nvPr>
        </p:nvSpPr>
        <p:spPr>
          <a:xfrm>
            <a:off x="1523999" y="639187"/>
            <a:ext cx="9144000" cy="4450280"/>
          </a:xfrm>
        </p:spPr>
        <p:txBody>
          <a:bodyPr>
            <a:normAutofit/>
          </a:bodyPr>
          <a:lstStyle/>
          <a:p>
            <a:r>
              <a:rPr lang="en-GB" sz="3200" dirty="0" smtClean="0"/>
              <a:t>Chapter 1</a:t>
            </a:r>
            <a:endParaRPr lang="en-GB" sz="3200" dirty="0" smtClean="0"/>
          </a:p>
          <a:p>
            <a:r>
              <a:rPr lang="cs-CZ" sz="3200" dirty="0" err="1" smtClean="0"/>
              <a:t>Section</a:t>
            </a:r>
            <a:r>
              <a:rPr lang="cs-CZ" sz="3200" dirty="0" smtClean="0"/>
              <a:t> 3.5</a:t>
            </a:r>
          </a:p>
          <a:p>
            <a:endParaRPr lang="cs-CZ" sz="3200" dirty="0"/>
          </a:p>
          <a:p>
            <a:r>
              <a:rPr lang="cs-CZ" sz="4400" dirty="0" err="1" smtClean="0"/>
              <a:t>Corporate</a:t>
            </a:r>
            <a:r>
              <a:rPr lang="cs-CZ" sz="4400" dirty="0" smtClean="0"/>
              <a:t> </a:t>
            </a:r>
            <a:r>
              <a:rPr lang="cs-CZ" sz="4400" dirty="0" err="1" smtClean="0"/>
              <a:t>Social</a:t>
            </a:r>
            <a:r>
              <a:rPr lang="cs-CZ" sz="4400" dirty="0" smtClean="0"/>
              <a:t> </a:t>
            </a:r>
            <a:r>
              <a:rPr lang="cs-CZ" sz="4400" dirty="0" err="1" smtClean="0"/>
              <a:t>Responsibility</a:t>
            </a:r>
            <a:r>
              <a:rPr lang="cs-CZ" sz="4400" dirty="0" smtClean="0"/>
              <a:t> and </a:t>
            </a:r>
            <a:r>
              <a:rPr lang="cs-CZ" sz="4400" dirty="0" err="1" smtClean="0"/>
              <a:t>Human</a:t>
            </a:r>
            <a:r>
              <a:rPr lang="cs-CZ" sz="4400" dirty="0" smtClean="0"/>
              <a:t> </a:t>
            </a:r>
            <a:r>
              <a:rPr lang="cs-CZ" sz="4400" dirty="0" err="1" smtClean="0"/>
              <a:t>Resource</a:t>
            </a:r>
            <a:r>
              <a:rPr lang="cs-CZ" sz="4400" dirty="0" smtClean="0"/>
              <a:t> Management</a:t>
            </a:r>
            <a:endParaRPr lang="en-GB" sz="4400"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6433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623828" y="823051"/>
            <a:ext cx="10117494" cy="681136"/>
          </a:xfrm>
        </p:spPr>
        <p:txBody>
          <a:bodyPr>
            <a:normAutofit/>
          </a:bodyPr>
          <a:lstStyle/>
          <a:p>
            <a:pPr lvl="0"/>
            <a:r>
              <a:rPr lang="cs-CZ" sz="3600" b="1" dirty="0" smtClean="0"/>
              <a:t>2. </a:t>
            </a:r>
            <a:r>
              <a:rPr lang="cs-CZ" sz="3600" b="1" dirty="0" err="1" smtClean="0"/>
              <a:t>Stakeholders</a:t>
            </a:r>
            <a:endParaRPr lang="en-GB" sz="3600" b="1" dirty="0"/>
          </a:p>
        </p:txBody>
      </p:sp>
      <p:sp>
        <p:nvSpPr>
          <p:cNvPr id="3" name="Podnadpis 2"/>
          <p:cNvSpPr>
            <a:spLocks noGrp="1"/>
          </p:cNvSpPr>
          <p:nvPr>
            <p:ph type="subTitle" idx="1"/>
          </p:nvPr>
        </p:nvSpPr>
        <p:spPr>
          <a:xfrm>
            <a:off x="1524000" y="1688052"/>
            <a:ext cx="8898294" cy="3238512"/>
          </a:xfrm>
        </p:spPr>
        <p:style>
          <a:lnRef idx="2">
            <a:schemeClr val="accent1"/>
          </a:lnRef>
          <a:fillRef idx="1">
            <a:schemeClr val="lt1"/>
          </a:fillRef>
          <a:effectRef idx="0">
            <a:schemeClr val="accent1"/>
          </a:effectRef>
          <a:fontRef idx="minor">
            <a:schemeClr val="dk1"/>
          </a:fontRef>
        </p:style>
        <p:txBody>
          <a:bodyPr>
            <a:normAutofit/>
          </a:bodyPr>
          <a:lstStyle/>
          <a:p>
            <a:pPr algn="l"/>
            <a:r>
              <a:rPr lang="cs-CZ" dirty="0"/>
              <a:t>S</a:t>
            </a:r>
            <a:r>
              <a:rPr lang="en-GB" dirty="0" err="1" smtClean="0"/>
              <a:t>hareholders</a:t>
            </a:r>
            <a:r>
              <a:rPr lang="en-GB" dirty="0" smtClean="0"/>
              <a:t>,</a:t>
            </a:r>
            <a:r>
              <a:rPr lang="cs-CZ" dirty="0" smtClean="0"/>
              <a:t>			</a:t>
            </a:r>
            <a:r>
              <a:rPr lang="en-GB" dirty="0" smtClean="0"/>
              <a:t>government</a:t>
            </a:r>
            <a:r>
              <a:rPr lang="en-GB" dirty="0"/>
              <a:t>,</a:t>
            </a:r>
            <a:r>
              <a:rPr lang="en-GB" dirty="0" smtClean="0"/>
              <a:t> </a:t>
            </a:r>
            <a:endParaRPr lang="cs-CZ" dirty="0" smtClean="0"/>
          </a:p>
          <a:p>
            <a:pPr algn="l"/>
            <a:r>
              <a:rPr lang="en-GB" dirty="0" smtClean="0"/>
              <a:t>employees,</a:t>
            </a:r>
            <a:r>
              <a:rPr lang="cs-CZ" dirty="0" smtClean="0"/>
              <a:t>			</a:t>
            </a:r>
            <a:r>
              <a:rPr lang="en-GB" dirty="0" smtClean="0"/>
              <a:t>local authorities</a:t>
            </a:r>
            <a:r>
              <a:rPr lang="cs-CZ" dirty="0" smtClean="0"/>
              <a:t>,</a:t>
            </a:r>
          </a:p>
          <a:p>
            <a:pPr algn="l"/>
            <a:r>
              <a:rPr lang="en-GB" dirty="0" smtClean="0"/>
              <a:t>unions,</a:t>
            </a:r>
            <a:r>
              <a:rPr lang="cs-CZ" dirty="0" smtClean="0"/>
              <a:t>				</a:t>
            </a:r>
            <a:r>
              <a:rPr lang="en-GB" dirty="0" smtClean="0"/>
              <a:t>interest groups</a:t>
            </a:r>
            <a:r>
              <a:rPr lang="cs-CZ" dirty="0" smtClean="0"/>
              <a:t>,</a:t>
            </a:r>
          </a:p>
          <a:p>
            <a:pPr algn="l"/>
            <a:r>
              <a:rPr lang="en-GB" dirty="0" smtClean="0"/>
              <a:t>business partners,</a:t>
            </a:r>
            <a:r>
              <a:rPr lang="cs-CZ" dirty="0" smtClean="0"/>
              <a:t>		media,</a:t>
            </a:r>
          </a:p>
          <a:p>
            <a:pPr algn="l"/>
            <a:r>
              <a:rPr lang="en-GB" dirty="0" smtClean="0"/>
              <a:t>customers,</a:t>
            </a:r>
            <a:r>
              <a:rPr lang="cs-CZ" dirty="0" smtClean="0"/>
              <a:t>			</a:t>
            </a:r>
            <a:r>
              <a:rPr lang="en-GB" dirty="0" smtClean="0"/>
              <a:t>international</a:t>
            </a:r>
            <a:r>
              <a:rPr lang="cs-CZ" dirty="0" smtClean="0"/>
              <a:t> </a:t>
            </a:r>
            <a:r>
              <a:rPr lang="cs-CZ" dirty="0" err="1" smtClean="0"/>
              <a:t>organisations</a:t>
            </a:r>
            <a:endParaRPr lang="cs-CZ" dirty="0" smtClean="0"/>
          </a:p>
          <a:p>
            <a:pPr algn="l"/>
            <a:r>
              <a:rPr lang="en-GB" dirty="0" smtClean="0"/>
              <a:t>suppliers,</a:t>
            </a:r>
            <a:r>
              <a:rPr lang="cs-CZ" dirty="0" smtClean="0"/>
              <a:t>			non </a:t>
            </a:r>
            <a:r>
              <a:rPr lang="cs-CZ" dirty="0" err="1" smtClean="0"/>
              <a:t>governmental</a:t>
            </a:r>
            <a:r>
              <a:rPr lang="cs-CZ" dirty="0" smtClean="0"/>
              <a:t> </a:t>
            </a:r>
            <a:r>
              <a:rPr lang="cs-CZ" dirty="0" err="1" smtClean="0"/>
              <a:t>organisations</a:t>
            </a:r>
            <a:r>
              <a:rPr lang="cs-CZ" dirty="0" smtClean="0"/>
              <a:t> (</a:t>
            </a:r>
            <a:r>
              <a:rPr lang="cs-CZ" dirty="0" err="1" smtClean="0"/>
              <a:t>NGOs</a:t>
            </a:r>
            <a:r>
              <a:rPr lang="cs-CZ" dirty="0" smtClean="0"/>
              <a:t>).</a:t>
            </a:r>
          </a:p>
          <a:p>
            <a:pPr algn="l"/>
            <a:r>
              <a:rPr lang="en-GB" dirty="0" smtClean="0"/>
              <a:t>creditors,</a:t>
            </a:r>
            <a:endParaRPr lang="en-GB"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05936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623828" y="823051"/>
            <a:ext cx="10117494" cy="681136"/>
          </a:xfrm>
        </p:spPr>
        <p:txBody>
          <a:bodyPr>
            <a:normAutofit/>
          </a:bodyPr>
          <a:lstStyle/>
          <a:p>
            <a:pPr lvl="0"/>
            <a:r>
              <a:rPr lang="cs-CZ" sz="3600" dirty="0" smtClean="0"/>
              <a:t>3. </a:t>
            </a:r>
            <a:r>
              <a:rPr lang="cs-CZ" sz="3600" dirty="0" err="1" smtClean="0"/>
              <a:t>The</a:t>
            </a:r>
            <a:r>
              <a:rPr lang="cs-CZ" sz="3600" dirty="0" smtClean="0"/>
              <a:t> </a:t>
            </a:r>
            <a:r>
              <a:rPr lang="cs-CZ" sz="3600" dirty="0" err="1" smtClean="0"/>
              <a:t>three</a:t>
            </a:r>
            <a:r>
              <a:rPr lang="cs-CZ" sz="3600" dirty="0" smtClean="0"/>
              <a:t> </a:t>
            </a:r>
            <a:r>
              <a:rPr lang="cs-CZ" sz="3600" dirty="0" err="1" smtClean="0"/>
              <a:t>pillars</a:t>
            </a:r>
            <a:endParaRPr lang="en-GB" sz="3600"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483445" y="1791963"/>
            <a:ext cx="4398259" cy="3737897"/>
          </a:xfrm>
          <a:prstGeom prst="rect">
            <a:avLst/>
          </a:prstGeom>
        </p:spPr>
      </p:pic>
    </p:spTree>
    <p:extLst>
      <p:ext uri="{BB962C8B-B14F-4D97-AF65-F5344CB8AC3E}">
        <p14:creationId xmlns:p14="http://schemas.microsoft.com/office/powerpoint/2010/main" val="20323925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623828" y="701748"/>
            <a:ext cx="10117494" cy="681136"/>
          </a:xfrm>
        </p:spPr>
        <p:txBody>
          <a:bodyPr>
            <a:normAutofit/>
          </a:bodyPr>
          <a:lstStyle/>
          <a:p>
            <a:pPr lvl="0"/>
            <a:r>
              <a:rPr lang="en-GB" sz="3600" dirty="0" smtClean="0"/>
              <a:t>4. CSR and human resource management (HRM)</a:t>
            </a:r>
            <a:endParaRPr lang="en-GB" sz="3600" dirty="0"/>
          </a:p>
        </p:txBody>
      </p:sp>
      <p:sp>
        <p:nvSpPr>
          <p:cNvPr id="3" name="Podnadpis 2"/>
          <p:cNvSpPr>
            <a:spLocks noGrp="1"/>
          </p:cNvSpPr>
          <p:nvPr>
            <p:ph type="subTitle" idx="1"/>
          </p:nvPr>
        </p:nvSpPr>
        <p:spPr>
          <a:xfrm>
            <a:off x="1524000" y="1787055"/>
            <a:ext cx="9144000" cy="4081900"/>
          </a:xfrm>
        </p:spPr>
        <p:txBody>
          <a:bodyPr>
            <a:normAutofit/>
          </a:bodyPr>
          <a:lstStyle/>
          <a:p>
            <a:pPr lvl="0" algn="l"/>
            <a:endParaRPr lang="cs-CZ" dirty="0" smtClean="0"/>
          </a:p>
          <a:p>
            <a:pPr lvl="0" algn="l"/>
            <a:endParaRPr lang="cs-CZ" dirty="0"/>
          </a:p>
          <a:p>
            <a:pPr lvl="0" algn="l"/>
            <a:r>
              <a:rPr lang="en-GB" dirty="0" smtClean="0"/>
              <a:t>HR </a:t>
            </a:r>
            <a:r>
              <a:rPr lang="en-GB" dirty="0"/>
              <a:t>professionals help companies treat their employees in a fair and responsible manner, they can also make sure that employees are involved in and committed to CSR</a:t>
            </a:r>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53488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623828" y="701748"/>
            <a:ext cx="10117494" cy="681136"/>
          </a:xfrm>
        </p:spPr>
        <p:txBody>
          <a:bodyPr>
            <a:normAutofit/>
          </a:bodyPr>
          <a:lstStyle/>
          <a:p>
            <a:pPr lvl="0"/>
            <a:r>
              <a:rPr lang="en-GB" sz="3600" dirty="0" smtClean="0"/>
              <a:t>4. CSR and human resource management (HRM)</a:t>
            </a:r>
            <a:endParaRPr lang="en-GB" sz="3600" dirty="0"/>
          </a:p>
        </p:txBody>
      </p:sp>
      <p:sp>
        <p:nvSpPr>
          <p:cNvPr id="3" name="Podnadpis 2"/>
          <p:cNvSpPr>
            <a:spLocks noGrp="1"/>
          </p:cNvSpPr>
          <p:nvPr>
            <p:ph type="subTitle" idx="1"/>
          </p:nvPr>
        </p:nvSpPr>
        <p:spPr>
          <a:xfrm>
            <a:off x="1524000" y="1787055"/>
            <a:ext cx="9144000" cy="4081900"/>
          </a:xfrm>
        </p:spPr>
        <p:txBody>
          <a:bodyPr>
            <a:normAutofit lnSpcReduction="10000"/>
          </a:bodyPr>
          <a:lstStyle/>
          <a:p>
            <a:pPr marL="342900" lvl="0" indent="-342900" algn="l">
              <a:buFont typeface="Arial" panose="020B0604020202020204" pitchFamily="34" charset="0"/>
              <a:buChar char="•"/>
            </a:pPr>
            <a:r>
              <a:rPr lang="en-GB" dirty="0"/>
              <a:t>Increased employee motivation, commitment, engagement and organisational identification (</a:t>
            </a:r>
            <a:r>
              <a:rPr lang="en-GB" dirty="0" err="1"/>
              <a:t>Brammer</a:t>
            </a:r>
            <a:r>
              <a:rPr lang="en-GB" dirty="0"/>
              <a:t> et al., 2007; Cooke and He, 2010; Kim et al. 2010; Shen and </a:t>
            </a:r>
            <a:r>
              <a:rPr lang="en-GB" dirty="0" err="1"/>
              <a:t>Jiuhua</a:t>
            </a:r>
            <a:r>
              <a:rPr lang="en-GB" dirty="0"/>
              <a:t> Zhu 2011)</a:t>
            </a:r>
          </a:p>
          <a:p>
            <a:pPr marL="342900" lvl="0" indent="-342900" algn="l">
              <a:buFont typeface="Arial" panose="020B0604020202020204" pitchFamily="34" charset="0"/>
              <a:buChar char="•"/>
            </a:pPr>
            <a:r>
              <a:rPr lang="en-GB" dirty="0"/>
              <a:t>Increased retention and reduced recruitment and training costs (</a:t>
            </a:r>
            <a:r>
              <a:rPr lang="en-GB" dirty="0" err="1"/>
              <a:t>Strandberg</a:t>
            </a:r>
            <a:r>
              <a:rPr lang="en-GB" dirty="0"/>
              <a:t>, 2009)</a:t>
            </a:r>
          </a:p>
          <a:p>
            <a:pPr marL="342900" lvl="0" indent="-342900" algn="l">
              <a:buFont typeface="Arial" panose="020B0604020202020204" pitchFamily="34" charset="0"/>
              <a:buChar char="•"/>
            </a:pPr>
            <a:r>
              <a:rPr lang="en-GB" dirty="0"/>
              <a:t>Better ability in attracting the top candidates (</a:t>
            </a:r>
            <a:r>
              <a:rPr lang="en-GB" dirty="0" err="1"/>
              <a:t>Strandberg</a:t>
            </a:r>
            <a:r>
              <a:rPr lang="en-GB" dirty="0"/>
              <a:t>, 2009)</a:t>
            </a:r>
          </a:p>
          <a:p>
            <a:pPr marL="342900" lvl="0" indent="-342900" algn="l">
              <a:buFont typeface="Arial" panose="020B0604020202020204" pitchFamily="34" charset="0"/>
              <a:buChar char="•"/>
            </a:pPr>
            <a:r>
              <a:rPr lang="en-GB" dirty="0"/>
              <a:t>Cost savings and income produced through improved employee morale and productivity (</a:t>
            </a:r>
            <a:r>
              <a:rPr lang="en-GB" dirty="0" err="1"/>
              <a:t>Strandberg</a:t>
            </a:r>
            <a:r>
              <a:rPr lang="en-GB" dirty="0"/>
              <a:t>, 2009)</a:t>
            </a:r>
          </a:p>
          <a:p>
            <a:pPr marL="342900" lvl="0" indent="-342900" algn="l">
              <a:buFont typeface="Arial" panose="020B0604020202020204" pitchFamily="34" charset="0"/>
              <a:buChar char="•"/>
            </a:pPr>
            <a:r>
              <a:rPr lang="en-GB" dirty="0"/>
              <a:t>Encouraging employee innovation and finding growth opportunities, improving supplier-client relations (Vázquez-Carrasco and </a:t>
            </a:r>
            <a:r>
              <a:rPr lang="en-GB" dirty="0" err="1"/>
              <a:t>López</a:t>
            </a:r>
            <a:r>
              <a:rPr lang="en-GB" dirty="0"/>
              <a:t>-Pérez, </a:t>
            </a:r>
            <a:r>
              <a:rPr lang="en-GB" dirty="0" smtClean="0"/>
              <a:t>2013</a:t>
            </a:r>
            <a:r>
              <a:rPr lang="cs-CZ" dirty="0"/>
              <a:t>)</a:t>
            </a:r>
            <a:endParaRPr lang="en-GB"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11355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623828" y="617769"/>
            <a:ext cx="10117494" cy="681136"/>
          </a:xfrm>
        </p:spPr>
        <p:txBody>
          <a:bodyPr>
            <a:normAutofit/>
          </a:bodyPr>
          <a:lstStyle/>
          <a:p>
            <a:pPr lvl="0"/>
            <a:r>
              <a:rPr lang="en-GB" sz="3600" dirty="0" smtClean="0"/>
              <a:t>4. CSR and human resource management (HRM)</a:t>
            </a:r>
            <a:endParaRPr lang="en-GB" sz="3600" dirty="0"/>
          </a:p>
        </p:txBody>
      </p:sp>
      <p:sp>
        <p:nvSpPr>
          <p:cNvPr id="3" name="Podnadpis 2"/>
          <p:cNvSpPr>
            <a:spLocks noGrp="1"/>
          </p:cNvSpPr>
          <p:nvPr>
            <p:ph type="subTitle" idx="1"/>
          </p:nvPr>
        </p:nvSpPr>
        <p:spPr>
          <a:xfrm>
            <a:off x="1524000" y="1423149"/>
            <a:ext cx="9144000" cy="4324506"/>
          </a:xfrm>
        </p:spPr>
        <p:txBody>
          <a:bodyPr>
            <a:normAutofit fontScale="92500" lnSpcReduction="10000"/>
          </a:bodyPr>
          <a:lstStyle/>
          <a:p>
            <a:pPr lvl="0" algn="l"/>
            <a:r>
              <a:rPr lang="cs-CZ" dirty="0" err="1" smtClean="0"/>
              <a:t>An</a:t>
            </a:r>
            <a:r>
              <a:rPr lang="cs-CZ" dirty="0" smtClean="0"/>
              <a:t> </a:t>
            </a:r>
            <a:r>
              <a:rPr lang="cs-CZ" dirty="0" err="1" smtClean="0"/>
              <a:t>ethical</a:t>
            </a:r>
            <a:r>
              <a:rPr lang="cs-CZ" dirty="0" smtClean="0"/>
              <a:t> HR </a:t>
            </a:r>
            <a:r>
              <a:rPr lang="cs-CZ" dirty="0" err="1" smtClean="0"/>
              <a:t>professional</a:t>
            </a:r>
            <a:r>
              <a:rPr lang="cs-CZ" dirty="0" smtClean="0"/>
              <a:t> </a:t>
            </a:r>
            <a:r>
              <a:rPr lang="cs-CZ" dirty="0" err="1" smtClean="0"/>
              <a:t>should</a:t>
            </a:r>
            <a:r>
              <a:rPr lang="cs-CZ" dirty="0" smtClean="0"/>
              <a:t>:</a:t>
            </a:r>
          </a:p>
          <a:p>
            <a:pPr lvl="0" algn="l"/>
            <a:endParaRPr lang="cs-CZ" sz="1100" dirty="0"/>
          </a:p>
          <a:p>
            <a:pPr marL="342900" lvl="0" indent="-342900" algn="l">
              <a:buFont typeface="Arial" panose="020B0604020202020204" pitchFamily="34" charset="0"/>
              <a:buChar char="•"/>
            </a:pPr>
            <a:r>
              <a:rPr lang="en-GB" dirty="0" smtClean="0"/>
              <a:t>Recognize </a:t>
            </a:r>
            <a:r>
              <a:rPr lang="en-GB" dirty="0"/>
              <a:t>that the strategic goals of the organization should embrace the rights and needs of employees as well as those of the business.</a:t>
            </a:r>
          </a:p>
          <a:p>
            <a:pPr marL="342900" lvl="0" indent="-342900" algn="l">
              <a:buFont typeface="Arial" panose="020B0604020202020204" pitchFamily="34" charset="0"/>
              <a:buChar char="•"/>
            </a:pPr>
            <a:r>
              <a:rPr lang="en-GB" dirty="0"/>
              <a:t>Recognize that employees are entitled to be treated as full human beings with personal needs, hopes and anxieties.</a:t>
            </a:r>
          </a:p>
          <a:p>
            <a:pPr marL="342900" lvl="0" indent="-342900" algn="l">
              <a:buFont typeface="Arial" panose="020B0604020202020204" pitchFamily="34" charset="0"/>
              <a:buChar char="•"/>
            </a:pPr>
            <a:r>
              <a:rPr lang="en-GB" dirty="0"/>
              <a:t>Do not treat employees simply as means to an end or mere factors of production.</a:t>
            </a:r>
          </a:p>
          <a:p>
            <a:pPr marL="342900" lvl="0" indent="-342900" algn="l">
              <a:buFont typeface="Arial" panose="020B0604020202020204" pitchFamily="34" charset="0"/>
              <a:buChar char="•"/>
            </a:pPr>
            <a:r>
              <a:rPr lang="en-GB" dirty="0"/>
              <a:t>Relate to employees generally in ways that recognize their natural rights to be treated justly, equitably and with respect</a:t>
            </a:r>
            <a:r>
              <a:rPr lang="en-GB" dirty="0" smtClean="0"/>
              <a:t>.</a:t>
            </a:r>
            <a:endParaRPr lang="cs-CZ" dirty="0" smtClean="0"/>
          </a:p>
          <a:p>
            <a:pPr marL="342900" lvl="0" indent="-342900" algn="l">
              <a:buFont typeface="Arial" panose="020B0604020202020204" pitchFamily="34" charset="0"/>
              <a:buChar char="•"/>
            </a:pPr>
            <a:endParaRPr lang="cs-CZ" dirty="0" smtClean="0"/>
          </a:p>
          <a:p>
            <a:pPr lvl="0" algn="l"/>
            <a:r>
              <a:rPr lang="cs-CZ" dirty="0" smtClean="0"/>
              <a:t>!! </a:t>
            </a:r>
            <a:r>
              <a:rPr lang="cs-CZ" dirty="0" err="1" smtClean="0"/>
              <a:t>This</a:t>
            </a:r>
            <a:r>
              <a:rPr lang="cs-CZ" dirty="0" smtClean="0"/>
              <a:t> </a:t>
            </a:r>
            <a:r>
              <a:rPr lang="cs-CZ" dirty="0" err="1" smtClean="0"/>
              <a:t>is</a:t>
            </a:r>
            <a:r>
              <a:rPr lang="cs-CZ" dirty="0" smtClean="0"/>
              <a:t> </a:t>
            </a:r>
            <a:r>
              <a:rPr lang="cs-CZ" dirty="0" err="1" smtClean="0"/>
              <a:t>only</a:t>
            </a:r>
            <a:r>
              <a:rPr lang="cs-CZ" dirty="0" smtClean="0"/>
              <a:t> a </a:t>
            </a:r>
            <a:r>
              <a:rPr lang="cs-CZ" dirty="0" err="1" smtClean="0"/>
              <a:t>preview</a:t>
            </a:r>
            <a:r>
              <a:rPr lang="cs-CZ" dirty="0" smtClean="0"/>
              <a:t>. </a:t>
            </a:r>
            <a:r>
              <a:rPr lang="cs-CZ" dirty="0" err="1" smtClean="0"/>
              <a:t>Please</a:t>
            </a:r>
            <a:r>
              <a:rPr lang="cs-CZ" dirty="0" smtClean="0"/>
              <a:t> </a:t>
            </a:r>
            <a:r>
              <a:rPr lang="cs-CZ" dirty="0" err="1" smtClean="0"/>
              <a:t>view</a:t>
            </a:r>
            <a:r>
              <a:rPr lang="cs-CZ" dirty="0" smtClean="0"/>
              <a:t> </a:t>
            </a:r>
            <a:r>
              <a:rPr lang="cs-CZ" dirty="0" err="1" smtClean="0"/>
              <a:t>the</a:t>
            </a:r>
            <a:r>
              <a:rPr lang="cs-CZ" dirty="0" smtClean="0"/>
              <a:t> full list in </a:t>
            </a:r>
            <a:r>
              <a:rPr lang="cs-CZ" dirty="0" err="1" smtClean="0"/>
              <a:t>our</a:t>
            </a:r>
            <a:r>
              <a:rPr lang="cs-CZ" dirty="0"/>
              <a:t> </a:t>
            </a:r>
            <a:r>
              <a:rPr lang="cs-CZ" dirty="0" err="1" smtClean="0"/>
              <a:t>written</a:t>
            </a:r>
            <a:r>
              <a:rPr lang="cs-CZ" dirty="0" smtClean="0"/>
              <a:t> </a:t>
            </a:r>
            <a:r>
              <a:rPr lang="cs-CZ" dirty="0" err="1" smtClean="0"/>
              <a:t>materials</a:t>
            </a:r>
            <a:r>
              <a:rPr lang="cs-CZ" dirty="0" smtClean="0"/>
              <a:t> (</a:t>
            </a:r>
            <a:r>
              <a:rPr lang="cs-CZ" dirty="0" err="1" smtClean="0"/>
              <a:t>scripts</a:t>
            </a:r>
            <a:r>
              <a:rPr lang="cs-CZ" dirty="0" smtClean="0"/>
              <a:t>)</a:t>
            </a:r>
            <a:endParaRPr lang="en-GB" dirty="0"/>
          </a:p>
          <a:p>
            <a:pPr lvl="0" algn="l"/>
            <a:endParaRPr lang="en-GB"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03267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623828" y="823051"/>
            <a:ext cx="10117494" cy="681136"/>
          </a:xfrm>
        </p:spPr>
        <p:txBody>
          <a:bodyPr>
            <a:normAutofit/>
          </a:bodyPr>
          <a:lstStyle/>
          <a:p>
            <a:pPr lvl="0"/>
            <a:r>
              <a:rPr lang="cs-CZ" sz="3600" dirty="0" smtClean="0"/>
              <a:t>5. </a:t>
            </a:r>
            <a:r>
              <a:rPr lang="cs-CZ" sz="3600" dirty="0" err="1" smtClean="0"/>
              <a:t>Summary</a:t>
            </a:r>
            <a:endParaRPr lang="en-GB" sz="3600" dirty="0"/>
          </a:p>
        </p:txBody>
      </p:sp>
      <p:sp>
        <p:nvSpPr>
          <p:cNvPr id="3" name="Podnadpis 2"/>
          <p:cNvSpPr>
            <a:spLocks noGrp="1"/>
          </p:cNvSpPr>
          <p:nvPr>
            <p:ph type="subTitle" idx="1"/>
          </p:nvPr>
        </p:nvSpPr>
        <p:spPr>
          <a:xfrm>
            <a:off x="1523999" y="2091372"/>
            <a:ext cx="9144000" cy="2539861"/>
          </a:xfrm>
        </p:spPr>
        <p:txBody>
          <a:bodyPr>
            <a:normAutofit/>
          </a:bodyPr>
          <a:lstStyle/>
          <a:p>
            <a:pPr algn="l"/>
            <a:r>
              <a:rPr lang="fi-FI" dirty="0"/>
              <a:t>HR managers and professionals are in a key position in a company to help with implementing, maintaing and promoting CSR. HRM and CSR go hand in hand not only because CSR can help improve HRM, HRM can help improve CSR. Motivated, loyal, committed and engaged employees are more likely to apply socially responsible practices in their everyday work-life, increasing the success of companies</a:t>
            </a:r>
            <a:r>
              <a:rPr lang="en-GB" dirty="0"/>
              <a:t>’</a:t>
            </a:r>
            <a:r>
              <a:rPr lang="fi-FI" dirty="0"/>
              <a:t> CSR.</a:t>
            </a:r>
            <a:endParaRPr lang="en-GB" dirty="0"/>
          </a:p>
          <a:p>
            <a:endParaRPr lang="en-GB"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98246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623828" y="823051"/>
            <a:ext cx="10117494" cy="681136"/>
          </a:xfrm>
        </p:spPr>
        <p:txBody>
          <a:bodyPr>
            <a:normAutofit/>
          </a:bodyPr>
          <a:lstStyle/>
          <a:p>
            <a:pPr lvl="0"/>
            <a:r>
              <a:rPr lang="cs-CZ" sz="3600" dirty="0"/>
              <a:t>6</a:t>
            </a:r>
            <a:r>
              <a:rPr lang="cs-CZ" sz="3600" dirty="0" smtClean="0"/>
              <a:t>. </a:t>
            </a:r>
            <a:r>
              <a:rPr lang="cs-CZ" sz="3600" dirty="0" err="1" smtClean="0"/>
              <a:t>Section</a:t>
            </a:r>
            <a:r>
              <a:rPr lang="cs-CZ" sz="3600" dirty="0" smtClean="0"/>
              <a:t> </a:t>
            </a:r>
            <a:r>
              <a:rPr lang="cs-CZ" sz="3600" dirty="0" err="1" smtClean="0"/>
              <a:t>review</a:t>
            </a:r>
            <a:r>
              <a:rPr lang="cs-CZ" sz="3600" dirty="0" smtClean="0"/>
              <a:t> </a:t>
            </a:r>
            <a:r>
              <a:rPr lang="cs-CZ" sz="3600" dirty="0" err="1" smtClean="0"/>
              <a:t>questions</a:t>
            </a:r>
            <a:endParaRPr lang="en-GB" sz="3600" dirty="0"/>
          </a:p>
        </p:txBody>
      </p:sp>
      <p:sp>
        <p:nvSpPr>
          <p:cNvPr id="3" name="Podnadpis 2"/>
          <p:cNvSpPr>
            <a:spLocks noGrp="1"/>
          </p:cNvSpPr>
          <p:nvPr>
            <p:ph type="subTitle" idx="1"/>
          </p:nvPr>
        </p:nvSpPr>
        <p:spPr>
          <a:xfrm>
            <a:off x="1524000" y="1787055"/>
            <a:ext cx="9144000" cy="3559385"/>
          </a:xfrm>
        </p:spPr>
        <p:txBody>
          <a:bodyPr>
            <a:normAutofit/>
          </a:bodyPr>
          <a:lstStyle/>
          <a:p>
            <a:pPr algn="l"/>
            <a:r>
              <a:rPr lang="en-GB" dirty="0"/>
              <a:t>1. How would you define corporate social responsibility?</a:t>
            </a:r>
          </a:p>
          <a:p>
            <a:pPr algn="l"/>
            <a:r>
              <a:rPr lang="en-GB" dirty="0"/>
              <a:t>2. What is the difference between CSR and sustainability?</a:t>
            </a:r>
          </a:p>
          <a:p>
            <a:pPr algn="l"/>
            <a:r>
              <a:rPr lang="en-GB" dirty="0"/>
              <a:t>3. Who are stakeholders? </a:t>
            </a:r>
          </a:p>
          <a:p>
            <a:pPr algn="l"/>
            <a:r>
              <a:rPr lang="en-GB" dirty="0"/>
              <a:t>4. What are the three pillars of CSR/sustainability?</a:t>
            </a:r>
          </a:p>
          <a:p>
            <a:pPr algn="l"/>
            <a:r>
              <a:rPr lang="en-GB" dirty="0"/>
              <a:t>5. Name three ways how CSR can enhance HRM?</a:t>
            </a:r>
          </a:p>
          <a:p>
            <a:pPr algn="l"/>
            <a:r>
              <a:rPr lang="en-GB" dirty="0"/>
              <a:t>6. Name three ways HR managers can help build and maintain an ethical </a:t>
            </a:r>
            <a:r>
              <a:rPr lang="en-GB" dirty="0" smtClean="0"/>
              <a:t>organisation</a:t>
            </a:r>
            <a:r>
              <a:rPr lang="cs-CZ" dirty="0"/>
              <a:t>?</a:t>
            </a:r>
            <a:endParaRPr lang="en-GB"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24558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623828" y="540183"/>
            <a:ext cx="10117494" cy="497470"/>
          </a:xfrm>
        </p:spPr>
        <p:txBody>
          <a:bodyPr>
            <a:normAutofit fontScale="90000"/>
          </a:bodyPr>
          <a:lstStyle/>
          <a:p>
            <a:pPr lvl="0"/>
            <a:r>
              <a:rPr lang="cs-CZ" sz="3600" dirty="0"/>
              <a:t>7</a:t>
            </a:r>
            <a:r>
              <a:rPr lang="cs-CZ" sz="3600" dirty="0" smtClean="0"/>
              <a:t>. </a:t>
            </a:r>
            <a:r>
              <a:rPr lang="cs-CZ" sz="3600" dirty="0" err="1" smtClean="0"/>
              <a:t>References</a:t>
            </a:r>
            <a:endParaRPr lang="en-GB" sz="3600" dirty="0"/>
          </a:p>
        </p:txBody>
      </p:sp>
      <p:sp>
        <p:nvSpPr>
          <p:cNvPr id="3" name="Podnadpis 2"/>
          <p:cNvSpPr>
            <a:spLocks noGrp="1"/>
          </p:cNvSpPr>
          <p:nvPr>
            <p:ph type="subTitle" idx="1"/>
          </p:nvPr>
        </p:nvSpPr>
        <p:spPr>
          <a:xfrm>
            <a:off x="1524000" y="1179370"/>
            <a:ext cx="9144000" cy="4569111"/>
          </a:xfrm>
        </p:spPr>
        <p:txBody>
          <a:bodyPr>
            <a:normAutofit fontScale="55000" lnSpcReduction="20000"/>
          </a:bodyPr>
          <a:lstStyle/>
          <a:p>
            <a:pPr algn="l"/>
            <a:r>
              <a:rPr lang="en-GB" dirty="0"/>
              <a:t>Armstrong, M. (2014). </a:t>
            </a:r>
            <a:r>
              <a:rPr lang="en-GB" i="1" dirty="0"/>
              <a:t>Armstrong's handbook of human resource management practice</a:t>
            </a:r>
            <a:r>
              <a:rPr lang="en-GB" dirty="0"/>
              <a:t>. </a:t>
            </a:r>
            <a:r>
              <a:rPr lang="en-GB" dirty="0" err="1"/>
              <a:t>Kogan</a:t>
            </a:r>
            <a:r>
              <a:rPr lang="en-GB" dirty="0"/>
              <a:t> Page Publishers.</a:t>
            </a:r>
          </a:p>
          <a:p>
            <a:pPr algn="l"/>
            <a:r>
              <a:rPr lang="en-GB" dirty="0" err="1"/>
              <a:t>Brammer</a:t>
            </a:r>
            <a:r>
              <a:rPr lang="en-GB" dirty="0"/>
              <a:t>, S., Millington, A., &amp; </a:t>
            </a:r>
            <a:r>
              <a:rPr lang="en-GB" dirty="0" err="1"/>
              <a:t>Rayton</a:t>
            </a:r>
            <a:r>
              <a:rPr lang="en-GB" dirty="0"/>
              <a:t>, B. (2007). The contribution of corporate social responsibility to organizational commitment. </a:t>
            </a:r>
            <a:r>
              <a:rPr lang="en-GB" i="1" dirty="0"/>
              <a:t>International Journal of Human Resource Management</a:t>
            </a:r>
            <a:r>
              <a:rPr lang="en-GB" dirty="0"/>
              <a:t>, 18(10), 1701-1719.Retrieved from: </a:t>
            </a:r>
            <a:r>
              <a:rPr lang="en-GB" u="sng" dirty="0">
                <a:hlinkClick r:id="rId2"/>
              </a:rPr>
              <a:t>http://www.tandfonline.com/doi/abs/10.1080/09585190701570866</a:t>
            </a:r>
            <a:endParaRPr lang="en-GB" dirty="0"/>
          </a:p>
          <a:p>
            <a:pPr algn="l"/>
            <a:r>
              <a:rPr lang="fi-FI" dirty="0"/>
              <a:t>Cooke, F. L., &amp; He, Q. (2010). Corporate social responsibility and HRM in China: a study of textile and apparel enterprises. </a:t>
            </a:r>
            <a:r>
              <a:rPr lang="en-GB" i="1" dirty="0"/>
              <a:t>Asia Pacific Business Review</a:t>
            </a:r>
            <a:r>
              <a:rPr lang="en-GB" dirty="0"/>
              <a:t>, </a:t>
            </a:r>
            <a:r>
              <a:rPr lang="en-GB" i="1" dirty="0"/>
              <a:t>16</a:t>
            </a:r>
            <a:r>
              <a:rPr lang="en-GB" dirty="0"/>
              <a:t>(3), 355-376. Retrieved from: </a:t>
            </a:r>
            <a:r>
              <a:rPr lang="en-GB" u="sng" dirty="0">
                <a:hlinkClick r:id="rId3"/>
              </a:rPr>
              <a:t>http://www.tandfonline.com/doi/abs/10.1080/13602380902965558</a:t>
            </a:r>
            <a:endParaRPr lang="en-GB" dirty="0"/>
          </a:p>
          <a:p>
            <a:pPr algn="l"/>
            <a:r>
              <a:rPr lang="en-GB" dirty="0"/>
              <a:t>EC. (2018). </a:t>
            </a:r>
            <a:r>
              <a:rPr lang="en-GB" i="1" dirty="0"/>
              <a:t>Corporate social responsibility</a:t>
            </a:r>
            <a:r>
              <a:rPr lang="en-GB" dirty="0"/>
              <a:t>. Retrieved from: </a:t>
            </a:r>
            <a:r>
              <a:rPr lang="en-GB" u="sng" dirty="0">
                <a:hlinkClick r:id="rId4"/>
              </a:rPr>
              <a:t>http://ec.europa.eu/growth/industry/corporate-social-responsibility_en</a:t>
            </a:r>
            <a:endParaRPr lang="en-GB" dirty="0"/>
          </a:p>
          <a:p>
            <a:pPr algn="l"/>
            <a:r>
              <a:rPr lang="en-GB" dirty="0"/>
              <a:t>Freeman, R. E. (1984). </a:t>
            </a:r>
            <a:r>
              <a:rPr lang="en-GB" i="1" dirty="0"/>
              <a:t>Strategic management: A stakeholder approach</a:t>
            </a:r>
            <a:r>
              <a:rPr lang="en-GB" dirty="0"/>
              <a:t>. Boston: Pitman.</a:t>
            </a:r>
          </a:p>
          <a:p>
            <a:pPr algn="l"/>
            <a:r>
              <a:rPr lang="en-GB" dirty="0"/>
              <a:t>Kim, H. R., Lee, M., Lee, H. T., &amp; Kim, N. M. (2010). Corporate social responsibility and employee–company identification. </a:t>
            </a:r>
            <a:r>
              <a:rPr lang="en-GB" i="1" dirty="0"/>
              <a:t>Journal of Business Ethics</a:t>
            </a:r>
            <a:r>
              <a:rPr lang="en-GB" dirty="0"/>
              <a:t>, 95(4), 557-569. Retrieved from: </a:t>
            </a:r>
            <a:r>
              <a:rPr lang="en-GB" u="sng" dirty="0">
                <a:hlinkClick r:id="rId5"/>
              </a:rPr>
              <a:t>https://link.springer.com/article/10.1007/s10551-010-0440-2</a:t>
            </a:r>
            <a:endParaRPr lang="en-GB" dirty="0"/>
          </a:p>
          <a:p>
            <a:pPr algn="l"/>
            <a:r>
              <a:rPr lang="en-GB" dirty="0"/>
              <a:t>Shen, J., &amp; </a:t>
            </a:r>
            <a:r>
              <a:rPr lang="en-GB" dirty="0" err="1"/>
              <a:t>Jiuhua</a:t>
            </a:r>
            <a:r>
              <a:rPr lang="en-GB" dirty="0"/>
              <a:t> Zhu, C. (2011). Effects of socially responsible human resource management on employee organizational commitment. </a:t>
            </a:r>
            <a:r>
              <a:rPr lang="en-GB" i="1" dirty="0"/>
              <a:t>The International Journal of Human Resource Management</a:t>
            </a:r>
            <a:r>
              <a:rPr lang="en-GB" dirty="0"/>
              <a:t>, 22(15), 3020-3035. Retrieved from: </a:t>
            </a:r>
            <a:r>
              <a:rPr lang="en-GB" u="sng" dirty="0">
                <a:hlinkClick r:id="rId6"/>
              </a:rPr>
              <a:t>http://www.tandfonline.com/doi/abs/10.1080/09585192.2011.599951</a:t>
            </a:r>
            <a:endParaRPr lang="en-GB" dirty="0"/>
          </a:p>
          <a:p>
            <a:pPr algn="l"/>
            <a:r>
              <a:rPr lang="fi-FI" dirty="0"/>
              <a:t>Strandberg, C. (2009). </a:t>
            </a:r>
            <a:r>
              <a:rPr lang="fi-FI" i="1" dirty="0"/>
              <a:t>The role of human resource management in corporate social responsibility issue brief and roadmap</a:t>
            </a:r>
            <a:r>
              <a:rPr lang="fi-FI" dirty="0"/>
              <a:t>. Burnaby, BC: Strandberg Consulting. Retrieved from: </a:t>
            </a:r>
            <a:r>
              <a:rPr lang="fi-FI" u="sng" dirty="0">
                <a:hlinkClick r:id="rId7"/>
              </a:rPr>
              <a:t>https://corostrandberg.com/wp-content/uploads/2009/12/csr-hr-management.pdf</a:t>
            </a:r>
            <a:endParaRPr lang="en-GB" dirty="0"/>
          </a:p>
          <a:p>
            <a:pPr algn="l"/>
            <a:r>
              <a:rPr lang="en-GB" dirty="0"/>
              <a:t>UN. (1987). </a:t>
            </a:r>
            <a:r>
              <a:rPr lang="en-GB" i="1" dirty="0"/>
              <a:t>Report of the World Commission on Environment and Development: Our Common Future</a:t>
            </a:r>
            <a:r>
              <a:rPr lang="en-GB" dirty="0"/>
              <a:t> [online]. New York: UN Global Compact. Retrieved from: </a:t>
            </a:r>
            <a:r>
              <a:rPr lang="en-GB" u="sng" dirty="0">
                <a:hlinkClick r:id="rId8"/>
              </a:rPr>
              <a:t>http://www.un-documents.net/our-common-future.pdf</a:t>
            </a:r>
            <a:endParaRPr lang="en-GB" dirty="0"/>
          </a:p>
          <a:p>
            <a:pPr algn="l"/>
            <a:r>
              <a:rPr lang="en-GB" dirty="0"/>
              <a:t>UN. (2015). </a:t>
            </a:r>
            <a:r>
              <a:rPr lang="en-GB" i="1" dirty="0"/>
              <a:t>Guide to Corporate Sustainability</a:t>
            </a:r>
            <a:r>
              <a:rPr lang="en-GB" dirty="0"/>
              <a:t> [online]. New York: UN Global Compact</a:t>
            </a:r>
            <a:r>
              <a:rPr lang="en-GB" i="1" dirty="0"/>
              <a:t>.</a:t>
            </a:r>
            <a:r>
              <a:rPr lang="en-GB" dirty="0"/>
              <a:t> Retrieved from: </a:t>
            </a:r>
            <a:r>
              <a:rPr lang="en-GB" u="sng" dirty="0">
                <a:hlinkClick r:id="rId9"/>
              </a:rPr>
              <a:t>https://www.unglobalcompact.org/docs/publications/UN_Global_Compact_Guide_to_Corporate_Sustainability.pdf</a:t>
            </a:r>
            <a:endParaRPr lang="en-GB" dirty="0"/>
          </a:p>
          <a:p>
            <a:pPr algn="l"/>
            <a:r>
              <a:rPr lang="en-GB" dirty="0"/>
              <a:t>Vázquez-Carrasco, R., &amp; </a:t>
            </a:r>
            <a:r>
              <a:rPr lang="en-GB" dirty="0" err="1"/>
              <a:t>López</a:t>
            </a:r>
            <a:r>
              <a:rPr lang="en-GB" dirty="0"/>
              <a:t>-Pérez, M. E. (2013). Small &amp; medium-sized enterprises and Corporate Social Responsibility: a systematic review of the literature. </a:t>
            </a:r>
            <a:r>
              <a:rPr lang="en-GB" i="1" dirty="0"/>
              <a:t>Quality &amp; Quantity</a:t>
            </a:r>
            <a:r>
              <a:rPr lang="en-GB" dirty="0"/>
              <a:t>, 47(6), 3205-3218. Retrieved from: </a:t>
            </a:r>
            <a:r>
              <a:rPr lang="en-GB" u="sng" dirty="0">
                <a:hlinkClick r:id="rId10"/>
              </a:rPr>
              <a:t>https://link.springer.com/article/10.1007/s11135-012-9713-4</a:t>
            </a:r>
            <a:endParaRPr lang="en-GB" dirty="0"/>
          </a:p>
          <a:p>
            <a:pPr algn="l"/>
            <a:endParaRPr lang="en-GB" dirty="0"/>
          </a:p>
        </p:txBody>
      </p:sp>
      <p:pic>
        <p:nvPicPr>
          <p:cNvPr id="5" name="Obrázek 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50067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cs-CZ" dirty="0" err="1" smtClean="0"/>
              <a:t>Contents</a:t>
            </a:r>
            <a:r>
              <a:rPr lang="cs-CZ" dirty="0" smtClean="0"/>
              <a:t>:</a:t>
            </a:r>
            <a:endParaRPr lang="cs-CZ" dirty="0"/>
          </a:p>
        </p:txBody>
      </p:sp>
      <p:sp>
        <p:nvSpPr>
          <p:cNvPr id="3" name="Inhaltsplatzhalter 2"/>
          <p:cNvSpPr>
            <a:spLocks noGrp="1"/>
          </p:cNvSpPr>
          <p:nvPr>
            <p:ph idx="1"/>
          </p:nvPr>
        </p:nvSpPr>
        <p:spPr/>
        <p:txBody>
          <a:bodyPr>
            <a:normAutofit fontScale="85000" lnSpcReduction="20000"/>
          </a:bodyPr>
          <a:lstStyle/>
          <a:p>
            <a:pPr marL="514350" lvl="0" indent="-514350">
              <a:buFont typeface="+mj-lt"/>
              <a:buAutoNum type="arabicPeriod"/>
            </a:pPr>
            <a:r>
              <a:rPr lang="cs-CZ" dirty="0" err="1" smtClean="0"/>
              <a:t>Introduction</a:t>
            </a:r>
            <a:r>
              <a:rPr lang="cs-CZ" dirty="0" smtClean="0"/>
              <a:t> to e</a:t>
            </a:r>
            <a:r>
              <a:rPr lang="en-GB" dirty="0" err="1" smtClean="0"/>
              <a:t>thics</a:t>
            </a:r>
            <a:r>
              <a:rPr lang="en-GB" dirty="0" smtClean="0"/>
              <a:t>, business ethics and CSR</a:t>
            </a:r>
            <a:endParaRPr lang="en-GB" dirty="0" smtClean="0"/>
          </a:p>
          <a:p>
            <a:pPr lvl="1"/>
            <a:r>
              <a:rPr lang="en-GB" dirty="0" smtClean="0"/>
              <a:t>Defining CSR</a:t>
            </a:r>
            <a:endParaRPr lang="cs-CZ" dirty="0" smtClean="0"/>
          </a:p>
          <a:p>
            <a:pPr lvl="1"/>
            <a:r>
              <a:rPr lang="en-GB" dirty="0"/>
              <a:t>Sustainable development, sustainability and corporate </a:t>
            </a:r>
            <a:r>
              <a:rPr lang="en-GB" dirty="0" smtClean="0"/>
              <a:t>sustainability</a:t>
            </a:r>
            <a:endParaRPr lang="en-GB" dirty="0"/>
          </a:p>
          <a:p>
            <a:pPr marL="514350" lvl="0" indent="-514350">
              <a:buFont typeface="+mj-lt"/>
              <a:buAutoNum type="arabicPeriod"/>
            </a:pPr>
            <a:r>
              <a:rPr lang="cs-CZ" dirty="0" err="1" smtClean="0"/>
              <a:t>Stakeholders</a:t>
            </a:r>
            <a:endParaRPr lang="en-GB" dirty="0" smtClean="0"/>
          </a:p>
          <a:p>
            <a:pPr marL="514350" lvl="0" indent="-514350">
              <a:buFont typeface="+mj-lt"/>
              <a:buAutoNum type="arabicPeriod"/>
            </a:pPr>
            <a:r>
              <a:rPr lang="cs-CZ" dirty="0" err="1" smtClean="0"/>
              <a:t>The</a:t>
            </a:r>
            <a:r>
              <a:rPr lang="cs-CZ" dirty="0" smtClean="0"/>
              <a:t> </a:t>
            </a:r>
            <a:r>
              <a:rPr lang="cs-CZ" dirty="0" err="1" smtClean="0"/>
              <a:t>three</a:t>
            </a:r>
            <a:r>
              <a:rPr lang="cs-CZ" dirty="0" smtClean="0"/>
              <a:t> </a:t>
            </a:r>
            <a:r>
              <a:rPr lang="cs-CZ" dirty="0" err="1" smtClean="0"/>
              <a:t>pillars</a:t>
            </a:r>
            <a:endParaRPr lang="cs-CZ" dirty="0" smtClean="0"/>
          </a:p>
          <a:p>
            <a:pPr lvl="1"/>
            <a:r>
              <a:rPr lang="cs-CZ" dirty="0" err="1" smtClean="0"/>
              <a:t>The</a:t>
            </a:r>
            <a:r>
              <a:rPr lang="cs-CZ" dirty="0" smtClean="0"/>
              <a:t> </a:t>
            </a:r>
            <a:r>
              <a:rPr lang="cs-CZ" dirty="0" err="1" smtClean="0"/>
              <a:t>environmental</a:t>
            </a:r>
            <a:r>
              <a:rPr lang="cs-CZ" dirty="0" smtClean="0"/>
              <a:t> </a:t>
            </a:r>
            <a:r>
              <a:rPr lang="cs-CZ" dirty="0" err="1" smtClean="0"/>
              <a:t>pillar</a:t>
            </a:r>
            <a:endParaRPr lang="cs-CZ" dirty="0" smtClean="0"/>
          </a:p>
          <a:p>
            <a:pPr lvl="1"/>
            <a:r>
              <a:rPr lang="cs-CZ" dirty="0" err="1" smtClean="0"/>
              <a:t>The</a:t>
            </a:r>
            <a:r>
              <a:rPr lang="cs-CZ" dirty="0" smtClean="0"/>
              <a:t> </a:t>
            </a:r>
            <a:r>
              <a:rPr lang="cs-CZ" dirty="0" err="1" smtClean="0"/>
              <a:t>economic</a:t>
            </a:r>
            <a:r>
              <a:rPr lang="cs-CZ" dirty="0" smtClean="0"/>
              <a:t> </a:t>
            </a:r>
            <a:r>
              <a:rPr lang="cs-CZ" dirty="0" err="1" smtClean="0"/>
              <a:t>pillar</a:t>
            </a:r>
            <a:endParaRPr lang="cs-CZ" dirty="0" smtClean="0"/>
          </a:p>
          <a:p>
            <a:pPr lvl="1"/>
            <a:r>
              <a:rPr lang="cs-CZ" dirty="0" err="1" smtClean="0"/>
              <a:t>The</a:t>
            </a:r>
            <a:r>
              <a:rPr lang="cs-CZ" dirty="0" smtClean="0"/>
              <a:t> </a:t>
            </a:r>
            <a:r>
              <a:rPr lang="cs-CZ" dirty="0" err="1" smtClean="0"/>
              <a:t>social</a:t>
            </a:r>
            <a:r>
              <a:rPr lang="cs-CZ" dirty="0" smtClean="0"/>
              <a:t> </a:t>
            </a:r>
            <a:r>
              <a:rPr lang="cs-CZ" dirty="0" err="1" smtClean="0"/>
              <a:t>pillar</a:t>
            </a:r>
            <a:endParaRPr lang="en-GB" dirty="0"/>
          </a:p>
          <a:p>
            <a:pPr marL="514350" lvl="0" indent="-514350">
              <a:buFont typeface="+mj-lt"/>
              <a:buAutoNum type="arabicPeriod"/>
            </a:pPr>
            <a:r>
              <a:rPr lang="cs-CZ" dirty="0" smtClean="0"/>
              <a:t>CSR and </a:t>
            </a:r>
            <a:r>
              <a:rPr lang="cs-CZ" dirty="0" err="1"/>
              <a:t>h</a:t>
            </a:r>
            <a:r>
              <a:rPr lang="cs-CZ" dirty="0" err="1" smtClean="0"/>
              <a:t>uman</a:t>
            </a:r>
            <a:r>
              <a:rPr lang="cs-CZ" dirty="0" smtClean="0"/>
              <a:t> </a:t>
            </a:r>
            <a:r>
              <a:rPr lang="cs-CZ" dirty="0" err="1"/>
              <a:t>r</a:t>
            </a:r>
            <a:r>
              <a:rPr lang="cs-CZ" dirty="0" err="1" smtClean="0"/>
              <a:t>esource</a:t>
            </a:r>
            <a:r>
              <a:rPr lang="cs-CZ" dirty="0" smtClean="0"/>
              <a:t> management</a:t>
            </a:r>
          </a:p>
          <a:p>
            <a:pPr marL="514350" lvl="0" indent="-514350">
              <a:buFont typeface="+mj-lt"/>
              <a:buAutoNum type="arabicPeriod"/>
            </a:pPr>
            <a:r>
              <a:rPr lang="cs-CZ" dirty="0" err="1" smtClean="0"/>
              <a:t>Summary</a:t>
            </a:r>
            <a:endParaRPr lang="en-GB" dirty="0"/>
          </a:p>
          <a:p>
            <a:pPr marL="514350" lvl="0" indent="-514350">
              <a:buFont typeface="+mj-lt"/>
              <a:buAutoNum type="arabicPeriod"/>
            </a:pPr>
            <a:r>
              <a:rPr lang="cs-CZ" dirty="0" err="1" smtClean="0"/>
              <a:t>Section</a:t>
            </a:r>
            <a:r>
              <a:rPr lang="cs-CZ" dirty="0" smtClean="0"/>
              <a:t> </a:t>
            </a:r>
            <a:r>
              <a:rPr lang="cs-CZ" dirty="0" err="1" smtClean="0"/>
              <a:t>review</a:t>
            </a:r>
            <a:r>
              <a:rPr lang="cs-CZ" dirty="0" smtClean="0"/>
              <a:t> </a:t>
            </a:r>
            <a:r>
              <a:rPr lang="cs-CZ" dirty="0" err="1" smtClean="0"/>
              <a:t>questions</a:t>
            </a:r>
            <a:endParaRPr lang="cs-CZ" dirty="0" smtClean="0"/>
          </a:p>
          <a:p>
            <a:pPr marL="514350" lvl="0" indent="-514350">
              <a:buFont typeface="+mj-lt"/>
              <a:buAutoNum type="arabicPeriod"/>
            </a:pPr>
            <a:r>
              <a:rPr lang="en-GB" dirty="0" smtClean="0"/>
              <a:t>References</a:t>
            </a:r>
            <a:endParaRPr lang="en-GB" dirty="0" smtClean="0"/>
          </a:p>
        </p:txBody>
      </p:sp>
    </p:spTree>
    <p:extLst>
      <p:ext uri="{BB962C8B-B14F-4D97-AF65-F5344CB8AC3E}">
        <p14:creationId xmlns:p14="http://schemas.microsoft.com/office/powerpoint/2010/main" val="2391336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893049"/>
          </a:xfrm>
        </p:spPr>
        <p:txBody>
          <a:bodyPr>
            <a:normAutofit/>
          </a:bodyPr>
          <a:lstStyle/>
          <a:p>
            <a:r>
              <a:rPr lang="cs-CZ" sz="5400" b="1" dirty="0" err="1" smtClean="0"/>
              <a:t>Aim</a:t>
            </a:r>
            <a:r>
              <a:rPr lang="cs-CZ" sz="5400" b="1" dirty="0" smtClean="0"/>
              <a:t> </a:t>
            </a:r>
            <a:r>
              <a:rPr lang="cs-CZ" sz="5400" b="1" dirty="0" err="1" smtClean="0"/>
              <a:t>if</a:t>
            </a:r>
            <a:r>
              <a:rPr lang="cs-CZ" sz="5400" b="1" dirty="0" smtClean="0"/>
              <a:t> </a:t>
            </a:r>
            <a:r>
              <a:rPr lang="cs-CZ" sz="5400" b="1" dirty="0" err="1" smtClean="0"/>
              <a:t>this</a:t>
            </a:r>
            <a:r>
              <a:rPr lang="cs-CZ" sz="5400" b="1" dirty="0" smtClean="0"/>
              <a:t> </a:t>
            </a:r>
            <a:r>
              <a:rPr lang="cs-CZ" sz="5400" b="1" dirty="0" err="1" smtClean="0"/>
              <a:t>section</a:t>
            </a:r>
            <a:r>
              <a:rPr lang="cs-CZ" sz="5400" b="1" dirty="0" smtClean="0"/>
              <a:t> </a:t>
            </a:r>
            <a:r>
              <a:rPr lang="cs-CZ" sz="5400" b="1" dirty="0" err="1" smtClean="0"/>
              <a:t>is</a:t>
            </a:r>
            <a:r>
              <a:rPr lang="cs-CZ" sz="5400" b="1" dirty="0" smtClean="0"/>
              <a:t> to:</a:t>
            </a:r>
            <a:endParaRPr lang="en-GB" sz="5400" b="1" dirty="0"/>
          </a:p>
        </p:txBody>
      </p:sp>
      <p:sp>
        <p:nvSpPr>
          <p:cNvPr id="3" name="Podnadpis 2"/>
          <p:cNvSpPr>
            <a:spLocks noGrp="1"/>
          </p:cNvSpPr>
          <p:nvPr>
            <p:ph type="subTitle" idx="1"/>
          </p:nvPr>
        </p:nvSpPr>
        <p:spPr>
          <a:xfrm>
            <a:off x="1524000" y="2806579"/>
            <a:ext cx="9144000" cy="2539861"/>
          </a:xfrm>
        </p:spPr>
        <p:txBody>
          <a:bodyPr>
            <a:normAutofit/>
          </a:bodyPr>
          <a:lstStyle/>
          <a:p>
            <a:pPr marL="342900" lvl="0" indent="-342900" algn="l">
              <a:buFont typeface="Arial" panose="020B0604020202020204" pitchFamily="34" charset="0"/>
              <a:buChar char="•"/>
            </a:pPr>
            <a:r>
              <a:rPr lang="en-GB" dirty="0"/>
              <a:t>Introduce the concepts of ethics, corporate social responsibility (CSR) and </a:t>
            </a:r>
            <a:r>
              <a:rPr lang="en-GB" dirty="0" smtClean="0"/>
              <a:t>sustainability</a:t>
            </a:r>
            <a:endParaRPr lang="cs-CZ" dirty="0" smtClean="0"/>
          </a:p>
          <a:p>
            <a:pPr marL="342900" lvl="0" indent="-342900" algn="l">
              <a:buFont typeface="Arial" panose="020B0604020202020204" pitchFamily="34" charset="0"/>
              <a:buChar char="•"/>
            </a:pPr>
            <a:endParaRPr lang="en-GB" dirty="0"/>
          </a:p>
          <a:p>
            <a:pPr marL="342900" lvl="0" indent="-342900" algn="l">
              <a:buFont typeface="Arial" panose="020B0604020202020204" pitchFamily="34" charset="0"/>
              <a:buChar char="•"/>
            </a:pPr>
            <a:r>
              <a:rPr lang="en-GB" dirty="0"/>
              <a:t>Stimulate discussion about ethical dimensions of human resource management (HRM)</a:t>
            </a:r>
          </a:p>
          <a:p>
            <a:endParaRPr lang="en-GB"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32231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623828" y="823051"/>
            <a:ext cx="10117494" cy="681136"/>
          </a:xfrm>
          <a:ln>
            <a:noFill/>
          </a:ln>
        </p:spPr>
        <p:style>
          <a:lnRef idx="2">
            <a:schemeClr val="accent1"/>
          </a:lnRef>
          <a:fillRef idx="1">
            <a:schemeClr val="lt1"/>
          </a:fillRef>
          <a:effectRef idx="0">
            <a:schemeClr val="accent1"/>
          </a:effectRef>
          <a:fontRef idx="minor">
            <a:schemeClr val="dk1"/>
          </a:fontRef>
        </p:style>
        <p:txBody>
          <a:bodyPr>
            <a:normAutofit/>
          </a:bodyPr>
          <a:lstStyle/>
          <a:p>
            <a:pPr marL="514350" lvl="0" indent="-514350">
              <a:buFont typeface="+mj-lt"/>
              <a:buAutoNum type="arabicPeriod"/>
            </a:pPr>
            <a:r>
              <a:rPr lang="cs-CZ" sz="3600" b="1" dirty="0" err="1"/>
              <a:t>Introduction</a:t>
            </a:r>
            <a:r>
              <a:rPr lang="cs-CZ" sz="3600" b="1" dirty="0"/>
              <a:t> to e</a:t>
            </a:r>
            <a:r>
              <a:rPr lang="en-GB" sz="3600" b="1" dirty="0" err="1"/>
              <a:t>thics</a:t>
            </a:r>
            <a:r>
              <a:rPr lang="en-GB" sz="3600" b="1" dirty="0"/>
              <a:t>, business ethics and CSR</a:t>
            </a:r>
          </a:p>
        </p:txBody>
      </p:sp>
      <p:sp>
        <p:nvSpPr>
          <p:cNvPr id="3" name="Podnadpis 2"/>
          <p:cNvSpPr>
            <a:spLocks noGrp="1"/>
          </p:cNvSpPr>
          <p:nvPr>
            <p:ph type="subTitle" idx="1"/>
          </p:nvPr>
        </p:nvSpPr>
        <p:spPr>
          <a:xfrm>
            <a:off x="1524000" y="2276669"/>
            <a:ext cx="9144000" cy="3069771"/>
          </a:xfrm>
        </p:spPr>
        <p:txBody>
          <a:bodyPr>
            <a:normAutofit/>
          </a:bodyPr>
          <a:lstStyle/>
          <a:p>
            <a:pPr marL="342900" indent="-342900" algn="l">
              <a:buFont typeface="Arial" panose="020B0604020202020204" pitchFamily="34" charset="0"/>
              <a:buChar char="•"/>
            </a:pPr>
            <a:r>
              <a:rPr lang="cs-CZ" dirty="0" err="1" smtClean="0"/>
              <a:t>Ethics</a:t>
            </a:r>
            <a:r>
              <a:rPr lang="cs-CZ" dirty="0" smtClean="0"/>
              <a:t> = </a:t>
            </a:r>
            <a:r>
              <a:rPr lang="cs-CZ" dirty="0" err="1" smtClean="0"/>
              <a:t>people</a:t>
            </a:r>
            <a:r>
              <a:rPr lang="en-GB" dirty="0" smtClean="0"/>
              <a:t>’s </a:t>
            </a:r>
            <a:r>
              <a:rPr lang="cs-CZ" dirty="0" err="1" smtClean="0"/>
              <a:t>moral</a:t>
            </a:r>
            <a:r>
              <a:rPr lang="cs-CZ" dirty="0" smtClean="0"/>
              <a:t> </a:t>
            </a:r>
            <a:r>
              <a:rPr lang="cs-CZ" dirty="0" err="1" smtClean="0"/>
              <a:t>principles</a:t>
            </a:r>
            <a:endParaRPr lang="cs-CZ" dirty="0" smtClean="0"/>
          </a:p>
          <a:p>
            <a:pPr marL="342900" indent="-342900" algn="l">
              <a:buFont typeface="Arial" panose="020B0604020202020204" pitchFamily="34" charset="0"/>
              <a:buChar char="•"/>
            </a:pPr>
            <a:r>
              <a:rPr lang="cs-CZ" dirty="0" err="1" smtClean="0"/>
              <a:t>Moral</a:t>
            </a:r>
            <a:r>
              <a:rPr lang="cs-CZ" dirty="0" smtClean="0"/>
              <a:t> </a:t>
            </a:r>
            <a:r>
              <a:rPr lang="cs-CZ" dirty="0" err="1" smtClean="0"/>
              <a:t>principles</a:t>
            </a:r>
            <a:r>
              <a:rPr lang="cs-CZ" dirty="0" smtClean="0"/>
              <a:t> = </a:t>
            </a:r>
            <a:r>
              <a:rPr lang="cs-CZ" dirty="0" err="1" smtClean="0"/>
              <a:t>principles</a:t>
            </a:r>
            <a:r>
              <a:rPr lang="cs-CZ" dirty="0" smtClean="0"/>
              <a:t> </a:t>
            </a:r>
            <a:r>
              <a:rPr lang="cs-CZ" dirty="0" err="1" smtClean="0"/>
              <a:t>of</a:t>
            </a:r>
            <a:r>
              <a:rPr lang="cs-CZ" dirty="0" smtClean="0"/>
              <a:t> </a:t>
            </a:r>
            <a:r>
              <a:rPr lang="cs-CZ" dirty="0" err="1" smtClean="0"/>
              <a:t>right</a:t>
            </a:r>
            <a:r>
              <a:rPr lang="cs-CZ" dirty="0" smtClean="0"/>
              <a:t> and </a:t>
            </a:r>
            <a:r>
              <a:rPr lang="cs-CZ" dirty="0" err="1" smtClean="0"/>
              <a:t>wrong</a:t>
            </a:r>
            <a:endParaRPr lang="cs-CZ" dirty="0" smtClean="0"/>
          </a:p>
          <a:p>
            <a:pPr marL="342900" indent="-342900" algn="l">
              <a:buFont typeface="Arial" panose="020B0604020202020204" pitchFamily="34" charset="0"/>
              <a:buChar char="•"/>
            </a:pPr>
            <a:r>
              <a:rPr lang="cs-CZ" dirty="0" smtClean="0"/>
              <a:t>Business </a:t>
            </a:r>
            <a:r>
              <a:rPr lang="cs-CZ" dirty="0" err="1" smtClean="0"/>
              <a:t>ethics</a:t>
            </a:r>
            <a:r>
              <a:rPr lang="cs-CZ" dirty="0" smtClean="0"/>
              <a:t> = </a:t>
            </a:r>
            <a:r>
              <a:rPr lang="en-GB" dirty="0"/>
              <a:t>moral principles and ethical problems in business </a:t>
            </a:r>
            <a:r>
              <a:rPr lang="en-GB" dirty="0" smtClean="0"/>
              <a:t>environment</a:t>
            </a:r>
            <a:endParaRPr lang="en-GB"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19496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623828" y="823051"/>
            <a:ext cx="10117494" cy="681136"/>
          </a:xfrm>
        </p:spPr>
        <p:txBody>
          <a:bodyPr>
            <a:normAutofit/>
          </a:bodyPr>
          <a:lstStyle/>
          <a:p>
            <a:pPr algn="l"/>
            <a:r>
              <a:rPr lang="en-GB" sz="3600" b="1" dirty="0" smtClean="0"/>
              <a:t>Defining CSR</a:t>
            </a:r>
            <a:endParaRPr lang="en-GB" sz="3600" b="1" dirty="0"/>
          </a:p>
        </p:txBody>
      </p:sp>
      <p:sp>
        <p:nvSpPr>
          <p:cNvPr id="3" name="Podnadpis 2"/>
          <p:cNvSpPr>
            <a:spLocks noGrp="1"/>
          </p:cNvSpPr>
          <p:nvPr>
            <p:ph type="subTitle" idx="1"/>
          </p:nvPr>
        </p:nvSpPr>
        <p:spPr>
          <a:xfrm>
            <a:off x="1524000" y="1787055"/>
            <a:ext cx="9144000" cy="4249851"/>
          </a:xfrm>
        </p:spPr>
        <p:txBody>
          <a:bodyPr>
            <a:normAutofit/>
          </a:bodyPr>
          <a:lstStyle/>
          <a:p>
            <a:pPr algn="l"/>
            <a:r>
              <a:rPr lang="cs-CZ" i="1" dirty="0" err="1" smtClean="0"/>
              <a:t>Definition</a:t>
            </a:r>
            <a:r>
              <a:rPr lang="cs-CZ" i="1" dirty="0" smtClean="0"/>
              <a:t> </a:t>
            </a:r>
            <a:r>
              <a:rPr lang="cs-CZ" i="1" dirty="0" err="1" smtClean="0"/>
              <a:t>of</a:t>
            </a:r>
            <a:r>
              <a:rPr lang="cs-CZ" i="1" dirty="0" smtClean="0"/>
              <a:t> </a:t>
            </a:r>
            <a:r>
              <a:rPr lang="cs-CZ" i="1" dirty="0" err="1" smtClean="0"/>
              <a:t>the</a:t>
            </a:r>
            <a:r>
              <a:rPr lang="cs-CZ" i="1" dirty="0" smtClean="0"/>
              <a:t> </a:t>
            </a:r>
            <a:r>
              <a:rPr lang="cs-CZ" i="1" dirty="0" err="1" smtClean="0"/>
              <a:t>European</a:t>
            </a:r>
            <a:r>
              <a:rPr lang="cs-CZ" i="1" dirty="0" smtClean="0"/>
              <a:t> </a:t>
            </a:r>
            <a:r>
              <a:rPr lang="cs-CZ" i="1" dirty="0" err="1" smtClean="0"/>
              <a:t>Commission</a:t>
            </a:r>
            <a:r>
              <a:rPr lang="cs-CZ" i="1" dirty="0" smtClean="0"/>
              <a:t>:</a:t>
            </a:r>
          </a:p>
          <a:p>
            <a:pPr algn="l"/>
            <a:r>
              <a:rPr lang="cs-CZ" i="1" dirty="0" smtClean="0"/>
              <a:t>	</a:t>
            </a:r>
            <a:r>
              <a:rPr lang="en-GB" i="1" dirty="0" smtClean="0"/>
              <a:t>“the </a:t>
            </a:r>
            <a:r>
              <a:rPr lang="en-GB" i="1" dirty="0"/>
              <a:t>responsibility of enterprises for their impacts on society</a:t>
            </a:r>
            <a:r>
              <a:rPr lang="en-GB" i="1" dirty="0" smtClean="0"/>
              <a:t>”.</a:t>
            </a:r>
            <a:endParaRPr lang="cs-CZ" dirty="0"/>
          </a:p>
          <a:p>
            <a:pPr algn="l"/>
            <a:endParaRPr lang="cs-CZ" dirty="0" smtClean="0"/>
          </a:p>
          <a:p>
            <a:pPr algn="l"/>
            <a:r>
              <a:rPr lang="cs-CZ" dirty="0" smtClean="0"/>
              <a:t>EC </a:t>
            </a:r>
            <a:r>
              <a:rPr lang="cs-CZ" dirty="0" err="1" smtClean="0"/>
              <a:t>clarification</a:t>
            </a:r>
            <a:r>
              <a:rPr lang="cs-CZ" dirty="0" smtClean="0"/>
              <a:t>:</a:t>
            </a:r>
            <a:endParaRPr lang="cs-CZ" dirty="0"/>
          </a:p>
          <a:p>
            <a:pPr algn="l"/>
            <a:r>
              <a:rPr lang="cs-CZ" i="1" dirty="0" smtClean="0"/>
              <a:t>	</a:t>
            </a:r>
            <a:r>
              <a:rPr lang="en-GB" i="1" dirty="0" smtClean="0"/>
              <a:t>“</a:t>
            </a:r>
            <a:r>
              <a:rPr lang="en-GB" i="1" dirty="0"/>
              <a:t>Companies can become socially responsible by:</a:t>
            </a:r>
            <a:endParaRPr lang="en-GB" dirty="0"/>
          </a:p>
          <a:p>
            <a:pPr marL="1257300" lvl="2" indent="-342900" algn="l">
              <a:buFont typeface="Arial" panose="020B0604020202020204" pitchFamily="34" charset="0"/>
              <a:buChar char="•"/>
            </a:pPr>
            <a:r>
              <a:rPr lang="en-GB" sz="2400" i="1" dirty="0" smtClean="0"/>
              <a:t>following </a:t>
            </a:r>
            <a:r>
              <a:rPr lang="en-GB" sz="2400" i="1" dirty="0"/>
              <a:t>the </a:t>
            </a:r>
            <a:r>
              <a:rPr lang="en-GB" sz="2400" i="1" dirty="0" smtClean="0"/>
              <a:t>law;</a:t>
            </a:r>
            <a:endParaRPr lang="cs-CZ" sz="2400" dirty="0"/>
          </a:p>
          <a:p>
            <a:pPr marL="1257300" lvl="2" indent="-342900" algn="l">
              <a:buFont typeface="Arial" panose="020B0604020202020204" pitchFamily="34" charset="0"/>
              <a:buChar char="•"/>
            </a:pPr>
            <a:r>
              <a:rPr lang="en-GB" sz="2400" i="1" dirty="0" smtClean="0"/>
              <a:t>integrating </a:t>
            </a:r>
            <a:r>
              <a:rPr lang="en-GB" sz="2400" i="1" dirty="0"/>
              <a:t>social, environmental, ethical, consumer, and human rights concerns into their business strategy and operations.” </a:t>
            </a:r>
            <a:r>
              <a:rPr lang="en-GB" sz="2400" dirty="0"/>
              <a:t>(EC, 2018</a:t>
            </a:r>
            <a:r>
              <a:rPr lang="en-GB" sz="2400" dirty="0" smtClean="0"/>
              <a:t>)</a:t>
            </a:r>
            <a:endParaRPr lang="en-GB" sz="2400"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82389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623828" y="823051"/>
            <a:ext cx="10117494" cy="681136"/>
          </a:xfrm>
        </p:spPr>
        <p:txBody>
          <a:bodyPr>
            <a:normAutofit/>
          </a:bodyPr>
          <a:lstStyle/>
          <a:p>
            <a:pPr algn="l"/>
            <a:r>
              <a:rPr lang="en-GB" sz="3600" b="1" dirty="0" smtClean="0"/>
              <a:t>Defining CSR</a:t>
            </a:r>
            <a:endParaRPr lang="en-GB" sz="3600" b="1" dirty="0"/>
          </a:p>
        </p:txBody>
      </p:sp>
      <p:sp>
        <p:nvSpPr>
          <p:cNvPr id="3" name="Podnadpis 2"/>
          <p:cNvSpPr>
            <a:spLocks noGrp="1"/>
          </p:cNvSpPr>
          <p:nvPr>
            <p:ph type="subTitle" idx="1"/>
          </p:nvPr>
        </p:nvSpPr>
        <p:spPr>
          <a:xfrm>
            <a:off x="1524000" y="1787055"/>
            <a:ext cx="9144000" cy="4249851"/>
          </a:xfrm>
        </p:spPr>
        <p:txBody>
          <a:bodyPr>
            <a:normAutofit/>
          </a:bodyPr>
          <a:lstStyle/>
          <a:p>
            <a:pPr algn="l"/>
            <a:endParaRPr lang="cs-CZ" b="1" dirty="0" smtClean="0"/>
          </a:p>
          <a:p>
            <a:pPr algn="l"/>
            <a:endParaRPr lang="cs-CZ" b="1" dirty="0"/>
          </a:p>
          <a:p>
            <a:pPr algn="l"/>
            <a:r>
              <a:rPr lang="en-GB" b="1" dirty="0" smtClean="0"/>
              <a:t>voluntary</a:t>
            </a:r>
            <a:r>
              <a:rPr lang="en-GB" dirty="0" smtClean="0"/>
              <a:t> </a:t>
            </a:r>
            <a:r>
              <a:rPr lang="en-GB" dirty="0"/>
              <a:t>commitment of a company to act in a more socially responsible manner. It is those actions that are above and beyond law that constitute CSR. Simply obeying laws and regulations does not make an organisation socially responsible</a:t>
            </a:r>
            <a:endParaRPr lang="en-GB" sz="2400"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72623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623828" y="964880"/>
            <a:ext cx="10117494" cy="681136"/>
          </a:xfrm>
        </p:spPr>
        <p:txBody>
          <a:bodyPr>
            <a:normAutofit fontScale="90000"/>
          </a:bodyPr>
          <a:lstStyle/>
          <a:p>
            <a:pPr algn="l"/>
            <a:r>
              <a:rPr lang="en-GB" sz="3600" b="1" dirty="0"/>
              <a:t>Sustainable development, sustainability and corporate sustainability</a:t>
            </a:r>
            <a:endParaRPr lang="cs-CZ" sz="3600" b="1" dirty="0"/>
          </a:p>
        </p:txBody>
      </p:sp>
      <p:sp>
        <p:nvSpPr>
          <p:cNvPr id="3" name="Podnadpis 2"/>
          <p:cNvSpPr>
            <a:spLocks noGrp="1"/>
          </p:cNvSpPr>
          <p:nvPr>
            <p:ph type="subTitle" idx="1"/>
          </p:nvPr>
        </p:nvSpPr>
        <p:spPr>
          <a:xfrm>
            <a:off x="1524000" y="1787055"/>
            <a:ext cx="9144000" cy="3559385"/>
          </a:xfrm>
        </p:spPr>
        <p:txBody>
          <a:bodyPr>
            <a:normAutofit/>
          </a:bodyPr>
          <a:lstStyle/>
          <a:p>
            <a:pPr algn="l"/>
            <a:r>
              <a:rPr lang="en-GB" dirty="0" smtClean="0"/>
              <a:t>Sustainable development</a:t>
            </a:r>
            <a:r>
              <a:rPr lang="cs-CZ" dirty="0" smtClean="0"/>
              <a:t> (</a:t>
            </a:r>
            <a:r>
              <a:rPr lang="cs-CZ" dirty="0" err="1" smtClean="0"/>
              <a:t>sustainability</a:t>
            </a:r>
            <a:r>
              <a:rPr lang="cs-CZ" dirty="0" smtClean="0"/>
              <a:t>)</a:t>
            </a:r>
            <a:r>
              <a:rPr lang="en-GB" dirty="0" smtClean="0"/>
              <a:t> </a:t>
            </a:r>
            <a:r>
              <a:rPr lang="en-GB" dirty="0"/>
              <a:t>can be defined as a:</a:t>
            </a:r>
          </a:p>
          <a:p>
            <a:pPr lvl="2" algn="l"/>
            <a:r>
              <a:rPr lang="en-GB" sz="2400" i="1" dirty="0" smtClean="0"/>
              <a:t>“</a:t>
            </a:r>
            <a:r>
              <a:rPr lang="en-GB" sz="2400" i="1" dirty="0"/>
              <a:t>development that meets the needs of the present without compromising the ability of future generations to meet their own needs.” </a:t>
            </a:r>
            <a:r>
              <a:rPr lang="en-GB" sz="2400" dirty="0"/>
              <a:t>(UN, 1987</a:t>
            </a:r>
            <a:r>
              <a:rPr lang="en-GB" sz="2400" dirty="0" smtClean="0"/>
              <a:t>)</a:t>
            </a:r>
            <a:endParaRPr lang="cs-CZ" sz="2400" dirty="0" smtClean="0"/>
          </a:p>
          <a:p>
            <a:pPr lvl="2" algn="l"/>
            <a:endParaRPr lang="en-GB" sz="2400" dirty="0"/>
          </a:p>
          <a:p>
            <a:pPr algn="l"/>
            <a:r>
              <a:rPr lang="en-GB" dirty="0"/>
              <a:t>The UN defines corporate sustainability as:</a:t>
            </a:r>
          </a:p>
          <a:p>
            <a:pPr lvl="2" algn="l"/>
            <a:r>
              <a:rPr lang="en-GB" sz="2400" i="1" dirty="0"/>
              <a:t>“a company’s delivery of long-term value in financial, environmental, social and ethical terms</a:t>
            </a:r>
            <a:r>
              <a:rPr lang="en-GB" i="1" dirty="0"/>
              <a:t>.” </a:t>
            </a:r>
            <a:r>
              <a:rPr lang="en-GB" dirty="0"/>
              <a:t>(UN, 2015)</a:t>
            </a:r>
          </a:p>
          <a:p>
            <a:pPr algn="l"/>
            <a:endParaRPr lang="en-GB"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37406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dnadpis 2"/>
          <p:cNvSpPr>
            <a:spLocks noGrp="1"/>
          </p:cNvSpPr>
          <p:nvPr>
            <p:ph type="subTitle" idx="1"/>
          </p:nvPr>
        </p:nvSpPr>
        <p:spPr>
          <a:xfrm>
            <a:off x="1524000" y="1787055"/>
            <a:ext cx="9144000" cy="3559385"/>
          </a:xfrm>
        </p:spPr>
        <p:txBody>
          <a:bodyPr>
            <a:normAutofit/>
          </a:bodyPr>
          <a:lstStyle/>
          <a:p>
            <a:pPr algn="l"/>
            <a:r>
              <a:rPr lang="en-GB" dirty="0"/>
              <a:t>The main point of both CSR and sustainability is that </a:t>
            </a:r>
            <a:r>
              <a:rPr lang="en-GB" b="1" dirty="0"/>
              <a:t>every decision any business takes has potential impact on the community and the environment</a:t>
            </a:r>
            <a:r>
              <a:rPr lang="en-GB" dirty="0"/>
              <a:t>. The goal of both concepts is for all organisations to integrate the concerns for the community and the environment into their strategy and operations. Sustainability distinguishes itself by taking the concerns a step further and taking into account the needs of the future generations. </a:t>
            </a:r>
            <a:endParaRPr lang="en-GB"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57565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623828" y="823051"/>
            <a:ext cx="10117494" cy="681136"/>
          </a:xfrm>
        </p:spPr>
        <p:txBody>
          <a:bodyPr>
            <a:normAutofit/>
          </a:bodyPr>
          <a:lstStyle/>
          <a:p>
            <a:pPr lvl="0"/>
            <a:r>
              <a:rPr lang="cs-CZ" sz="3600" b="1" dirty="0" smtClean="0"/>
              <a:t>2. </a:t>
            </a:r>
            <a:r>
              <a:rPr lang="cs-CZ" sz="3600" b="1" dirty="0" err="1" smtClean="0"/>
              <a:t>Stakeholders</a:t>
            </a:r>
            <a:endParaRPr lang="en-GB" sz="3600" b="1" dirty="0"/>
          </a:p>
        </p:txBody>
      </p:sp>
      <p:sp>
        <p:nvSpPr>
          <p:cNvPr id="3" name="Podnadpis 2"/>
          <p:cNvSpPr>
            <a:spLocks noGrp="1"/>
          </p:cNvSpPr>
          <p:nvPr>
            <p:ph type="subTitle" idx="1"/>
          </p:nvPr>
        </p:nvSpPr>
        <p:spPr>
          <a:xfrm>
            <a:off x="1524000" y="1688051"/>
            <a:ext cx="9144000" cy="3658389"/>
          </a:xfrm>
        </p:spPr>
        <p:txBody>
          <a:bodyPr>
            <a:normAutofit/>
          </a:bodyPr>
          <a:lstStyle/>
          <a:p>
            <a:pPr algn="l"/>
            <a:r>
              <a:rPr lang="en-GB" b="1" dirty="0" smtClean="0"/>
              <a:t>Stakeholders</a:t>
            </a:r>
            <a:r>
              <a:rPr lang="en-GB" dirty="0" smtClean="0"/>
              <a:t> </a:t>
            </a:r>
            <a:r>
              <a:rPr lang="en-GB" dirty="0"/>
              <a:t>are </a:t>
            </a:r>
            <a:r>
              <a:rPr lang="en-GB" b="1" dirty="0"/>
              <a:t>all subjects that are affected or have an interest in the company</a:t>
            </a:r>
            <a:r>
              <a:rPr lang="en-GB" dirty="0"/>
              <a:t>. </a:t>
            </a:r>
            <a:r>
              <a:rPr lang="en-GB" dirty="0" smtClean="0"/>
              <a:t>Stakeholder </a:t>
            </a:r>
            <a:r>
              <a:rPr lang="en-GB" dirty="0"/>
              <a:t>theory claims that if the needs of stakeholders are not sufficiently satisfied, organisations cannot achieve long term prosperity and trouble-free operation. (Freeman, 1984)</a:t>
            </a:r>
            <a:endParaRPr lang="en-GB"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4817769"/>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KA2 SHARPEN Powerpoint" id="{A149E3AB-727D-4B39-A716-CF96AB296A49}" vid="{476B0934-BDB1-40E4-BD34-321811383E27}"/>
    </a:ext>
  </a:extLst>
</a:theme>
</file>

<file path=docProps/app.xml><?xml version="1.0" encoding="utf-8"?>
<Properties xmlns="http://schemas.openxmlformats.org/officeDocument/2006/extended-properties" xmlns:vt="http://schemas.openxmlformats.org/officeDocument/2006/docPropsVTypes">
  <Template>Output 1_Template_Slides 2018</Template>
  <TotalTime>129</TotalTime>
  <Words>870</Words>
  <Application>Microsoft Office PowerPoint</Application>
  <PresentationFormat>Širokoúhlá obrazovka</PresentationFormat>
  <Paragraphs>95</Paragraphs>
  <Slides>17</Slides>
  <Notes>0</Notes>
  <HiddenSlides>0</HiddenSlides>
  <MMClips>0</MMClips>
  <ScaleCrop>false</ScaleCrop>
  <HeadingPairs>
    <vt:vector size="6" baseType="variant">
      <vt:variant>
        <vt:lpstr>Použitá písma</vt:lpstr>
      </vt:variant>
      <vt:variant>
        <vt:i4>3</vt:i4>
      </vt:variant>
      <vt:variant>
        <vt:lpstr>Motiv</vt:lpstr>
      </vt:variant>
      <vt:variant>
        <vt:i4>1</vt:i4>
      </vt:variant>
      <vt:variant>
        <vt:lpstr>Nadpisy snímků</vt:lpstr>
      </vt:variant>
      <vt:variant>
        <vt:i4>17</vt:i4>
      </vt:variant>
    </vt:vector>
  </HeadingPairs>
  <TitlesOfParts>
    <vt:vector size="21" baseType="lpstr">
      <vt:lpstr>Arial</vt:lpstr>
      <vt:lpstr>Calibri</vt:lpstr>
      <vt:lpstr>Calibri Light</vt:lpstr>
      <vt:lpstr>Motiv Office</vt:lpstr>
      <vt:lpstr>Prezentace aplikace PowerPoint</vt:lpstr>
      <vt:lpstr>Contents:</vt:lpstr>
      <vt:lpstr>Aim if this section is to:</vt:lpstr>
      <vt:lpstr>Introduction to ethics, business ethics and CSR</vt:lpstr>
      <vt:lpstr>Defining CSR</vt:lpstr>
      <vt:lpstr>Defining CSR</vt:lpstr>
      <vt:lpstr>Sustainable development, sustainability and corporate sustainability</vt:lpstr>
      <vt:lpstr>Prezentace aplikace PowerPoint</vt:lpstr>
      <vt:lpstr>2. Stakeholders</vt:lpstr>
      <vt:lpstr>2. Stakeholders</vt:lpstr>
      <vt:lpstr>3. The three pillars</vt:lpstr>
      <vt:lpstr>4. CSR and human resource management (HRM)</vt:lpstr>
      <vt:lpstr>4. CSR and human resource management (HRM)</vt:lpstr>
      <vt:lpstr>4. CSR and human resource management (HRM)</vt:lpstr>
      <vt:lpstr>5. Summary</vt:lpstr>
      <vt:lpstr>6. Section review questions</vt:lpstr>
      <vt:lpstr>7. References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Angela.Walter</dc:creator>
  <cp:lastModifiedBy>Ondrej Mos</cp:lastModifiedBy>
  <cp:revision>14</cp:revision>
  <dcterms:created xsi:type="dcterms:W3CDTF">2017-12-03T19:01:13Z</dcterms:created>
  <dcterms:modified xsi:type="dcterms:W3CDTF">2018-02-06T16:08:44Z</dcterms:modified>
</cp:coreProperties>
</file>