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2" r:id="rId1"/>
  </p:sldMasterIdLst>
  <p:notesMasterIdLst>
    <p:notesMasterId r:id="rId13"/>
  </p:notesMasterIdLst>
  <p:sldIdLst>
    <p:sldId id="278" r:id="rId2"/>
    <p:sldId id="282" r:id="rId3"/>
    <p:sldId id="283" r:id="rId4"/>
    <p:sldId id="284" r:id="rId5"/>
    <p:sldId id="285" r:id="rId6"/>
    <p:sldId id="286" r:id="rId7"/>
    <p:sldId id="292" r:id="rId8"/>
    <p:sldId id="293" r:id="rId9"/>
    <p:sldId id="294" r:id="rId10"/>
    <p:sldId id="295" r:id="rId11"/>
    <p:sldId id="296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721" autoAdjust="0"/>
    <p:restoredTop sz="94660"/>
  </p:normalViewPr>
  <p:slideViewPr>
    <p:cSldViewPr snapToGrid="0">
      <p:cViewPr varScale="1">
        <p:scale>
          <a:sx n="71" d="100"/>
          <a:sy n="71" d="100"/>
        </p:scale>
        <p:origin x="708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5915B4-796C-4101-9B48-ACB4DAF7B1FD}" type="datetimeFigureOut">
              <a:rPr lang="de-DE" smtClean="0"/>
              <a:t>26.01.2018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5CBDFA-EBD3-43DA-B510-CFBF54BBB6D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294790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6.jpeg"/><Relationship Id="rId7" Type="http://schemas.openxmlformats.org/officeDocument/2006/relationships/image" Target="../media/image4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en-GB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8FB8C-625F-4783-B790-094031A918A2}" type="datetimeFigureOut">
              <a:rPr lang="en-GB" smtClean="0"/>
              <a:t>26/01/2018</a:t>
            </a:fld>
            <a:endParaRPr lang="en-GB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51112-B7A3-46E5-A1B5-87A49205971D}" type="slidenum">
              <a:rPr lang="en-GB" smtClean="0"/>
              <a:t>‹Nr.›</a:t>
            </a:fld>
            <a:endParaRPr lang="en-GB"/>
          </a:p>
        </p:txBody>
      </p:sp>
      <p:pic>
        <p:nvPicPr>
          <p:cNvPr id="7" name="Obrázek 5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1571" y="6334609"/>
            <a:ext cx="232885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ázek 9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3985" y="6353269"/>
            <a:ext cx="1933780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ázek 12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181" y="6245952"/>
            <a:ext cx="1733930" cy="481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Obrázek 7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1322" y="6281427"/>
            <a:ext cx="747319" cy="398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6" descr="HUDDERSFIELD LOGO correct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9668" y="6329457"/>
            <a:ext cx="1168346" cy="398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66070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8FB8C-625F-4783-B790-094031A918A2}" type="datetimeFigureOut">
              <a:rPr lang="en-GB" smtClean="0"/>
              <a:t>26/01/2018</a:t>
            </a:fld>
            <a:endParaRPr lang="en-GB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51112-B7A3-46E5-A1B5-87A49205971D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03063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8FB8C-625F-4783-B790-094031A918A2}" type="datetimeFigureOut">
              <a:rPr lang="en-GB" smtClean="0"/>
              <a:t>26/01/2018</a:t>
            </a:fld>
            <a:endParaRPr lang="en-GB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51112-B7A3-46E5-A1B5-87A49205971D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52554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8FB8C-625F-4783-B790-094031A918A2}" type="datetimeFigureOut">
              <a:rPr lang="en-GB" smtClean="0"/>
              <a:t>26/01/2018</a:t>
            </a:fld>
            <a:endParaRPr lang="en-GB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51112-B7A3-46E5-A1B5-87A49205971D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3773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8FB8C-625F-4783-B790-094031A918A2}" type="datetimeFigureOut">
              <a:rPr lang="en-GB" smtClean="0"/>
              <a:t>26/01/2018</a:t>
            </a:fld>
            <a:endParaRPr lang="en-GB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51112-B7A3-46E5-A1B5-87A49205971D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4040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de-DE" dirty="0" smtClean="0"/>
              <a:t>Titelmasterformat durch Klicken bearbeiten</a:t>
            </a:r>
            <a:endParaRPr lang="en-GB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8FB8C-625F-4783-B790-094031A918A2}" type="datetimeFigureOut">
              <a:rPr lang="en-GB" smtClean="0"/>
              <a:t>26/01/2018</a:t>
            </a:fld>
            <a:endParaRPr lang="en-GB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51112-B7A3-46E5-A1B5-87A49205971D}" type="slidenum">
              <a:rPr lang="en-GB" smtClean="0"/>
              <a:t>‹Nr.›</a:t>
            </a:fld>
            <a:endParaRPr lang="en-GB"/>
          </a:p>
        </p:txBody>
      </p:sp>
      <p:pic>
        <p:nvPicPr>
          <p:cNvPr id="7" name="Obrázek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631233" cy="540183"/>
          </a:xfrm>
          <a:prstGeom prst="rect">
            <a:avLst/>
          </a:prstGeom>
        </p:spPr>
      </p:pic>
      <p:pic>
        <p:nvPicPr>
          <p:cNvPr id="8" name="Obrázek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6269" y="32661"/>
            <a:ext cx="1685730" cy="606526"/>
          </a:xfrm>
          <a:prstGeom prst="rect">
            <a:avLst/>
          </a:prstGeom>
        </p:spPr>
      </p:pic>
      <p:pic>
        <p:nvPicPr>
          <p:cNvPr id="9" name="Obrázek 5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1571" y="6334609"/>
            <a:ext cx="232885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Obrázek 9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3985" y="6353269"/>
            <a:ext cx="1933780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Obrázek 12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181" y="6245952"/>
            <a:ext cx="1733930" cy="481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Obrázek 7"/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1322" y="6281427"/>
            <a:ext cx="747319" cy="398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6" descr="HUDDERSFIELD LOGO correct"/>
          <p:cNvPicPr>
            <a:picLocks noChangeAspect="1" noChangeArrowheads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9668" y="6329457"/>
            <a:ext cx="1168346" cy="398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73303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8FB8C-625F-4783-B790-094031A918A2}" type="datetimeFigureOut">
              <a:rPr lang="en-GB" smtClean="0"/>
              <a:t>26/01/2018</a:t>
            </a:fld>
            <a:endParaRPr lang="en-GB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51112-B7A3-46E5-A1B5-87A49205971D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64209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8FB8C-625F-4783-B790-094031A918A2}" type="datetimeFigureOut">
              <a:rPr lang="en-GB" smtClean="0"/>
              <a:t>26/01/2018</a:t>
            </a:fld>
            <a:endParaRPr lang="en-GB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51112-B7A3-46E5-A1B5-87A49205971D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55410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8FB8C-625F-4783-B790-094031A918A2}" type="datetimeFigureOut">
              <a:rPr lang="en-GB" smtClean="0"/>
              <a:t>26/01/2018</a:t>
            </a:fld>
            <a:endParaRPr lang="en-GB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51112-B7A3-46E5-A1B5-87A49205971D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58092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8FB8C-625F-4783-B790-094031A918A2}" type="datetimeFigureOut">
              <a:rPr lang="en-GB" smtClean="0"/>
              <a:t>26/01/2018</a:t>
            </a:fld>
            <a:endParaRPr lang="en-GB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51112-B7A3-46E5-A1B5-87A49205971D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593816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8FB8C-625F-4783-B790-094031A918A2}" type="datetimeFigureOut">
              <a:rPr lang="en-GB" smtClean="0"/>
              <a:t>26/01/2018</a:t>
            </a:fld>
            <a:endParaRPr lang="en-GB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51112-B7A3-46E5-A1B5-87A49205971D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46800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8FB8C-625F-4783-B790-094031A918A2}" type="datetimeFigureOut">
              <a:rPr lang="en-GB" smtClean="0"/>
              <a:t>26/01/2018</a:t>
            </a:fld>
            <a:endParaRPr lang="en-GB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51112-B7A3-46E5-A1B5-87A49205971D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38244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 smtClean="0"/>
              <a:t>Bild durch Klicken auf Symbol hinzufügen</a:t>
            </a:r>
            <a:endParaRPr lang="en-GB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8FB8C-625F-4783-B790-094031A918A2}" type="datetimeFigureOut">
              <a:rPr lang="en-GB" smtClean="0"/>
              <a:t>26/01/2018</a:t>
            </a:fld>
            <a:endParaRPr lang="en-GB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51112-B7A3-46E5-A1B5-87A49205971D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73301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7.jpe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20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5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GB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GB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A8FB8C-625F-4783-B790-094031A918A2}" type="datetimeFigureOut">
              <a:rPr lang="en-GB" smtClean="0"/>
              <a:t>26/01/2018</a:t>
            </a:fld>
            <a:endParaRPr lang="en-GB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F51112-B7A3-46E5-A1B5-87A49205971D}" type="slidenum">
              <a:rPr lang="en-GB" smtClean="0"/>
              <a:t>‹Nr.›</a:t>
            </a:fld>
            <a:endParaRPr lang="en-GB"/>
          </a:p>
        </p:txBody>
      </p:sp>
      <p:pic>
        <p:nvPicPr>
          <p:cNvPr id="7" name="Obrázek 5"/>
          <p:cNvPicPr>
            <a:picLocks noChangeAspect="1" noChangeArrowheads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1571" y="6334609"/>
            <a:ext cx="232885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ázek 9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3985" y="6353269"/>
            <a:ext cx="1933780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ázek 12"/>
          <p:cNvPicPr>
            <a:picLocks noChangeAspect="1" noChangeArrowheads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181" y="6245952"/>
            <a:ext cx="1733930" cy="481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Obrázek 7"/>
          <p:cNvPicPr>
            <a:picLocks noChangeAspect="1" noChangeArrowheads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1322" y="6281427"/>
            <a:ext cx="747319" cy="398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6" descr="HUDDERSFIELD LOGO correct"/>
          <p:cNvPicPr>
            <a:picLocks noChangeAspect="1" noChangeArrowheads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9668" y="6329457"/>
            <a:ext cx="1168346" cy="398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Obrázek 4"/>
          <p:cNvPicPr>
            <a:picLocks noChangeAspect="1"/>
          </p:cNvPicPr>
          <p:nvPr userDrawn="1"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6269" y="32661"/>
            <a:ext cx="1685730" cy="606526"/>
          </a:xfrm>
          <a:prstGeom prst="rect">
            <a:avLst/>
          </a:prstGeom>
        </p:spPr>
      </p:pic>
      <p:pic>
        <p:nvPicPr>
          <p:cNvPr id="13" name="Obrázek 5"/>
          <p:cNvPicPr>
            <a:picLocks noChangeAspect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631233" cy="540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46066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  <p:sldLayoutId id="2147483691" r:id="rId12"/>
    <p:sldLayoutId id="2147483705" r:id="rId1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7.jpeg"/><Relationship Id="rId7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smtClean="0"/>
              <a:t>Output 1: HR </a:t>
            </a:r>
            <a:r>
              <a:rPr lang="en-GB" dirty="0" smtClean="0"/>
              <a:t>Learning Module</a:t>
            </a:r>
            <a:br>
              <a:rPr lang="en-GB" dirty="0" smtClean="0"/>
            </a:br>
            <a:r>
              <a:rPr lang="en-GB" dirty="0" smtClean="0"/>
              <a:t>Summer semester 2018</a:t>
            </a:r>
            <a:endParaRPr lang="en-GB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en-GB" sz="3200" dirty="0" smtClean="0"/>
          </a:p>
          <a:p>
            <a:r>
              <a:rPr lang="en-GB" sz="3200" dirty="0" smtClean="0"/>
              <a:t>General information</a:t>
            </a:r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6269" y="32661"/>
            <a:ext cx="1685730" cy="606526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631233" cy="540183"/>
          </a:xfrm>
          <a:prstGeom prst="rect">
            <a:avLst/>
          </a:prstGeom>
        </p:spPr>
      </p:pic>
      <p:pic>
        <p:nvPicPr>
          <p:cNvPr id="1026" name="Obrázek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1571" y="6334609"/>
            <a:ext cx="232885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Obrázek 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3985" y="6353269"/>
            <a:ext cx="1933780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Obrázek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181" y="6245952"/>
            <a:ext cx="1733930" cy="481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Obrázek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1322" y="6281427"/>
            <a:ext cx="747319" cy="398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 descr="HUDDERSFIELD LOGO correct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9668" y="6329457"/>
            <a:ext cx="1168346" cy="398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2232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271245" y="14362"/>
            <a:ext cx="9381564" cy="74781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Model </a:t>
            </a:r>
            <a:r>
              <a:rPr lang="en-US" sz="2400" dirty="0"/>
              <a:t>of Strategic and Operational </a:t>
            </a:r>
            <a:r>
              <a:rPr lang="de-DE" sz="2400" dirty="0" err="1"/>
              <a:t>Employer</a:t>
            </a:r>
            <a:r>
              <a:rPr lang="de-DE" sz="2400" dirty="0"/>
              <a:t> Branding</a:t>
            </a:r>
          </a:p>
        </p:txBody>
      </p:sp>
      <p:cxnSp>
        <p:nvCxnSpPr>
          <p:cNvPr id="4" name="Gerade Verbindung mit Pfeil 3"/>
          <p:cNvCxnSpPr>
            <a:stCxn id="13" idx="2"/>
            <a:endCxn id="10" idx="3"/>
          </p:cNvCxnSpPr>
          <p:nvPr/>
        </p:nvCxnSpPr>
        <p:spPr bwMode="auto">
          <a:xfrm flipH="1" flipV="1">
            <a:off x="2785310" y="2817757"/>
            <a:ext cx="1510490" cy="30079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5" name="Rechteck 4"/>
          <p:cNvSpPr/>
          <p:nvPr/>
        </p:nvSpPr>
        <p:spPr bwMode="auto">
          <a:xfrm>
            <a:off x="6105385" y="1547629"/>
            <a:ext cx="1660046" cy="838162"/>
          </a:xfrm>
          <a:prstGeom prst="rect">
            <a:avLst/>
          </a:prstGeom>
          <a:solidFill>
            <a:srgbClr val="FF7D25"/>
          </a:solidFill>
          <a:ln w="9525" cap="flat" cmpd="sng" algn="ctr">
            <a:solidFill>
              <a:srgbClr val="FF7D25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de-DE" sz="1600" dirty="0">
                <a:latin typeface="Arial" charset="0"/>
              </a:rPr>
              <a:t>HRM </a:t>
            </a:r>
            <a:r>
              <a:rPr lang="de-DE" sz="1600" dirty="0"/>
              <a:t>Services</a:t>
            </a:r>
            <a:endParaRPr lang="de-DE" sz="1600" dirty="0">
              <a:latin typeface="Arial" charset="0"/>
            </a:endParaRPr>
          </a:p>
        </p:txBody>
      </p:sp>
      <p:sp>
        <p:nvSpPr>
          <p:cNvPr id="6" name="Rechteck 5"/>
          <p:cNvSpPr/>
          <p:nvPr/>
        </p:nvSpPr>
        <p:spPr bwMode="auto">
          <a:xfrm>
            <a:off x="6132004" y="3275821"/>
            <a:ext cx="1660046" cy="838162"/>
          </a:xfrm>
          <a:prstGeom prst="rect">
            <a:avLst/>
          </a:prstGeom>
          <a:solidFill>
            <a:srgbClr val="FF7D25"/>
          </a:solidFill>
          <a:ln w="9525" cap="flat" cmpd="sng" algn="ctr">
            <a:solidFill>
              <a:srgbClr val="FF7D25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de-DE" sz="1600" dirty="0"/>
              <a:t>C</a:t>
            </a:r>
            <a:r>
              <a:rPr lang="de-DE" sz="1600" dirty="0">
                <a:latin typeface="Arial" charset="0"/>
              </a:rPr>
              <a:t>ommunication</a:t>
            </a:r>
          </a:p>
        </p:txBody>
      </p:sp>
      <p:sp>
        <p:nvSpPr>
          <p:cNvPr id="7" name="Rechteck 6"/>
          <p:cNvSpPr/>
          <p:nvPr/>
        </p:nvSpPr>
        <p:spPr bwMode="auto">
          <a:xfrm>
            <a:off x="8760296" y="1623227"/>
            <a:ext cx="1443518" cy="2342103"/>
          </a:xfrm>
          <a:prstGeom prst="rect">
            <a:avLst/>
          </a:prstGeom>
          <a:solidFill>
            <a:srgbClr val="FF7D25"/>
          </a:solidFill>
          <a:ln w="9525" cap="flat" cmpd="sng" algn="ctr">
            <a:solidFill>
              <a:srgbClr val="FF7D25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de-DE" sz="1600" dirty="0"/>
              <a:t>Target </a:t>
            </a:r>
            <a:r>
              <a:rPr lang="de-DE" sz="1600" dirty="0" smtClean="0"/>
              <a:t>Group</a:t>
            </a:r>
            <a:endParaRPr lang="de-DE" sz="1600" dirty="0"/>
          </a:p>
          <a:p>
            <a:r>
              <a:rPr lang="de-DE" sz="1600" dirty="0" err="1" smtClean="0"/>
              <a:t>oriented</a:t>
            </a:r>
            <a:r>
              <a:rPr lang="de-DE" sz="1600" dirty="0" smtClean="0"/>
              <a:t>  </a:t>
            </a:r>
            <a:endParaRPr lang="de-DE" sz="1600" dirty="0"/>
          </a:p>
          <a:p>
            <a:r>
              <a:rPr lang="de-DE" sz="1600" dirty="0" err="1"/>
              <a:t>c</a:t>
            </a:r>
            <a:r>
              <a:rPr lang="de-DE" sz="1600" dirty="0" err="1"/>
              <a:t>ommunicative</a:t>
            </a:r>
            <a:endParaRPr lang="de-DE" sz="1600" dirty="0"/>
          </a:p>
          <a:p>
            <a:r>
              <a:rPr lang="de-DE" sz="1600" dirty="0" smtClean="0"/>
              <a:t>Placement  </a:t>
            </a:r>
            <a:r>
              <a:rPr lang="de-DE" sz="1600" dirty="0" err="1"/>
              <a:t>of</a:t>
            </a:r>
            <a:r>
              <a:rPr lang="de-DE" sz="1600" dirty="0"/>
              <a:t>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de-DE" sz="1600" dirty="0" smtClean="0"/>
              <a:t>HRM</a:t>
            </a:r>
            <a:endParaRPr lang="de-DE" sz="1600" dirty="0"/>
          </a:p>
        </p:txBody>
      </p:sp>
      <p:sp>
        <p:nvSpPr>
          <p:cNvPr id="8" name="Rechteck 7"/>
          <p:cNvSpPr/>
          <p:nvPr/>
        </p:nvSpPr>
        <p:spPr bwMode="auto">
          <a:xfrm>
            <a:off x="1919535" y="4923791"/>
            <a:ext cx="8300229" cy="45239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l"/>
            <a:r>
              <a:rPr lang="de-DE" sz="1600" dirty="0"/>
              <a:t>     </a:t>
            </a:r>
            <a:r>
              <a:rPr lang="de-DE" sz="1600" dirty="0"/>
              <a:t>Internal </a:t>
            </a:r>
            <a:r>
              <a:rPr lang="de-DE" sz="1600" dirty="0" err="1"/>
              <a:t>C</a:t>
            </a:r>
            <a:r>
              <a:rPr lang="de-DE" sz="1600" dirty="0" err="1"/>
              <a:t>onditions</a:t>
            </a:r>
            <a:endParaRPr lang="de-DE" sz="1600" dirty="0"/>
          </a:p>
        </p:txBody>
      </p:sp>
      <p:sp>
        <p:nvSpPr>
          <p:cNvPr id="9" name="Rechteck 8"/>
          <p:cNvSpPr/>
          <p:nvPr/>
        </p:nvSpPr>
        <p:spPr bwMode="auto">
          <a:xfrm>
            <a:off x="5951983" y="4276338"/>
            <a:ext cx="1666443" cy="1048008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de-DE" sz="1600" dirty="0">
              <a:latin typeface="Arial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de-DE" sz="1600" dirty="0" smtClean="0">
                <a:latin typeface="Arial" charset="0"/>
              </a:rPr>
              <a:t>Qualitative </a:t>
            </a:r>
            <a:r>
              <a:rPr lang="de-DE" sz="1600" dirty="0" err="1">
                <a:latin typeface="Arial" charset="0"/>
              </a:rPr>
              <a:t>and</a:t>
            </a:r>
            <a:endParaRPr lang="de-DE" sz="1600" dirty="0">
              <a:latin typeface="Arial" charset="0"/>
            </a:endParaRPr>
          </a:p>
          <a:p>
            <a:r>
              <a:rPr lang="de-DE" sz="1600" dirty="0">
                <a:latin typeface="Arial" charset="0"/>
              </a:rPr>
              <a:t>quantitative</a:t>
            </a:r>
            <a:endParaRPr lang="en-GB" sz="1600" dirty="0"/>
          </a:p>
          <a:p>
            <a:r>
              <a:rPr lang="en-GB" sz="1600" dirty="0"/>
              <a:t>requires of staff </a:t>
            </a:r>
            <a:endParaRPr lang="en-GB" sz="1600" dirty="0"/>
          </a:p>
          <a:p>
            <a:r>
              <a:rPr lang="en-GB" sz="1600" dirty="0"/>
              <a:t>resources</a:t>
            </a:r>
            <a:endParaRPr lang="en-GB" sz="1600" dirty="0"/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de-DE" sz="1600" dirty="0">
              <a:latin typeface="Arial" charset="0"/>
            </a:endParaRPr>
          </a:p>
        </p:txBody>
      </p:sp>
      <p:sp>
        <p:nvSpPr>
          <p:cNvPr id="10" name="Rechteck 9"/>
          <p:cNvSpPr/>
          <p:nvPr/>
        </p:nvSpPr>
        <p:spPr bwMode="auto">
          <a:xfrm>
            <a:off x="2063551" y="1399312"/>
            <a:ext cx="721759" cy="2836890"/>
          </a:xfrm>
          <a:prstGeom prst="rect">
            <a:avLst/>
          </a:prstGeom>
          <a:solidFill>
            <a:schemeClr val="accent3">
              <a:lumMod val="85000"/>
            </a:schemeClr>
          </a:solidFill>
          <a:ln w="952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vert270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de-DE" sz="1600" dirty="0" err="1" smtClean="0">
                <a:latin typeface="Arial" charset="0"/>
              </a:rPr>
              <a:t>Employer</a:t>
            </a:r>
            <a:r>
              <a:rPr lang="de-DE" sz="1600" dirty="0" smtClean="0"/>
              <a:t> </a:t>
            </a:r>
            <a:r>
              <a:rPr lang="de-DE" sz="1600" dirty="0"/>
              <a:t>B</a:t>
            </a:r>
            <a:r>
              <a:rPr lang="de-DE" sz="1600" dirty="0">
                <a:latin typeface="Arial" charset="0"/>
              </a:rPr>
              <a:t>rand</a:t>
            </a:r>
          </a:p>
        </p:txBody>
      </p:sp>
      <p:sp>
        <p:nvSpPr>
          <p:cNvPr id="11" name="Rechteck 10"/>
          <p:cNvSpPr/>
          <p:nvPr/>
        </p:nvSpPr>
        <p:spPr bwMode="auto">
          <a:xfrm>
            <a:off x="3057853" y="1409623"/>
            <a:ext cx="713355" cy="2836890"/>
          </a:xfrm>
          <a:prstGeom prst="rect">
            <a:avLst/>
          </a:prstGeom>
          <a:solidFill>
            <a:schemeClr val="accent3">
              <a:lumMod val="85000"/>
            </a:schemeClr>
          </a:solidFill>
          <a:ln w="952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vert270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de-DE" sz="1600" dirty="0">
                <a:latin typeface="Arial" charset="0"/>
              </a:rPr>
              <a:t>Strategic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de-DE" sz="1600" dirty="0">
                <a:latin typeface="Arial" charset="0"/>
              </a:rPr>
              <a:t>Employer Branding</a:t>
            </a:r>
          </a:p>
        </p:txBody>
      </p:sp>
      <p:sp>
        <p:nvSpPr>
          <p:cNvPr id="12" name="Rechteck 11"/>
          <p:cNvSpPr/>
          <p:nvPr/>
        </p:nvSpPr>
        <p:spPr bwMode="auto">
          <a:xfrm>
            <a:off x="8472264" y="4543926"/>
            <a:ext cx="1443518" cy="678587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de-DE" sz="1600" dirty="0"/>
              <a:t>Target </a:t>
            </a:r>
            <a:r>
              <a:rPr lang="de-DE" sz="1600" dirty="0" err="1"/>
              <a:t>group</a:t>
            </a:r>
            <a:r>
              <a:rPr lang="de-DE" sz="1600" dirty="0"/>
              <a:t> </a:t>
            </a:r>
            <a:endParaRPr lang="de-DE" sz="1600" dirty="0"/>
          </a:p>
          <a:p>
            <a:r>
              <a:rPr lang="de-DE" sz="1600" dirty="0" err="1"/>
              <a:t>specificity</a:t>
            </a:r>
            <a:endParaRPr lang="de-DE" sz="1600" dirty="0">
              <a:latin typeface="Arial" charset="0"/>
            </a:endParaRPr>
          </a:p>
        </p:txBody>
      </p:sp>
      <p:sp>
        <p:nvSpPr>
          <p:cNvPr id="13" name="Ellipse 12"/>
          <p:cNvSpPr/>
          <p:nvPr/>
        </p:nvSpPr>
        <p:spPr bwMode="auto">
          <a:xfrm>
            <a:off x="4295800" y="2362135"/>
            <a:ext cx="1660046" cy="971402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solidFill>
              <a:schemeClr val="accent3">
                <a:lumMod val="75000"/>
              </a:schemeClr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de-DE" sz="1600" dirty="0">
                <a:latin typeface="Arial" charset="0"/>
              </a:rPr>
              <a:t>EVP</a:t>
            </a:r>
          </a:p>
        </p:txBody>
      </p:sp>
      <p:cxnSp>
        <p:nvCxnSpPr>
          <p:cNvPr id="14" name="Gewinkelte Verbindung 13"/>
          <p:cNvCxnSpPr/>
          <p:nvPr/>
        </p:nvCxnSpPr>
        <p:spPr bwMode="auto">
          <a:xfrm flipV="1">
            <a:off x="5095372" y="1914197"/>
            <a:ext cx="981492" cy="419081"/>
          </a:xfrm>
          <a:prstGeom prst="bentConnector3">
            <a:avLst>
              <a:gd name="adj1" fmla="val 2048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15" name="Gewinkelte Verbindung 14"/>
          <p:cNvCxnSpPr>
            <a:stCxn id="13" idx="4"/>
            <a:endCxn id="6" idx="1"/>
          </p:cNvCxnSpPr>
          <p:nvPr/>
        </p:nvCxnSpPr>
        <p:spPr bwMode="auto">
          <a:xfrm rot="16200000" flipH="1">
            <a:off x="5448231" y="3011128"/>
            <a:ext cx="361365" cy="1006181"/>
          </a:xfrm>
          <a:prstGeom prst="bentConnector2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sp>
        <p:nvSpPr>
          <p:cNvPr id="16" name="Textfeld 15"/>
          <p:cNvSpPr txBox="1"/>
          <p:nvPr/>
        </p:nvSpPr>
        <p:spPr>
          <a:xfrm>
            <a:off x="779750" y="5548760"/>
            <a:ext cx="43305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dirty="0"/>
              <a:t>EVP: Employer Value Proposition</a:t>
            </a:r>
          </a:p>
          <a:p>
            <a:pPr algn="l"/>
            <a:r>
              <a:rPr lang="de-DE" dirty="0"/>
              <a:t>HRM: Human </a:t>
            </a:r>
            <a:r>
              <a:rPr lang="de-DE" dirty="0" err="1"/>
              <a:t>Resource</a:t>
            </a:r>
            <a:r>
              <a:rPr lang="de-DE" dirty="0"/>
              <a:t> Management</a:t>
            </a:r>
          </a:p>
        </p:txBody>
      </p:sp>
      <p:sp>
        <p:nvSpPr>
          <p:cNvPr id="17" name="Textfeld 16"/>
          <p:cNvSpPr txBox="1"/>
          <p:nvPr/>
        </p:nvSpPr>
        <p:spPr>
          <a:xfrm>
            <a:off x="5715000" y="5874666"/>
            <a:ext cx="575499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1600" dirty="0" smtClean="0"/>
              <a:t>(cf. </a:t>
            </a:r>
            <a:r>
              <a:rPr lang="de-DE" sz="1600" dirty="0"/>
              <a:t>DGFP: Employer Branding, 2012, 2</a:t>
            </a:r>
            <a:r>
              <a:rPr lang="de-DE" sz="1600" baseline="30000" dirty="0"/>
              <a:t>nd</a:t>
            </a:r>
            <a:r>
              <a:rPr lang="de-DE" sz="1600" dirty="0"/>
              <a:t> </a:t>
            </a:r>
            <a:r>
              <a:rPr lang="de-DE" sz="1600" dirty="0" err="1"/>
              <a:t>edition</a:t>
            </a:r>
            <a:r>
              <a:rPr lang="de-DE" sz="1600" dirty="0"/>
              <a:t>, p. 18, fig. 1)</a:t>
            </a:r>
            <a:endParaRPr lang="de-DE" sz="1600" dirty="0"/>
          </a:p>
        </p:txBody>
      </p:sp>
      <p:cxnSp>
        <p:nvCxnSpPr>
          <p:cNvPr id="18" name="Gerade Verbindung mit Pfeil 17"/>
          <p:cNvCxnSpPr>
            <a:stCxn id="6" idx="3"/>
          </p:cNvCxnSpPr>
          <p:nvPr/>
        </p:nvCxnSpPr>
        <p:spPr bwMode="auto">
          <a:xfrm>
            <a:off x="7792050" y="3694902"/>
            <a:ext cx="968246" cy="18845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9" name="Gerade Verbindung mit Pfeil 18"/>
          <p:cNvCxnSpPr>
            <a:stCxn id="13" idx="6"/>
          </p:cNvCxnSpPr>
          <p:nvPr/>
        </p:nvCxnSpPr>
        <p:spPr bwMode="auto">
          <a:xfrm>
            <a:off x="5955846" y="2847836"/>
            <a:ext cx="2804450" cy="48935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triangle"/>
            <a:tailEnd type="triangle"/>
          </a:ln>
          <a:effectLst/>
        </p:spPr>
      </p:cxnSp>
      <p:cxnSp>
        <p:nvCxnSpPr>
          <p:cNvPr id="20" name="Gerade Verbindung mit Pfeil 19"/>
          <p:cNvCxnSpPr>
            <a:stCxn id="5" idx="3"/>
          </p:cNvCxnSpPr>
          <p:nvPr/>
        </p:nvCxnSpPr>
        <p:spPr bwMode="auto">
          <a:xfrm>
            <a:off x="7765431" y="1966710"/>
            <a:ext cx="994866" cy="18845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1" name="Gerade Verbindung mit Pfeil 20"/>
          <p:cNvCxnSpPr/>
          <p:nvPr/>
        </p:nvCxnSpPr>
        <p:spPr bwMode="auto">
          <a:xfrm>
            <a:off x="9192344" y="1399312"/>
            <a:ext cx="0" cy="210414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2" name="Gerade Verbindung mit Pfeil 21"/>
          <p:cNvCxnSpPr/>
          <p:nvPr/>
        </p:nvCxnSpPr>
        <p:spPr bwMode="auto">
          <a:xfrm>
            <a:off x="2783632" y="2708920"/>
            <a:ext cx="274861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3" name="Gewinkelte Verbindung 22"/>
          <p:cNvCxnSpPr>
            <a:stCxn id="9" idx="0"/>
            <a:endCxn id="7" idx="2"/>
          </p:cNvCxnSpPr>
          <p:nvPr/>
        </p:nvCxnSpPr>
        <p:spPr bwMode="auto">
          <a:xfrm rot="5400000" flipH="1" flipV="1">
            <a:off x="7978126" y="2772409"/>
            <a:ext cx="311008" cy="2696850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24" name="Gerade Verbindung 58"/>
          <p:cNvCxnSpPr>
            <a:stCxn id="12" idx="0"/>
          </p:cNvCxnSpPr>
          <p:nvPr/>
        </p:nvCxnSpPr>
        <p:spPr bwMode="auto">
          <a:xfrm flipH="1" flipV="1">
            <a:off x="9192344" y="4113983"/>
            <a:ext cx="1679" cy="42994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5" name="Rechteck 24"/>
          <p:cNvSpPr/>
          <p:nvPr/>
        </p:nvSpPr>
        <p:spPr bwMode="auto">
          <a:xfrm>
            <a:off x="1919535" y="672353"/>
            <a:ext cx="8300229" cy="45239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de-DE" sz="1600" dirty="0"/>
              <a:t>     </a:t>
            </a:r>
            <a:r>
              <a:rPr lang="de-DE" sz="1600" dirty="0" err="1"/>
              <a:t>E</a:t>
            </a:r>
            <a:r>
              <a:rPr lang="de-DE" sz="1600" dirty="0" err="1"/>
              <a:t>xternal</a:t>
            </a:r>
            <a:r>
              <a:rPr lang="de-DE" sz="1600" dirty="0"/>
              <a:t> </a:t>
            </a:r>
            <a:r>
              <a:rPr lang="de-DE" sz="1600" dirty="0" err="1"/>
              <a:t>Conditions</a:t>
            </a:r>
            <a:endParaRPr lang="de-DE" sz="1600" dirty="0"/>
          </a:p>
        </p:txBody>
      </p:sp>
      <p:sp>
        <p:nvSpPr>
          <p:cNvPr id="26" name="Rechteck 25"/>
          <p:cNvSpPr/>
          <p:nvPr/>
        </p:nvSpPr>
        <p:spPr bwMode="auto">
          <a:xfrm>
            <a:off x="8472264" y="662181"/>
            <a:ext cx="1443518" cy="678587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de-DE" sz="1600" dirty="0"/>
              <a:t>Target </a:t>
            </a:r>
            <a:r>
              <a:rPr lang="de-DE" sz="1600" dirty="0" err="1"/>
              <a:t>group</a:t>
            </a:r>
            <a:r>
              <a:rPr lang="de-DE" sz="1600" dirty="0"/>
              <a:t> </a:t>
            </a:r>
            <a:endParaRPr lang="de-DE" sz="1600" dirty="0"/>
          </a:p>
          <a:p>
            <a:r>
              <a:rPr lang="de-DE" sz="1600" dirty="0" err="1"/>
              <a:t>specificity</a:t>
            </a:r>
            <a:endParaRPr lang="de-DE" sz="1600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3051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98394" y="728662"/>
            <a:ext cx="10995211" cy="1325563"/>
          </a:xfrm>
        </p:spPr>
        <p:txBody>
          <a:bodyPr>
            <a:normAutofit fontScale="90000"/>
          </a:bodyPr>
          <a:lstStyle/>
          <a:p>
            <a:r>
              <a:rPr lang="en-GB" dirty="0"/>
              <a:t>What should </a:t>
            </a:r>
            <a:r>
              <a:rPr lang="en-GB" dirty="0" smtClean="0"/>
              <a:t>regional </a:t>
            </a:r>
            <a:r>
              <a:rPr lang="en-GB" b="1" dirty="0" smtClean="0"/>
              <a:t>SMEs</a:t>
            </a:r>
            <a:r>
              <a:rPr lang="en-GB" dirty="0" smtClean="0"/>
              <a:t> </a:t>
            </a:r>
            <a:r>
              <a:rPr lang="en-GB" dirty="0"/>
              <a:t>analyse before </a:t>
            </a:r>
            <a:r>
              <a:rPr lang="en-GB" dirty="0" smtClean="0"/>
              <a:t>they </a:t>
            </a:r>
            <a:r>
              <a:rPr lang="en-GB" dirty="0"/>
              <a:t>can design employer branding?</a:t>
            </a:r>
            <a:r>
              <a:rPr lang="en-GB" dirty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en-GB" dirty="0">
                <a:solidFill>
                  <a:schemeClr val="accent6">
                    <a:lumMod val="75000"/>
                  </a:schemeClr>
                </a:solidFill>
              </a:rPr>
            </a:b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800100" lvl="1" indent="-342900">
              <a:lnSpc>
                <a:spcPct val="150000"/>
              </a:lnSpc>
              <a:buAutoNum type="arabicPeriod"/>
            </a:pPr>
            <a:r>
              <a:rPr lang="en-GB" sz="2800" dirty="0"/>
              <a:t>The company’s number </a:t>
            </a:r>
            <a:r>
              <a:rPr lang="en-GB" sz="2800" dirty="0" smtClean="0"/>
              <a:t>and structure of </a:t>
            </a:r>
            <a:r>
              <a:rPr lang="en-GB" sz="2800" dirty="0"/>
              <a:t>h</a:t>
            </a:r>
            <a:r>
              <a:rPr lang="en-GB" sz="2800" dirty="0" smtClean="0"/>
              <a:t>uman resources </a:t>
            </a:r>
            <a:r>
              <a:rPr lang="en-GB" sz="2800" dirty="0"/>
              <a:t>and </a:t>
            </a:r>
            <a:r>
              <a:rPr lang="en-GB" sz="2800" dirty="0" smtClean="0"/>
              <a:t>an need </a:t>
            </a:r>
            <a:r>
              <a:rPr lang="en-GB" sz="2800" dirty="0"/>
              <a:t>for additional employees, especially young </a:t>
            </a:r>
            <a:r>
              <a:rPr lang="en-GB" sz="2800" dirty="0" smtClean="0"/>
              <a:t>graduates.</a:t>
            </a:r>
          </a:p>
          <a:p>
            <a:pPr marL="800100" lvl="1" indent="-342900">
              <a:lnSpc>
                <a:spcPct val="150000"/>
              </a:lnSpc>
              <a:buAutoNum type="arabicPeriod"/>
            </a:pPr>
            <a:r>
              <a:rPr lang="en-GB" sz="2800" dirty="0" smtClean="0"/>
              <a:t>The </a:t>
            </a:r>
            <a:r>
              <a:rPr lang="en-GB" sz="2800" dirty="0"/>
              <a:t>development of the </a:t>
            </a:r>
            <a:r>
              <a:rPr lang="en-GB" sz="2800" dirty="0" smtClean="0"/>
              <a:t>job market </a:t>
            </a:r>
            <a:r>
              <a:rPr lang="en-GB" sz="2800" b="1" dirty="0"/>
              <a:t>situation in the region</a:t>
            </a:r>
            <a:r>
              <a:rPr lang="en-GB" sz="2800" dirty="0"/>
              <a:t>.</a:t>
            </a:r>
          </a:p>
          <a:p>
            <a:pPr marL="800100" lvl="1" indent="-342900">
              <a:lnSpc>
                <a:spcPct val="150000"/>
              </a:lnSpc>
              <a:buAutoNum type="arabicPeriod"/>
            </a:pPr>
            <a:r>
              <a:rPr lang="en-GB" sz="2800" dirty="0"/>
              <a:t>The attractiveness of the </a:t>
            </a:r>
            <a:r>
              <a:rPr lang="en-GB" sz="2800" dirty="0" smtClean="0"/>
              <a:t>SME </a:t>
            </a:r>
            <a:r>
              <a:rPr lang="en-GB" sz="2800" dirty="0"/>
              <a:t>as an </a:t>
            </a:r>
            <a:r>
              <a:rPr lang="en-GB" sz="2800" b="1" dirty="0"/>
              <a:t>employer.</a:t>
            </a:r>
          </a:p>
          <a:p>
            <a:pPr marL="800100" lvl="1" indent="-342900">
              <a:lnSpc>
                <a:spcPct val="150000"/>
              </a:lnSpc>
              <a:buAutoNum type="arabicPeriod"/>
            </a:pPr>
            <a:r>
              <a:rPr lang="en-GB" sz="2800" dirty="0"/>
              <a:t>The </a:t>
            </a:r>
            <a:r>
              <a:rPr lang="en-GB" sz="2800" b="1" dirty="0"/>
              <a:t>expectations</a:t>
            </a:r>
            <a:r>
              <a:rPr lang="en-GB" sz="2800" dirty="0"/>
              <a:t> of present and future </a:t>
            </a:r>
            <a:r>
              <a:rPr lang="en-GB" sz="2800" dirty="0" smtClean="0"/>
              <a:t>employees (young graduates).</a:t>
            </a:r>
          </a:p>
          <a:p>
            <a:pPr marL="457200" lvl="1" indent="0">
              <a:lnSpc>
                <a:spcPct val="150000"/>
              </a:lnSpc>
              <a:buNone/>
            </a:pPr>
            <a:r>
              <a:rPr lang="en-GB" sz="2800" b="1" dirty="0" smtClean="0"/>
              <a:t>These </a:t>
            </a:r>
            <a:r>
              <a:rPr lang="en-GB" sz="2800" b="1" dirty="0"/>
              <a:t>aspects are the idea and the main focus of our SHARPEN </a:t>
            </a:r>
            <a:r>
              <a:rPr lang="en-GB" sz="2800" b="1" dirty="0" smtClean="0"/>
              <a:t>project!</a:t>
            </a:r>
            <a:endParaRPr lang="en-GB" sz="2800" b="1" dirty="0"/>
          </a:p>
          <a:p>
            <a:endParaRPr lang="de-DE" b="1" dirty="0"/>
          </a:p>
        </p:txBody>
      </p:sp>
    </p:spTree>
    <p:extLst>
      <p:ext uri="{BB962C8B-B14F-4D97-AF65-F5344CB8AC3E}">
        <p14:creationId xmlns:p14="http://schemas.microsoft.com/office/powerpoint/2010/main" val="32513288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sz="2800" b="1" dirty="0"/>
              <a:t>Phase 1: </a:t>
            </a:r>
            <a:r>
              <a:rPr lang="fi-FI" sz="2800" dirty="0"/>
              <a:t>C</a:t>
            </a:r>
            <a:r>
              <a:rPr lang="fi-FI" sz="2800" dirty="0" smtClean="0"/>
              <a:t>hapters of </a:t>
            </a:r>
            <a:r>
              <a:rPr lang="fi-FI" sz="2800" dirty="0"/>
              <a:t>the learning module </a:t>
            </a:r>
            <a:r>
              <a:rPr lang="fi-FI" sz="2800" dirty="0" smtClean="0"/>
              <a:t>- theoretical Background</a:t>
            </a:r>
            <a:r>
              <a:rPr lang="de-DE" sz="2800" dirty="0"/>
              <a:t/>
            </a:r>
            <a:br>
              <a:rPr lang="de-DE" sz="2800" dirty="0"/>
            </a:br>
            <a:endParaRPr lang="de-DE" sz="2800" dirty="0"/>
          </a:p>
        </p:txBody>
      </p:sp>
      <p:graphicFrame>
        <p:nvGraphicFramePr>
          <p:cNvPr id="6" name="Inhaltsplatzhalt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59654019"/>
              </p:ext>
            </p:extLst>
          </p:nvPr>
        </p:nvGraphicFramePr>
        <p:xfrm>
          <a:off x="838200" y="1405721"/>
          <a:ext cx="10515600" cy="54086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5191"/>
                <a:gridCol w="9470409"/>
              </a:tblGrid>
              <a:tr h="574912"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Chapter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                          Content</a:t>
                      </a:r>
                      <a:endParaRPr lang="de-DE" dirty="0"/>
                    </a:p>
                  </a:txBody>
                  <a:tcPr/>
                </a:tc>
              </a:tr>
              <a:tr h="574912">
                <a:tc>
                  <a:txBody>
                    <a:bodyPr/>
                    <a:lstStyle/>
                    <a:p>
                      <a:pPr algn="ctr"/>
                      <a:r>
                        <a:rPr lang="de-DE" sz="2000" dirty="0" smtClean="0"/>
                        <a:t>1</a:t>
                      </a:r>
                      <a:endParaRPr lang="de-DE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i-FI" sz="20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Introduction to HRM and specific aspects of SMEs</a:t>
                      </a:r>
                      <a:endParaRPr lang="de-DE" sz="2000" b="0" dirty="0"/>
                    </a:p>
                  </a:txBody>
                  <a:tcPr/>
                </a:tc>
              </a:tr>
              <a:tr h="574912">
                <a:tc>
                  <a:txBody>
                    <a:bodyPr/>
                    <a:lstStyle/>
                    <a:p>
                      <a:pPr algn="ctr"/>
                      <a:r>
                        <a:rPr lang="de-DE" sz="2000" dirty="0" smtClean="0"/>
                        <a:t>2</a:t>
                      </a:r>
                      <a:endParaRPr lang="de-DE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i-FI" sz="20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Strategic resourcing and workforce planning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i-FI" sz="20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 SMEs </a:t>
                      </a:r>
                      <a:endParaRPr lang="en-GB" sz="2000" b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de-DE" sz="2000" b="0" dirty="0"/>
                    </a:p>
                  </a:txBody>
                  <a:tcPr/>
                </a:tc>
              </a:tr>
              <a:tr h="574912">
                <a:tc>
                  <a:txBody>
                    <a:bodyPr/>
                    <a:lstStyle/>
                    <a:p>
                      <a:pPr algn="ctr"/>
                      <a:r>
                        <a:rPr lang="de-DE" sz="2000" dirty="0" smtClean="0"/>
                        <a:t>3</a:t>
                      </a:r>
                      <a:endParaRPr lang="de-DE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i-FI" sz="20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Recruitment </a:t>
                      </a:r>
                      <a:r>
                        <a:rPr lang="fi-FI" sz="20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and Selection for SMEs </a:t>
                      </a:r>
                      <a:r>
                        <a:rPr lang="fi-FI" sz="20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– </a:t>
                      </a:r>
                    </a:p>
                    <a:p>
                      <a:r>
                        <a:rPr lang="fi-FI" sz="20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Employer Branding</a:t>
                      </a:r>
                      <a:endParaRPr lang="de-DE" sz="2000" dirty="0"/>
                    </a:p>
                  </a:txBody>
                  <a:tcPr/>
                </a:tc>
              </a:tr>
              <a:tr h="574912">
                <a:tc>
                  <a:txBody>
                    <a:bodyPr/>
                    <a:lstStyle/>
                    <a:p>
                      <a:pPr algn="ctr"/>
                      <a:r>
                        <a:rPr lang="de-DE" sz="2000" dirty="0" smtClean="0"/>
                        <a:t>4</a:t>
                      </a:r>
                      <a:endParaRPr lang="de-DE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i-FI" sz="20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Employee Turnover and Retention Management</a:t>
                      </a:r>
                    </a:p>
                    <a:p>
                      <a:r>
                        <a:rPr lang="fi-FI" sz="20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 SMEs </a:t>
                      </a:r>
                      <a:endParaRPr lang="en-GB" sz="20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574912">
                <a:tc>
                  <a:txBody>
                    <a:bodyPr/>
                    <a:lstStyle/>
                    <a:p>
                      <a:pPr algn="ctr"/>
                      <a:r>
                        <a:rPr lang="de-DE" sz="2000" dirty="0" smtClean="0"/>
                        <a:t>5</a:t>
                      </a:r>
                      <a:endParaRPr lang="de-DE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i-FI" sz="20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Pay and Reward Systems for SMEs</a:t>
                      </a:r>
                      <a:endParaRPr lang="de-DE" sz="2000" b="0" dirty="0"/>
                    </a:p>
                  </a:txBody>
                  <a:tcPr/>
                </a:tc>
              </a:tr>
              <a:tr h="574912">
                <a:tc>
                  <a:txBody>
                    <a:bodyPr/>
                    <a:lstStyle/>
                    <a:p>
                      <a:pPr algn="ctr"/>
                      <a:r>
                        <a:rPr lang="de-DE" sz="2000" dirty="0" smtClean="0"/>
                        <a:t>6</a:t>
                      </a:r>
                      <a:endParaRPr lang="de-DE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i-FI" sz="20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Performance management</a:t>
                      </a:r>
                      <a:endParaRPr lang="de-DE" sz="2000" b="0" dirty="0"/>
                    </a:p>
                  </a:txBody>
                  <a:tcPr/>
                </a:tc>
              </a:tr>
              <a:tr h="574912">
                <a:tc>
                  <a:txBody>
                    <a:bodyPr/>
                    <a:lstStyle/>
                    <a:p>
                      <a:pPr algn="ctr"/>
                      <a:r>
                        <a:rPr lang="de-DE" sz="2000" dirty="0" smtClean="0"/>
                        <a:t>7</a:t>
                      </a:r>
                      <a:endParaRPr lang="de-DE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i-FI" sz="20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Employee Ownership for SMEs </a:t>
                      </a:r>
                      <a:endParaRPr lang="en-GB" sz="2000" b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de-DE" sz="2000" b="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Rounded Rectangle 6"/>
          <p:cNvSpPr/>
          <p:nvPr/>
        </p:nvSpPr>
        <p:spPr>
          <a:xfrm>
            <a:off x="7493036" y="1105468"/>
            <a:ext cx="4297492" cy="5752531"/>
          </a:xfrm>
          <a:prstGeom prst="roundRect">
            <a:avLst/>
          </a:prstGeom>
          <a:solidFill>
            <a:schemeClr val="accent2">
              <a:lumMod val="60000"/>
              <a:lumOff val="40000"/>
              <a:alpha val="46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500" b="1" dirty="0" smtClean="0">
                <a:solidFill>
                  <a:srgbClr val="002060"/>
                </a:solidFill>
              </a:rPr>
              <a:t>Affected by current </a:t>
            </a:r>
            <a:r>
              <a:rPr lang="en-GB" sz="2500" b="1" dirty="0">
                <a:solidFill>
                  <a:srgbClr val="002060"/>
                </a:solidFill>
              </a:rPr>
              <a:t>international trends:</a:t>
            </a:r>
            <a:endParaRPr lang="fi-FI" sz="2500" b="1" dirty="0">
              <a:solidFill>
                <a:srgbClr val="002060"/>
              </a:solidFill>
            </a:endParaRPr>
          </a:p>
          <a:p>
            <a:endParaRPr lang="fi-FI" sz="2500" dirty="0">
              <a:solidFill>
                <a:srgbClr val="00206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i-FI" sz="2500" dirty="0">
                <a:solidFill>
                  <a:srgbClr val="002060"/>
                </a:solidFill>
              </a:rPr>
              <a:t>Globalization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i-FI" sz="2500" dirty="0">
                <a:solidFill>
                  <a:srgbClr val="002060"/>
                </a:solidFill>
              </a:rPr>
              <a:t>Digitalization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i-FI" sz="2500" dirty="0">
                <a:solidFill>
                  <a:srgbClr val="002060"/>
                </a:solidFill>
              </a:rPr>
              <a:t>Demografic </a:t>
            </a:r>
            <a:r>
              <a:rPr lang="fi-FI" sz="2500" dirty="0" smtClean="0">
                <a:solidFill>
                  <a:srgbClr val="002060"/>
                </a:solidFill>
              </a:rPr>
              <a:t>Development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i-FI" sz="2500" dirty="0" smtClean="0">
                <a:solidFill>
                  <a:srgbClr val="002060"/>
                </a:solidFill>
              </a:rPr>
              <a:t>Migration </a:t>
            </a:r>
            <a:r>
              <a:rPr lang="fi-FI" sz="2500" dirty="0">
                <a:solidFill>
                  <a:srgbClr val="002060"/>
                </a:solidFill>
              </a:rPr>
              <a:t>trends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i-FI" sz="2500" dirty="0" smtClean="0">
                <a:solidFill>
                  <a:srgbClr val="002060"/>
                </a:solidFill>
              </a:rPr>
              <a:t>Change of values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i-FI" sz="2500" dirty="0" smtClean="0">
                <a:solidFill>
                  <a:srgbClr val="002060"/>
                </a:solidFill>
              </a:rPr>
              <a:t>Different generations</a:t>
            </a:r>
            <a:endParaRPr lang="fi-FI" sz="2500" dirty="0">
              <a:solidFill>
                <a:srgbClr val="00206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500" dirty="0">
                <a:solidFill>
                  <a:srgbClr val="002060"/>
                </a:solidFill>
              </a:rPr>
              <a:t>Scarce resources</a:t>
            </a:r>
            <a:endParaRPr lang="fi-FI" sz="2500" dirty="0">
              <a:solidFill>
                <a:srgbClr val="002060"/>
              </a:solidFill>
            </a:endParaRPr>
          </a:p>
          <a:p>
            <a:endParaRPr lang="fi-FI" sz="2400" dirty="0"/>
          </a:p>
        </p:txBody>
      </p:sp>
    </p:spTree>
    <p:extLst>
      <p:ext uri="{BB962C8B-B14F-4D97-AF65-F5344CB8AC3E}">
        <p14:creationId xmlns:p14="http://schemas.microsoft.com/office/powerpoint/2010/main" val="2968733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 txBox="1">
            <a:spLocks noGrp="1"/>
          </p:cNvSpPr>
          <p:nvPr>
            <p:ph type="title"/>
          </p:nvPr>
        </p:nvSpPr>
        <p:spPr>
          <a:xfrm>
            <a:off x="838200" y="760141"/>
            <a:ext cx="10515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dirty="0" smtClean="0"/>
              <a:t>What can you see </a:t>
            </a:r>
            <a:r>
              <a:rPr lang="en-GB" dirty="0"/>
              <a:t>here?</a:t>
            </a:r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7320" y="2865772"/>
            <a:ext cx="1944216" cy="1944216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91201" y="824832"/>
            <a:ext cx="2171700" cy="2040940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81702" y="2930463"/>
            <a:ext cx="2304108" cy="2744637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79933" y="1447483"/>
            <a:ext cx="2232248" cy="216398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</p:pic>
      <p:sp>
        <p:nvSpPr>
          <p:cNvPr id="9" name="Textfeld 8"/>
          <p:cNvSpPr txBox="1"/>
          <p:nvPr/>
        </p:nvSpPr>
        <p:spPr>
          <a:xfrm>
            <a:off x="1043304" y="5540133"/>
            <a:ext cx="105077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dirty="0"/>
              <a:t>Your products and services aren't the only part of your company in need of promotion, though, especially if you want to attract and retain </a:t>
            </a:r>
            <a:r>
              <a:rPr lang="en-GB" sz="2000" b="1" dirty="0"/>
              <a:t>top </a:t>
            </a:r>
            <a:r>
              <a:rPr lang="en-GB" sz="2000" b="1" dirty="0" smtClean="0"/>
              <a:t>talents</a:t>
            </a:r>
            <a:r>
              <a:rPr lang="en-GB" sz="2000" dirty="0" smtClean="0"/>
              <a:t>.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4131256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lnSpc>
                <a:spcPct val="100000"/>
              </a:lnSpc>
            </a:pPr>
            <a:r>
              <a:rPr lang="en-GB" dirty="0"/>
              <a:t>A company needs to attract profitable customers to achieve decent sales numbers, but getting top talent interested in your company is also critical to long-term success. </a:t>
            </a:r>
          </a:p>
          <a:p>
            <a:pPr algn="just">
              <a:lnSpc>
                <a:spcPct val="100000"/>
              </a:lnSpc>
            </a:pPr>
            <a:endParaRPr lang="en-GB" dirty="0"/>
          </a:p>
          <a:p>
            <a:pPr algn="just">
              <a:lnSpc>
                <a:spcPct val="100000"/>
              </a:lnSpc>
            </a:pPr>
            <a:r>
              <a:rPr lang="en-GB" dirty="0"/>
              <a:t>Whenever you're trying to convince people to help you, whether you're after their dollars or their working hours, you need to position and market your proposition so it looks attractive.</a:t>
            </a:r>
          </a:p>
          <a:p>
            <a:pPr marL="0" indent="0">
              <a:lnSpc>
                <a:spcPct val="100000"/>
              </a:lnSpc>
              <a:buNone/>
            </a:pPr>
            <a:endParaRPr lang="de-DE" dirty="0"/>
          </a:p>
        </p:txBody>
      </p:sp>
      <p:sp>
        <p:nvSpPr>
          <p:cNvPr id="9" name="Titel 8"/>
          <p:cNvSpPr txBox="1">
            <a:spLocks noGrp="1"/>
          </p:cNvSpPr>
          <p:nvPr>
            <p:ph type="title"/>
          </p:nvPr>
        </p:nvSpPr>
        <p:spPr>
          <a:xfrm>
            <a:off x="838200" y="760141"/>
            <a:ext cx="10515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dirty="0"/>
              <a:t>Marketing and H</a:t>
            </a:r>
            <a:r>
              <a:rPr lang="en-GB" dirty="0" smtClean="0"/>
              <a:t>uman Resources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6228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Theoretical Basis: </a:t>
            </a:r>
            <a:r>
              <a:rPr lang="en-GB" dirty="0"/>
              <a:t>Resource Based View (RBV)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GB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GB" dirty="0" smtClean="0"/>
              <a:t>“</a:t>
            </a:r>
            <a:r>
              <a:rPr lang="en-GB" dirty="0"/>
              <a:t>The </a:t>
            </a:r>
            <a:r>
              <a:rPr lang="en-GB" b="1" dirty="0"/>
              <a:t>resource-based view</a:t>
            </a:r>
            <a:r>
              <a:rPr lang="en-GB" dirty="0"/>
              <a:t> (</a:t>
            </a:r>
            <a:r>
              <a:rPr lang="en-GB" b="1" dirty="0"/>
              <a:t>RBV</a:t>
            </a:r>
            <a:r>
              <a:rPr lang="en-GB" dirty="0"/>
              <a:t>) as a basis for the competitive advantage of a firm lies primarily in the application of a bundle of valuable tangible or intangible resources at the firm's disposal.” </a:t>
            </a:r>
          </a:p>
          <a:p>
            <a:pPr marL="0" indent="0">
              <a:buNone/>
            </a:pPr>
            <a:r>
              <a:rPr lang="en-GB" sz="1600" dirty="0" smtClean="0"/>
              <a:t>(sources: </a:t>
            </a:r>
            <a:r>
              <a:rPr lang="en-GB" sz="1600" dirty="0" err="1" smtClean="0"/>
              <a:t>Mwailu</a:t>
            </a:r>
            <a:r>
              <a:rPr lang="en-GB" sz="1600" dirty="0" smtClean="0"/>
              <a:t> </a:t>
            </a:r>
            <a:r>
              <a:rPr lang="en-GB" sz="1600" dirty="0"/>
              <a:t>&amp; Mercer, 1983 p142, </a:t>
            </a:r>
            <a:r>
              <a:rPr lang="en-GB" sz="1600" dirty="0" err="1"/>
              <a:t>Wernerfelt</a:t>
            </a:r>
            <a:r>
              <a:rPr lang="en-GB" sz="1600" dirty="0"/>
              <a:t>, 1984, p172; </a:t>
            </a:r>
            <a:r>
              <a:rPr lang="en-GB" sz="1600" dirty="0" err="1"/>
              <a:t>Rumelt</a:t>
            </a:r>
            <a:r>
              <a:rPr lang="en-GB" sz="1600" dirty="0"/>
              <a:t>, 1984, p557-558; </a:t>
            </a:r>
            <a:r>
              <a:rPr lang="en-GB" sz="1600" b="1" dirty="0"/>
              <a:t>Penrose, 1959</a:t>
            </a:r>
            <a:r>
              <a:rPr lang="en-GB" sz="1600" dirty="0"/>
              <a:t>)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861710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Resource Based View (RBV</a:t>
            </a:r>
            <a:r>
              <a:rPr lang="en-GB" dirty="0" smtClean="0"/>
              <a:t>) and HRM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GB" dirty="0"/>
              <a:t>In the resource based view of HR strategy, managers seek to gain a competitive advantage through the </a:t>
            </a:r>
            <a:r>
              <a:rPr lang="en-GB" b="1" dirty="0"/>
              <a:t>quality of the people employed</a:t>
            </a:r>
            <a:r>
              <a:rPr lang="en-GB" dirty="0"/>
              <a:t>.</a:t>
            </a:r>
          </a:p>
          <a:p>
            <a:pPr>
              <a:lnSpc>
                <a:spcPct val="100000"/>
              </a:lnSpc>
            </a:pPr>
            <a:endParaRPr lang="en-GB" dirty="0"/>
          </a:p>
          <a:p>
            <a:pPr>
              <a:lnSpc>
                <a:spcPct val="100000"/>
              </a:lnSpc>
            </a:pPr>
            <a:r>
              <a:rPr lang="en-GB" dirty="0"/>
              <a:t>The basic requirements to trade in most industries now is </a:t>
            </a:r>
            <a:r>
              <a:rPr lang="en-GB" b="1" dirty="0"/>
              <a:t>a well-trained workforce, flexible and responsive to customer </a:t>
            </a:r>
            <a:r>
              <a:rPr lang="en-GB" dirty="0"/>
              <a:t>demands.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780792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Definitions</a:t>
            </a:r>
            <a:r>
              <a:rPr lang="de-DE" dirty="0" smtClean="0"/>
              <a:t> </a:t>
            </a:r>
            <a:r>
              <a:rPr lang="de-DE" dirty="0" err="1"/>
              <a:t>E</a:t>
            </a:r>
            <a:r>
              <a:rPr lang="de-DE" dirty="0" err="1" smtClean="0"/>
              <a:t>mployer</a:t>
            </a:r>
            <a:r>
              <a:rPr lang="de-DE" dirty="0" smtClean="0"/>
              <a:t> Brand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“ ….is </a:t>
            </a:r>
            <a:r>
              <a:rPr lang="en-GB" b="1" dirty="0"/>
              <a:t>the perception </a:t>
            </a:r>
            <a:r>
              <a:rPr lang="en-GB" dirty="0"/>
              <a:t>of a company as a great place to work in the eyes </a:t>
            </a:r>
            <a:r>
              <a:rPr lang="en-GB" b="1" dirty="0"/>
              <a:t>of current </a:t>
            </a:r>
            <a:r>
              <a:rPr lang="en-GB" dirty="0"/>
              <a:t>and </a:t>
            </a:r>
            <a:r>
              <a:rPr lang="en-GB" b="1" dirty="0"/>
              <a:t>potential employees.” </a:t>
            </a:r>
            <a:r>
              <a:rPr lang="en-GB" sz="1600" dirty="0"/>
              <a:t>(McLeod, 2013, </a:t>
            </a:r>
            <a:r>
              <a:rPr lang="en-GB" sz="1600" dirty="0" err="1"/>
              <a:t>Sluis</a:t>
            </a:r>
            <a:r>
              <a:rPr lang="en-GB" sz="1600" dirty="0"/>
              <a:t>, 2009</a:t>
            </a:r>
            <a:r>
              <a:rPr lang="en-GB" sz="1600" dirty="0" smtClean="0"/>
              <a:t>)</a:t>
            </a:r>
          </a:p>
          <a:p>
            <a:endParaRPr lang="en-GB" dirty="0"/>
          </a:p>
          <a:p>
            <a:r>
              <a:rPr lang="en-GB" dirty="0"/>
              <a:t>“…a concept of the firm that </a:t>
            </a:r>
            <a:r>
              <a:rPr lang="en-GB" b="1" dirty="0"/>
              <a:t>differentiates</a:t>
            </a:r>
            <a:r>
              <a:rPr lang="en-GB" dirty="0"/>
              <a:t> it from its competitors…”  </a:t>
            </a:r>
            <a:r>
              <a:rPr lang="en-GB" sz="1600" dirty="0"/>
              <a:t>(</a:t>
            </a:r>
            <a:r>
              <a:rPr lang="en-GB" sz="1600" dirty="0" smtClean="0"/>
              <a:t>Backhaus/</a:t>
            </a:r>
            <a:r>
              <a:rPr lang="en-GB" sz="1600" dirty="0" err="1" smtClean="0"/>
              <a:t>Tikko</a:t>
            </a:r>
            <a:r>
              <a:rPr lang="en-GB" sz="1600" dirty="0" smtClean="0"/>
              <a:t> ,2004</a:t>
            </a:r>
            <a:r>
              <a:rPr lang="en-GB" sz="1600" dirty="0"/>
              <a:t>, </a:t>
            </a:r>
            <a:r>
              <a:rPr lang="en-GB" sz="1600" dirty="0" smtClean="0"/>
              <a:t>p. </a:t>
            </a:r>
            <a:r>
              <a:rPr lang="en-GB" sz="1600" dirty="0"/>
              <a:t>502)</a:t>
            </a:r>
          </a:p>
          <a:p>
            <a:endParaRPr lang="de-DE" dirty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758932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Definitions</a:t>
            </a:r>
            <a:r>
              <a:rPr lang="de-DE" dirty="0" smtClean="0"/>
              <a:t> </a:t>
            </a:r>
            <a:r>
              <a:rPr lang="de-DE" dirty="0" err="1"/>
              <a:t>Employer</a:t>
            </a:r>
            <a:r>
              <a:rPr lang="de-DE" dirty="0"/>
              <a:t> </a:t>
            </a:r>
            <a:r>
              <a:rPr lang="de-DE" dirty="0" smtClean="0"/>
              <a:t>Branding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“‘… is the </a:t>
            </a:r>
            <a:r>
              <a:rPr lang="en-GB" b="1" dirty="0"/>
              <a:t>process</a:t>
            </a:r>
            <a:r>
              <a:rPr lang="en-GB" dirty="0"/>
              <a:t> of building employer brand; it includes </a:t>
            </a:r>
            <a:r>
              <a:rPr lang="en-GB" b="1" dirty="0"/>
              <a:t>every activity </a:t>
            </a:r>
            <a:r>
              <a:rPr lang="en-GB" dirty="0"/>
              <a:t>of the company that makes current and potential employees think that this company is a great place to work.”    </a:t>
            </a:r>
            <a:r>
              <a:rPr lang="en-GB" sz="1600" dirty="0"/>
              <a:t>(McLeod, 2013, </a:t>
            </a:r>
            <a:r>
              <a:rPr lang="en-GB" sz="1600" dirty="0" err="1"/>
              <a:t>Sluis</a:t>
            </a:r>
            <a:r>
              <a:rPr lang="en-GB" sz="1600" dirty="0"/>
              <a:t>, 2009</a:t>
            </a:r>
            <a:r>
              <a:rPr lang="en-GB" sz="1600" dirty="0" smtClean="0"/>
              <a:t>)</a:t>
            </a:r>
          </a:p>
          <a:p>
            <a:endParaRPr lang="en-GB" sz="1600" dirty="0"/>
          </a:p>
          <a:p>
            <a:endParaRPr lang="en-GB" dirty="0" smtClean="0"/>
          </a:p>
          <a:p>
            <a:r>
              <a:rPr lang="en-GB" dirty="0" smtClean="0"/>
              <a:t>“…. Is the </a:t>
            </a:r>
            <a:r>
              <a:rPr lang="en-GB" dirty="0"/>
              <a:t>process of building an identifiable and </a:t>
            </a:r>
            <a:r>
              <a:rPr lang="en-GB" b="1" dirty="0"/>
              <a:t>unique employer identity</a:t>
            </a:r>
            <a:r>
              <a:rPr lang="en-GB" dirty="0"/>
              <a:t>…”     </a:t>
            </a:r>
            <a:r>
              <a:rPr lang="en-GB" sz="1600" dirty="0"/>
              <a:t>(Backhaus/</a:t>
            </a:r>
            <a:r>
              <a:rPr lang="en-GB" sz="1600" dirty="0" err="1"/>
              <a:t>Tikoo</a:t>
            </a:r>
            <a:r>
              <a:rPr lang="en-GB" sz="1600" dirty="0"/>
              <a:t> (2004, s. 502)</a:t>
            </a:r>
          </a:p>
          <a:p>
            <a:endParaRPr lang="de-DE" sz="1600" dirty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525494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Objectivs</a:t>
            </a:r>
            <a:r>
              <a:rPr lang="de-DE" dirty="0" smtClean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 smtClean="0"/>
              <a:t>Employer</a:t>
            </a:r>
            <a:r>
              <a:rPr lang="de-DE" dirty="0" smtClean="0"/>
              <a:t> </a:t>
            </a:r>
            <a:r>
              <a:rPr lang="de-DE" dirty="0"/>
              <a:t>Branding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lnSpc>
                <a:spcPct val="150000"/>
              </a:lnSpc>
              <a:buNone/>
            </a:pPr>
            <a:r>
              <a:rPr lang="en-US" dirty="0" smtClean="0"/>
              <a:t>Increase of: </a:t>
            </a:r>
            <a:endParaRPr lang="en-US" dirty="0"/>
          </a:p>
          <a:p>
            <a:pPr marL="285750" indent="-285750">
              <a:lnSpc>
                <a:spcPct val="150000"/>
              </a:lnSpc>
            </a:pPr>
            <a:r>
              <a:rPr lang="en-US" dirty="0" smtClean="0"/>
              <a:t>Employer </a:t>
            </a:r>
            <a:r>
              <a:rPr lang="en-US" b="1" dirty="0"/>
              <a:t>attractiveness </a:t>
            </a:r>
            <a:r>
              <a:rPr lang="en-US" dirty="0" smtClean="0"/>
              <a:t>for </a:t>
            </a:r>
            <a:r>
              <a:rPr lang="en-US" b="1" dirty="0" smtClean="0"/>
              <a:t>potential</a:t>
            </a:r>
            <a:r>
              <a:rPr lang="en-US" dirty="0" smtClean="0"/>
              <a:t> employees</a:t>
            </a:r>
            <a:endParaRPr lang="en-US" dirty="0"/>
          </a:p>
          <a:p>
            <a:pPr marL="285750" indent="-285750">
              <a:lnSpc>
                <a:spcPct val="150000"/>
              </a:lnSpc>
            </a:pPr>
            <a:r>
              <a:rPr lang="en-US" dirty="0" smtClean="0"/>
              <a:t>Motivation </a:t>
            </a:r>
            <a:r>
              <a:rPr lang="en-US" dirty="0"/>
              <a:t>and loyalty of </a:t>
            </a:r>
            <a:r>
              <a:rPr lang="en-US" b="1" dirty="0"/>
              <a:t>current</a:t>
            </a:r>
            <a:r>
              <a:rPr lang="en-US" dirty="0"/>
              <a:t> </a:t>
            </a:r>
            <a:r>
              <a:rPr lang="en-US" dirty="0" smtClean="0"/>
              <a:t>employees </a:t>
            </a:r>
          </a:p>
          <a:p>
            <a:pPr marL="285750" indent="-285750">
              <a:lnSpc>
                <a:spcPct val="150000"/>
              </a:lnSpc>
            </a:pPr>
            <a:r>
              <a:rPr lang="en-GB" dirty="0"/>
              <a:t>The quality of the </a:t>
            </a:r>
            <a:r>
              <a:rPr lang="en-GB" b="1" dirty="0"/>
              <a:t>recruitment process </a:t>
            </a:r>
            <a:r>
              <a:rPr lang="en-GB" dirty="0"/>
              <a:t>and selection of suitable </a:t>
            </a:r>
            <a:r>
              <a:rPr lang="en-GB" dirty="0" smtClean="0"/>
              <a:t>candidates</a:t>
            </a:r>
            <a:endParaRPr lang="en-US" dirty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39037743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mplate KA2 SHARPEN Powerpoint" id="{A149E3AB-727D-4B39-A716-CF96AB296A49}" vid="{476B0934-BDB1-40E4-BD34-321811383E2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new 2_Template_KA2_SHARPEN_Powerpoint</Template>
  <TotalTime>0</TotalTime>
  <Words>616</Words>
  <Application>Microsoft Office PowerPoint</Application>
  <PresentationFormat>Breitbild</PresentationFormat>
  <Paragraphs>92</Paragraphs>
  <Slides>11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Motiv Office</vt:lpstr>
      <vt:lpstr>Output 1: HR Learning Module Summer semester 2018</vt:lpstr>
      <vt:lpstr>Phase 1: Chapters of the learning module - theoretical Background </vt:lpstr>
      <vt:lpstr>What can you see here?</vt:lpstr>
      <vt:lpstr>Marketing and Human Resources</vt:lpstr>
      <vt:lpstr>Theoretical Basis: Resource Based View (RBV)</vt:lpstr>
      <vt:lpstr>Resource Based View (RBV) and HRM</vt:lpstr>
      <vt:lpstr>Definitions Employer Brand</vt:lpstr>
      <vt:lpstr>Definitions Employer Branding</vt:lpstr>
      <vt:lpstr>Objectivs of Employer Branding</vt:lpstr>
      <vt:lpstr>Model of Strategic and Operational Employer Branding</vt:lpstr>
      <vt:lpstr>What should regional SMEs analyse before they can design employer branding?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Angela.Walter</dc:creator>
  <cp:lastModifiedBy>Angela.Walter</cp:lastModifiedBy>
  <cp:revision>81</cp:revision>
  <dcterms:created xsi:type="dcterms:W3CDTF">2017-12-03T19:01:13Z</dcterms:created>
  <dcterms:modified xsi:type="dcterms:W3CDTF">2018-01-26T10:26:03Z</dcterms:modified>
</cp:coreProperties>
</file>