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60" r:id="rId4"/>
    <p:sldId id="268" r:id="rId5"/>
    <p:sldId id="262" r:id="rId6"/>
    <p:sldId id="263" r:id="rId7"/>
    <p:sldId id="288" r:id="rId8"/>
    <p:sldId id="307" r:id="rId9"/>
    <p:sldId id="308" r:id="rId10"/>
    <p:sldId id="309" r:id="rId11"/>
    <p:sldId id="269" r:id="rId12"/>
    <p:sldId id="300" r:id="rId13"/>
    <p:sldId id="310" r:id="rId14"/>
    <p:sldId id="270" r:id="rId15"/>
    <p:sldId id="311" r:id="rId16"/>
    <p:sldId id="312" r:id="rId17"/>
    <p:sldId id="313" r:id="rId18"/>
    <p:sldId id="314" r:id="rId19"/>
    <p:sldId id="290" r:id="rId20"/>
    <p:sldId id="301" r:id="rId21"/>
    <p:sldId id="275" r:id="rId22"/>
    <p:sldId id="276" r:id="rId23"/>
    <p:sldId id="278" r:id="rId24"/>
    <p:sldId id="281" r:id="rId25"/>
    <p:sldId id="279" r:id="rId26"/>
    <p:sldId id="282" r:id="rId27"/>
    <p:sldId id="277" r:id="rId28"/>
    <p:sldId id="271" r:id="rId29"/>
    <p:sldId id="272" r:id="rId30"/>
    <p:sldId id="285" r:id="rId31"/>
    <p:sldId id="284" r:id="rId32"/>
    <p:sldId id="302" r:id="rId33"/>
    <p:sldId id="303" r:id="rId34"/>
    <p:sldId id="304" r:id="rId35"/>
    <p:sldId id="315" r:id="rId36"/>
    <p:sldId id="318" r:id="rId37"/>
    <p:sldId id="29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ED9687-781A-4188-ACAC-4651C513922B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lt-LT"/>
        </a:p>
      </dgm:t>
    </dgm:pt>
    <dgm:pt modelId="{77A76ED5-B456-4068-AB54-BF2787CD2959}">
      <dgm:prSet phldrT="[Text]"/>
      <dgm:spPr/>
      <dgm:t>
        <a:bodyPr/>
        <a:lstStyle/>
        <a:p>
          <a:r>
            <a:rPr lang="en-US" dirty="0" smtClean="0"/>
            <a:t>S</a:t>
          </a:r>
          <a:endParaRPr lang="lt-LT" dirty="0"/>
        </a:p>
      </dgm:t>
    </dgm:pt>
    <dgm:pt modelId="{894295E1-920E-4681-A5E3-9531A64210D7}" type="parTrans" cxnId="{B5D10383-D432-4B3E-A2A0-351488C7A065}">
      <dgm:prSet/>
      <dgm:spPr/>
      <dgm:t>
        <a:bodyPr/>
        <a:lstStyle/>
        <a:p>
          <a:endParaRPr lang="lt-LT"/>
        </a:p>
      </dgm:t>
    </dgm:pt>
    <dgm:pt modelId="{13DB3C05-E8D2-4355-A41E-13C76D437771}" type="sibTrans" cxnId="{B5D10383-D432-4B3E-A2A0-351488C7A065}">
      <dgm:prSet/>
      <dgm:spPr/>
      <dgm:t>
        <a:bodyPr/>
        <a:lstStyle/>
        <a:p>
          <a:endParaRPr lang="lt-LT"/>
        </a:p>
      </dgm:t>
    </dgm:pt>
    <dgm:pt modelId="{08A38D79-15B2-4CC6-A405-BD8B264FE8EB}">
      <dgm:prSet phldrT="[Text]"/>
      <dgm:spPr/>
      <dgm:t>
        <a:bodyPr/>
        <a:lstStyle/>
        <a:p>
          <a:r>
            <a:rPr lang="en-US" i="1" dirty="0" smtClean="0"/>
            <a:t>Specific/Stretching</a:t>
          </a:r>
          <a:endParaRPr lang="lt-LT" i="1" dirty="0"/>
        </a:p>
      </dgm:t>
    </dgm:pt>
    <dgm:pt modelId="{5398002F-7B86-4CB5-AE53-6A5B394CCAEA}" type="parTrans" cxnId="{20F4E701-A1FC-43A9-891F-B0DD11FED386}">
      <dgm:prSet/>
      <dgm:spPr/>
      <dgm:t>
        <a:bodyPr/>
        <a:lstStyle/>
        <a:p>
          <a:endParaRPr lang="lt-LT"/>
        </a:p>
      </dgm:t>
    </dgm:pt>
    <dgm:pt modelId="{FADC14E4-A5A6-4995-BC1C-AFE5F9B98C03}" type="sibTrans" cxnId="{20F4E701-A1FC-43A9-891F-B0DD11FED386}">
      <dgm:prSet/>
      <dgm:spPr/>
      <dgm:t>
        <a:bodyPr/>
        <a:lstStyle/>
        <a:p>
          <a:endParaRPr lang="lt-LT"/>
        </a:p>
      </dgm:t>
    </dgm:pt>
    <dgm:pt modelId="{569853C7-AC23-4EDA-9481-1DC3F2594FCD}">
      <dgm:prSet phldrT="[Text]"/>
      <dgm:spPr/>
      <dgm:t>
        <a:bodyPr/>
        <a:lstStyle/>
        <a:p>
          <a:r>
            <a:rPr lang="en-US" dirty="0" smtClean="0"/>
            <a:t>Clear, unambiguous, straightforward, understandable, challenging</a:t>
          </a:r>
          <a:endParaRPr lang="lt-LT" dirty="0"/>
        </a:p>
      </dgm:t>
    </dgm:pt>
    <dgm:pt modelId="{CA5E343D-A20C-4BDA-9D54-8CB5703CA187}" type="parTrans" cxnId="{3824EBC6-4A04-4D67-B0DB-26F4B6E1C406}">
      <dgm:prSet/>
      <dgm:spPr/>
      <dgm:t>
        <a:bodyPr/>
        <a:lstStyle/>
        <a:p>
          <a:endParaRPr lang="lt-LT"/>
        </a:p>
      </dgm:t>
    </dgm:pt>
    <dgm:pt modelId="{365E3DFF-7C78-46BF-8005-7C3F17D8658F}" type="sibTrans" cxnId="{3824EBC6-4A04-4D67-B0DB-26F4B6E1C406}">
      <dgm:prSet/>
      <dgm:spPr/>
      <dgm:t>
        <a:bodyPr/>
        <a:lstStyle/>
        <a:p>
          <a:endParaRPr lang="lt-LT"/>
        </a:p>
      </dgm:t>
    </dgm:pt>
    <dgm:pt modelId="{8E1221FA-8D02-4E4A-A50D-EF4D1D57C4E8}">
      <dgm:prSet phldrT="[Text]"/>
      <dgm:spPr/>
      <dgm:t>
        <a:bodyPr/>
        <a:lstStyle/>
        <a:p>
          <a:r>
            <a:rPr lang="en-US" dirty="0" smtClean="0"/>
            <a:t>M</a:t>
          </a:r>
          <a:endParaRPr lang="lt-LT" dirty="0"/>
        </a:p>
      </dgm:t>
    </dgm:pt>
    <dgm:pt modelId="{13D38FBD-7CD2-4BC6-9589-251A8413C48C}" type="parTrans" cxnId="{17A41E11-F5FC-437B-A9E6-B61C8ECD4DF3}">
      <dgm:prSet/>
      <dgm:spPr/>
      <dgm:t>
        <a:bodyPr/>
        <a:lstStyle/>
        <a:p>
          <a:endParaRPr lang="lt-LT"/>
        </a:p>
      </dgm:t>
    </dgm:pt>
    <dgm:pt modelId="{A349FE0F-C99B-444E-9D1C-CC64D9655666}" type="sibTrans" cxnId="{17A41E11-F5FC-437B-A9E6-B61C8ECD4DF3}">
      <dgm:prSet/>
      <dgm:spPr/>
      <dgm:t>
        <a:bodyPr/>
        <a:lstStyle/>
        <a:p>
          <a:endParaRPr lang="lt-LT"/>
        </a:p>
      </dgm:t>
    </dgm:pt>
    <dgm:pt modelId="{0BC04479-B119-4182-AEA0-2B0515E20D9E}">
      <dgm:prSet phldrT="[Text]"/>
      <dgm:spPr/>
      <dgm:t>
        <a:bodyPr/>
        <a:lstStyle/>
        <a:p>
          <a:r>
            <a:rPr lang="en-US" i="1" dirty="0" smtClean="0"/>
            <a:t>Measurable</a:t>
          </a:r>
          <a:endParaRPr lang="lt-LT" i="1" dirty="0"/>
        </a:p>
      </dgm:t>
    </dgm:pt>
    <dgm:pt modelId="{D09DDF1E-222B-463F-B4B0-6DF13E43162F}" type="parTrans" cxnId="{1C25F504-F798-4375-A9DB-6E0D1B02EFAE}">
      <dgm:prSet/>
      <dgm:spPr/>
      <dgm:t>
        <a:bodyPr/>
        <a:lstStyle/>
        <a:p>
          <a:endParaRPr lang="lt-LT"/>
        </a:p>
      </dgm:t>
    </dgm:pt>
    <dgm:pt modelId="{45E1D274-83A6-44D2-A0FB-DA13DB7CA2B8}" type="sibTrans" cxnId="{1C25F504-F798-4375-A9DB-6E0D1B02EFAE}">
      <dgm:prSet/>
      <dgm:spPr/>
      <dgm:t>
        <a:bodyPr/>
        <a:lstStyle/>
        <a:p>
          <a:endParaRPr lang="lt-LT"/>
        </a:p>
      </dgm:t>
    </dgm:pt>
    <dgm:pt modelId="{53C8430D-6893-48E2-AFE8-C8E2D88894F4}">
      <dgm:prSet phldrT="[Text]"/>
      <dgm:spPr/>
      <dgm:t>
        <a:bodyPr/>
        <a:lstStyle/>
        <a:p>
          <a:r>
            <a:rPr lang="en-US" dirty="0" smtClean="0"/>
            <a:t>Quantity, quality, time, result</a:t>
          </a:r>
          <a:endParaRPr lang="lt-LT" dirty="0"/>
        </a:p>
      </dgm:t>
    </dgm:pt>
    <dgm:pt modelId="{0D6A10A8-611B-41EC-AB51-DA15CA6BEDF3}" type="parTrans" cxnId="{00124A52-EC97-44E1-9E28-602B378B1D49}">
      <dgm:prSet/>
      <dgm:spPr/>
      <dgm:t>
        <a:bodyPr/>
        <a:lstStyle/>
        <a:p>
          <a:endParaRPr lang="lt-LT"/>
        </a:p>
      </dgm:t>
    </dgm:pt>
    <dgm:pt modelId="{BCD707CB-B12E-4E49-B675-17CD71DA30BE}" type="sibTrans" cxnId="{00124A52-EC97-44E1-9E28-602B378B1D49}">
      <dgm:prSet/>
      <dgm:spPr/>
      <dgm:t>
        <a:bodyPr/>
        <a:lstStyle/>
        <a:p>
          <a:endParaRPr lang="lt-LT"/>
        </a:p>
      </dgm:t>
    </dgm:pt>
    <dgm:pt modelId="{E943581C-D279-49DC-A0B4-219131FCFBEF}">
      <dgm:prSet phldrT="[Text]"/>
      <dgm:spPr/>
      <dgm:t>
        <a:bodyPr/>
        <a:lstStyle/>
        <a:p>
          <a:r>
            <a:rPr lang="en-US" dirty="0" smtClean="0"/>
            <a:t>A</a:t>
          </a:r>
          <a:endParaRPr lang="lt-LT" dirty="0"/>
        </a:p>
      </dgm:t>
    </dgm:pt>
    <dgm:pt modelId="{D3F0997E-03E8-487C-963B-A6AE7180B983}" type="parTrans" cxnId="{9AFD440C-FE6C-45C4-9ECB-3D2700A39982}">
      <dgm:prSet/>
      <dgm:spPr/>
      <dgm:t>
        <a:bodyPr/>
        <a:lstStyle/>
        <a:p>
          <a:endParaRPr lang="lt-LT"/>
        </a:p>
      </dgm:t>
    </dgm:pt>
    <dgm:pt modelId="{F0472E6B-5A88-4E45-B1D0-40CFF2880FA0}" type="sibTrans" cxnId="{9AFD440C-FE6C-45C4-9ECB-3D2700A39982}">
      <dgm:prSet/>
      <dgm:spPr/>
      <dgm:t>
        <a:bodyPr/>
        <a:lstStyle/>
        <a:p>
          <a:endParaRPr lang="lt-LT"/>
        </a:p>
      </dgm:t>
    </dgm:pt>
    <dgm:pt modelId="{B70E755A-FDD3-45FE-9A8F-A49F048CCA39}">
      <dgm:prSet phldrT="[Text]"/>
      <dgm:spPr/>
      <dgm:t>
        <a:bodyPr/>
        <a:lstStyle/>
        <a:p>
          <a:r>
            <a:rPr lang="en-US" i="1" dirty="0" smtClean="0"/>
            <a:t>Achievable</a:t>
          </a:r>
          <a:endParaRPr lang="lt-LT" i="1" dirty="0"/>
        </a:p>
      </dgm:t>
    </dgm:pt>
    <dgm:pt modelId="{E164B0E2-1CE4-4354-ADD4-971A424E49D7}" type="parTrans" cxnId="{FE36C552-820A-4D06-BECA-AEA4D991858F}">
      <dgm:prSet/>
      <dgm:spPr/>
      <dgm:t>
        <a:bodyPr/>
        <a:lstStyle/>
        <a:p>
          <a:endParaRPr lang="lt-LT"/>
        </a:p>
      </dgm:t>
    </dgm:pt>
    <dgm:pt modelId="{433DA776-F0A2-4B45-ABCC-01D24D9638A7}" type="sibTrans" cxnId="{FE36C552-820A-4D06-BECA-AEA4D991858F}">
      <dgm:prSet/>
      <dgm:spPr/>
      <dgm:t>
        <a:bodyPr/>
        <a:lstStyle/>
        <a:p>
          <a:endParaRPr lang="lt-LT"/>
        </a:p>
      </dgm:t>
    </dgm:pt>
    <dgm:pt modelId="{7710A674-BFF5-48B6-82B4-3E46712D7750}">
      <dgm:prSet phldrT="[Text]"/>
      <dgm:spPr/>
      <dgm:t>
        <a:bodyPr/>
        <a:lstStyle/>
        <a:p>
          <a:r>
            <a:rPr lang="en-US" dirty="0" smtClean="0"/>
            <a:t>Challenging but with reasonable reach</a:t>
          </a:r>
          <a:endParaRPr lang="lt-LT" dirty="0"/>
        </a:p>
      </dgm:t>
    </dgm:pt>
    <dgm:pt modelId="{47AA9949-1BAE-44FE-B0E6-3D921BA75ED0}" type="parTrans" cxnId="{739C725C-1BE1-4020-84ED-66FFC8AA6086}">
      <dgm:prSet/>
      <dgm:spPr/>
      <dgm:t>
        <a:bodyPr/>
        <a:lstStyle/>
        <a:p>
          <a:endParaRPr lang="lt-LT"/>
        </a:p>
      </dgm:t>
    </dgm:pt>
    <dgm:pt modelId="{C73D3B91-0764-4A0A-BFDE-E10387D9A704}" type="sibTrans" cxnId="{739C725C-1BE1-4020-84ED-66FFC8AA6086}">
      <dgm:prSet/>
      <dgm:spPr/>
      <dgm:t>
        <a:bodyPr/>
        <a:lstStyle/>
        <a:p>
          <a:endParaRPr lang="lt-LT"/>
        </a:p>
      </dgm:t>
    </dgm:pt>
    <dgm:pt modelId="{53EAA503-AF42-4BC7-B0AE-FE320544BC40}">
      <dgm:prSet/>
      <dgm:spPr/>
      <dgm:t>
        <a:bodyPr/>
        <a:lstStyle/>
        <a:p>
          <a:r>
            <a:rPr lang="en-US" dirty="0" smtClean="0"/>
            <a:t>R</a:t>
          </a:r>
          <a:endParaRPr lang="lt-LT" dirty="0"/>
        </a:p>
      </dgm:t>
    </dgm:pt>
    <dgm:pt modelId="{227C5D72-DAE7-4C96-8C21-4F5912F3A4FB}" type="parTrans" cxnId="{75FC0282-7349-4D96-9A82-5AC7C704C1AA}">
      <dgm:prSet/>
      <dgm:spPr/>
      <dgm:t>
        <a:bodyPr/>
        <a:lstStyle/>
        <a:p>
          <a:endParaRPr lang="lt-LT"/>
        </a:p>
      </dgm:t>
    </dgm:pt>
    <dgm:pt modelId="{4BBDD48D-F88D-4127-9E5C-82D5274AF916}" type="sibTrans" cxnId="{75FC0282-7349-4D96-9A82-5AC7C704C1AA}">
      <dgm:prSet/>
      <dgm:spPr/>
      <dgm:t>
        <a:bodyPr/>
        <a:lstStyle/>
        <a:p>
          <a:endParaRPr lang="lt-LT"/>
        </a:p>
      </dgm:t>
    </dgm:pt>
    <dgm:pt modelId="{53E1FB15-930B-481C-AEC6-3A7EDDD5CB91}">
      <dgm:prSet/>
      <dgm:spPr/>
      <dgm:t>
        <a:bodyPr/>
        <a:lstStyle/>
        <a:p>
          <a:r>
            <a:rPr lang="en-US" dirty="0" smtClean="0"/>
            <a:t>T</a:t>
          </a:r>
          <a:endParaRPr lang="lt-LT" dirty="0"/>
        </a:p>
      </dgm:t>
    </dgm:pt>
    <dgm:pt modelId="{52115BF6-3576-4B74-84B1-4375ED5058C3}" type="parTrans" cxnId="{160B0060-02E1-4241-BA1C-425F5246431E}">
      <dgm:prSet/>
      <dgm:spPr/>
      <dgm:t>
        <a:bodyPr/>
        <a:lstStyle/>
        <a:p>
          <a:endParaRPr lang="lt-LT"/>
        </a:p>
      </dgm:t>
    </dgm:pt>
    <dgm:pt modelId="{FDA7D7D0-7E5D-4749-8858-06D120A9D514}" type="sibTrans" cxnId="{160B0060-02E1-4241-BA1C-425F5246431E}">
      <dgm:prSet/>
      <dgm:spPr/>
      <dgm:t>
        <a:bodyPr/>
        <a:lstStyle/>
        <a:p>
          <a:endParaRPr lang="lt-LT"/>
        </a:p>
      </dgm:t>
    </dgm:pt>
    <dgm:pt modelId="{477002EA-D12B-446C-96E9-FF5CA16FB469}">
      <dgm:prSet/>
      <dgm:spPr/>
      <dgm:t>
        <a:bodyPr/>
        <a:lstStyle/>
        <a:p>
          <a:r>
            <a:rPr lang="en-US" i="1" dirty="0" smtClean="0"/>
            <a:t>Relevant</a:t>
          </a:r>
          <a:endParaRPr lang="lt-LT" dirty="0"/>
        </a:p>
      </dgm:t>
    </dgm:pt>
    <dgm:pt modelId="{0B7C6B43-2E8E-4B9E-9E26-83C2E6A03100}" type="parTrans" cxnId="{47CB09B0-D5AC-4649-B1A3-B87656BE621F}">
      <dgm:prSet/>
      <dgm:spPr/>
      <dgm:t>
        <a:bodyPr/>
        <a:lstStyle/>
        <a:p>
          <a:endParaRPr lang="lt-LT"/>
        </a:p>
      </dgm:t>
    </dgm:pt>
    <dgm:pt modelId="{E24243A1-9B7E-42B6-B75B-FBCBD82C7AA5}" type="sibTrans" cxnId="{47CB09B0-D5AC-4649-B1A3-B87656BE621F}">
      <dgm:prSet/>
      <dgm:spPr/>
      <dgm:t>
        <a:bodyPr/>
        <a:lstStyle/>
        <a:p>
          <a:endParaRPr lang="lt-LT"/>
        </a:p>
      </dgm:t>
    </dgm:pt>
    <dgm:pt modelId="{427E48A4-184E-4F0E-BFBE-76B52246A3CE}">
      <dgm:prSet/>
      <dgm:spPr/>
      <dgm:t>
        <a:bodyPr/>
        <a:lstStyle/>
        <a:p>
          <a:r>
            <a:rPr lang="en-US" dirty="0" smtClean="0"/>
            <a:t>Relevant to the objectives of the organization and aligned</a:t>
          </a:r>
          <a:endParaRPr lang="lt-LT" dirty="0"/>
        </a:p>
      </dgm:t>
    </dgm:pt>
    <dgm:pt modelId="{7D49E906-D5D5-4133-9E24-B229E19CD599}" type="parTrans" cxnId="{1F23D9A2-A5C2-45D2-A1F6-2A3587026BD7}">
      <dgm:prSet/>
      <dgm:spPr/>
      <dgm:t>
        <a:bodyPr/>
        <a:lstStyle/>
        <a:p>
          <a:endParaRPr lang="lt-LT"/>
        </a:p>
      </dgm:t>
    </dgm:pt>
    <dgm:pt modelId="{AED934C4-8CCC-4544-990A-15054504A776}" type="sibTrans" cxnId="{1F23D9A2-A5C2-45D2-A1F6-2A3587026BD7}">
      <dgm:prSet/>
      <dgm:spPr/>
      <dgm:t>
        <a:bodyPr/>
        <a:lstStyle/>
        <a:p>
          <a:endParaRPr lang="lt-LT"/>
        </a:p>
      </dgm:t>
    </dgm:pt>
    <dgm:pt modelId="{766D2278-15ED-428E-AAA3-91A3F2156F74}">
      <dgm:prSet/>
      <dgm:spPr/>
      <dgm:t>
        <a:bodyPr/>
        <a:lstStyle/>
        <a:p>
          <a:r>
            <a:rPr lang="en-US" i="1" dirty="0" smtClean="0"/>
            <a:t>Time framed</a:t>
          </a:r>
          <a:endParaRPr lang="lt-LT" dirty="0"/>
        </a:p>
      </dgm:t>
    </dgm:pt>
    <dgm:pt modelId="{EAD34D73-DBA4-4DA7-ACB8-6F95537EC9FF}" type="parTrans" cxnId="{9DA7A00E-D1BE-4111-8B9E-5C9E4F373A7D}">
      <dgm:prSet/>
      <dgm:spPr/>
      <dgm:t>
        <a:bodyPr/>
        <a:lstStyle/>
        <a:p>
          <a:endParaRPr lang="lt-LT"/>
        </a:p>
      </dgm:t>
    </dgm:pt>
    <dgm:pt modelId="{DF468CA2-CF37-4D46-A14D-6A0BC4ADEB57}" type="sibTrans" cxnId="{9DA7A00E-D1BE-4111-8B9E-5C9E4F373A7D}">
      <dgm:prSet/>
      <dgm:spPr/>
      <dgm:t>
        <a:bodyPr/>
        <a:lstStyle/>
        <a:p>
          <a:endParaRPr lang="lt-LT"/>
        </a:p>
      </dgm:t>
    </dgm:pt>
    <dgm:pt modelId="{3DD7A4C9-A3B2-4B3E-AE74-0133275E00F1}">
      <dgm:prSet/>
      <dgm:spPr/>
      <dgm:t>
        <a:bodyPr/>
        <a:lstStyle/>
        <a:p>
          <a:r>
            <a:rPr lang="en-US" dirty="0" smtClean="0"/>
            <a:t>To be completed in an agreed upon time frame</a:t>
          </a:r>
          <a:endParaRPr lang="lt-LT" dirty="0"/>
        </a:p>
      </dgm:t>
    </dgm:pt>
    <dgm:pt modelId="{92604252-5471-4487-A58B-0965D7BA2C93}" type="parTrans" cxnId="{105AF5EC-EE8F-4535-85C1-E9622919B3AC}">
      <dgm:prSet/>
      <dgm:spPr/>
      <dgm:t>
        <a:bodyPr/>
        <a:lstStyle/>
        <a:p>
          <a:endParaRPr lang="lt-LT"/>
        </a:p>
      </dgm:t>
    </dgm:pt>
    <dgm:pt modelId="{0DD651FE-1B34-43B7-8A59-C62199DE1ED8}" type="sibTrans" cxnId="{105AF5EC-EE8F-4535-85C1-E9622919B3AC}">
      <dgm:prSet/>
      <dgm:spPr/>
      <dgm:t>
        <a:bodyPr/>
        <a:lstStyle/>
        <a:p>
          <a:endParaRPr lang="lt-LT"/>
        </a:p>
      </dgm:t>
    </dgm:pt>
    <dgm:pt modelId="{722D99B3-CC79-4244-9AD5-A56759D3ABD6}" type="pres">
      <dgm:prSet presAssocID="{C8ED9687-781A-4188-ACAC-4651C513922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lt-LT"/>
        </a:p>
      </dgm:t>
    </dgm:pt>
    <dgm:pt modelId="{A6CA8430-C535-404E-968E-7A3526646F08}" type="pres">
      <dgm:prSet presAssocID="{77A76ED5-B456-4068-AB54-BF2787CD2959}" presName="composite" presStyleCnt="0"/>
      <dgm:spPr/>
    </dgm:pt>
    <dgm:pt modelId="{745D6E02-2C05-4066-A11F-9390AF24C5DC}" type="pres">
      <dgm:prSet presAssocID="{77A76ED5-B456-4068-AB54-BF2787CD2959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5BF3BA23-89B7-4012-9215-E30BA013D029}" type="pres">
      <dgm:prSet presAssocID="{77A76ED5-B456-4068-AB54-BF2787CD2959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C1ABEA4D-11FC-44D3-B2A0-AF453D4F3D0D}" type="pres">
      <dgm:prSet presAssocID="{13DB3C05-E8D2-4355-A41E-13C76D437771}" presName="sp" presStyleCnt="0"/>
      <dgm:spPr/>
    </dgm:pt>
    <dgm:pt modelId="{3145595A-C528-44EF-A8EF-22C9A5740733}" type="pres">
      <dgm:prSet presAssocID="{8E1221FA-8D02-4E4A-A50D-EF4D1D57C4E8}" presName="composite" presStyleCnt="0"/>
      <dgm:spPr/>
    </dgm:pt>
    <dgm:pt modelId="{7DF37564-74C5-415A-A62E-EEDFCA97D457}" type="pres">
      <dgm:prSet presAssocID="{8E1221FA-8D02-4E4A-A50D-EF4D1D57C4E8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29010092-A549-4BE1-8B03-C676F0270593}" type="pres">
      <dgm:prSet presAssocID="{8E1221FA-8D02-4E4A-A50D-EF4D1D57C4E8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C51CDE4C-9FA1-4164-A1BC-D89C3136034C}" type="pres">
      <dgm:prSet presAssocID="{A349FE0F-C99B-444E-9D1C-CC64D9655666}" presName="sp" presStyleCnt="0"/>
      <dgm:spPr/>
    </dgm:pt>
    <dgm:pt modelId="{8B66F6A7-C683-4038-949A-26B1B3999C42}" type="pres">
      <dgm:prSet presAssocID="{E943581C-D279-49DC-A0B4-219131FCFBEF}" presName="composite" presStyleCnt="0"/>
      <dgm:spPr/>
    </dgm:pt>
    <dgm:pt modelId="{A1BBCA42-0DCF-4172-BB0C-A6D5FC235547}" type="pres">
      <dgm:prSet presAssocID="{E943581C-D279-49DC-A0B4-219131FCFBEF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F01EB6BD-3E6E-414F-B074-515FFAF29F21}" type="pres">
      <dgm:prSet presAssocID="{E943581C-D279-49DC-A0B4-219131FCFBEF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354011FE-EF8D-480B-9BB4-1E57FAF30287}" type="pres">
      <dgm:prSet presAssocID="{F0472E6B-5A88-4E45-B1D0-40CFF2880FA0}" presName="sp" presStyleCnt="0"/>
      <dgm:spPr/>
    </dgm:pt>
    <dgm:pt modelId="{05D1120A-B18B-445B-9D43-D34DFD490FA8}" type="pres">
      <dgm:prSet presAssocID="{53EAA503-AF42-4BC7-B0AE-FE320544BC40}" presName="composite" presStyleCnt="0"/>
      <dgm:spPr/>
    </dgm:pt>
    <dgm:pt modelId="{4037EF0C-84E4-457B-82C5-ACA0E0B814C7}" type="pres">
      <dgm:prSet presAssocID="{53EAA503-AF42-4BC7-B0AE-FE320544BC40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BFAA4DAB-F8D4-4796-906B-43E6C5C9B37A}" type="pres">
      <dgm:prSet presAssocID="{53EAA503-AF42-4BC7-B0AE-FE320544BC40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38EE132E-01D9-4B04-9BFC-42A8875D4745}" type="pres">
      <dgm:prSet presAssocID="{4BBDD48D-F88D-4127-9E5C-82D5274AF916}" presName="sp" presStyleCnt="0"/>
      <dgm:spPr/>
    </dgm:pt>
    <dgm:pt modelId="{823992F3-92A1-45DD-B9E2-6372F5F3B79A}" type="pres">
      <dgm:prSet presAssocID="{53E1FB15-930B-481C-AEC6-3A7EDDD5CB91}" presName="composite" presStyleCnt="0"/>
      <dgm:spPr/>
    </dgm:pt>
    <dgm:pt modelId="{C72DBEC3-2166-4642-82DD-AA95C4D37237}" type="pres">
      <dgm:prSet presAssocID="{53E1FB15-930B-481C-AEC6-3A7EDDD5CB9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5B598B5C-E44E-4C48-AEF4-A945428A5719}" type="pres">
      <dgm:prSet presAssocID="{53E1FB15-930B-481C-AEC6-3A7EDDD5CB91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</dgm:ptLst>
  <dgm:cxnLst>
    <dgm:cxn modelId="{24A9B5C9-9905-4D19-9087-193077A51D66}" type="presOf" srcId="{77A76ED5-B456-4068-AB54-BF2787CD2959}" destId="{745D6E02-2C05-4066-A11F-9390AF24C5DC}" srcOrd="0" destOrd="0" presId="urn:microsoft.com/office/officeart/2005/8/layout/chevron2"/>
    <dgm:cxn modelId="{5E795A7A-D590-4245-9C9C-C5A02D05F687}" type="presOf" srcId="{C8ED9687-781A-4188-ACAC-4651C513922B}" destId="{722D99B3-CC79-4244-9AD5-A56759D3ABD6}" srcOrd="0" destOrd="0" presId="urn:microsoft.com/office/officeart/2005/8/layout/chevron2"/>
    <dgm:cxn modelId="{17A41E11-F5FC-437B-A9E6-B61C8ECD4DF3}" srcId="{C8ED9687-781A-4188-ACAC-4651C513922B}" destId="{8E1221FA-8D02-4E4A-A50D-EF4D1D57C4E8}" srcOrd="1" destOrd="0" parTransId="{13D38FBD-7CD2-4BC6-9589-251A8413C48C}" sibTransId="{A349FE0F-C99B-444E-9D1C-CC64D9655666}"/>
    <dgm:cxn modelId="{FE36C552-820A-4D06-BECA-AEA4D991858F}" srcId="{E943581C-D279-49DC-A0B4-219131FCFBEF}" destId="{B70E755A-FDD3-45FE-9A8F-A49F048CCA39}" srcOrd="0" destOrd="0" parTransId="{E164B0E2-1CE4-4354-ADD4-971A424E49D7}" sibTransId="{433DA776-F0A2-4B45-ABCC-01D24D9638A7}"/>
    <dgm:cxn modelId="{75FC0282-7349-4D96-9A82-5AC7C704C1AA}" srcId="{C8ED9687-781A-4188-ACAC-4651C513922B}" destId="{53EAA503-AF42-4BC7-B0AE-FE320544BC40}" srcOrd="3" destOrd="0" parTransId="{227C5D72-DAE7-4C96-8C21-4F5912F3A4FB}" sibTransId="{4BBDD48D-F88D-4127-9E5C-82D5274AF916}"/>
    <dgm:cxn modelId="{BC424746-A08F-4385-BFFD-108166D6B7E0}" type="presOf" srcId="{53EAA503-AF42-4BC7-B0AE-FE320544BC40}" destId="{4037EF0C-84E4-457B-82C5-ACA0E0B814C7}" srcOrd="0" destOrd="0" presId="urn:microsoft.com/office/officeart/2005/8/layout/chevron2"/>
    <dgm:cxn modelId="{B5D10383-D432-4B3E-A2A0-351488C7A065}" srcId="{C8ED9687-781A-4188-ACAC-4651C513922B}" destId="{77A76ED5-B456-4068-AB54-BF2787CD2959}" srcOrd="0" destOrd="0" parTransId="{894295E1-920E-4681-A5E3-9531A64210D7}" sibTransId="{13DB3C05-E8D2-4355-A41E-13C76D437771}"/>
    <dgm:cxn modelId="{20F4E701-A1FC-43A9-891F-B0DD11FED386}" srcId="{77A76ED5-B456-4068-AB54-BF2787CD2959}" destId="{08A38D79-15B2-4CC6-A405-BD8B264FE8EB}" srcOrd="0" destOrd="0" parTransId="{5398002F-7B86-4CB5-AE53-6A5B394CCAEA}" sibTransId="{FADC14E4-A5A6-4995-BC1C-AFE5F9B98C03}"/>
    <dgm:cxn modelId="{649DC418-C455-4600-A2D9-36AEB7533998}" type="presOf" srcId="{766D2278-15ED-428E-AAA3-91A3F2156F74}" destId="{5B598B5C-E44E-4C48-AEF4-A945428A5719}" srcOrd="0" destOrd="0" presId="urn:microsoft.com/office/officeart/2005/8/layout/chevron2"/>
    <dgm:cxn modelId="{3824EBC6-4A04-4D67-B0DB-26F4B6E1C406}" srcId="{77A76ED5-B456-4068-AB54-BF2787CD2959}" destId="{569853C7-AC23-4EDA-9481-1DC3F2594FCD}" srcOrd="1" destOrd="0" parTransId="{CA5E343D-A20C-4BDA-9D54-8CB5703CA187}" sibTransId="{365E3DFF-7C78-46BF-8005-7C3F17D8658F}"/>
    <dgm:cxn modelId="{9DA7A00E-D1BE-4111-8B9E-5C9E4F373A7D}" srcId="{53E1FB15-930B-481C-AEC6-3A7EDDD5CB91}" destId="{766D2278-15ED-428E-AAA3-91A3F2156F74}" srcOrd="0" destOrd="0" parTransId="{EAD34D73-DBA4-4DA7-ACB8-6F95537EC9FF}" sibTransId="{DF468CA2-CF37-4D46-A14D-6A0BC4ADEB57}"/>
    <dgm:cxn modelId="{1F23D9A2-A5C2-45D2-A1F6-2A3587026BD7}" srcId="{53EAA503-AF42-4BC7-B0AE-FE320544BC40}" destId="{427E48A4-184E-4F0E-BFBE-76B52246A3CE}" srcOrd="1" destOrd="0" parTransId="{7D49E906-D5D5-4133-9E24-B229E19CD599}" sibTransId="{AED934C4-8CCC-4544-990A-15054504A776}"/>
    <dgm:cxn modelId="{47CB09B0-D5AC-4649-B1A3-B87656BE621F}" srcId="{53EAA503-AF42-4BC7-B0AE-FE320544BC40}" destId="{477002EA-D12B-446C-96E9-FF5CA16FB469}" srcOrd="0" destOrd="0" parTransId="{0B7C6B43-2E8E-4B9E-9E26-83C2E6A03100}" sibTransId="{E24243A1-9B7E-42B6-B75B-FBCBD82C7AA5}"/>
    <dgm:cxn modelId="{105AF5EC-EE8F-4535-85C1-E9622919B3AC}" srcId="{53E1FB15-930B-481C-AEC6-3A7EDDD5CB91}" destId="{3DD7A4C9-A3B2-4B3E-AE74-0133275E00F1}" srcOrd="1" destOrd="0" parTransId="{92604252-5471-4487-A58B-0965D7BA2C93}" sibTransId="{0DD651FE-1B34-43B7-8A59-C62199DE1ED8}"/>
    <dgm:cxn modelId="{92B701D4-9A7D-476A-B26A-E7B2CD46F8E6}" type="presOf" srcId="{569853C7-AC23-4EDA-9481-1DC3F2594FCD}" destId="{5BF3BA23-89B7-4012-9215-E30BA013D029}" srcOrd="0" destOrd="1" presId="urn:microsoft.com/office/officeart/2005/8/layout/chevron2"/>
    <dgm:cxn modelId="{169E8AAB-BDFD-4CE1-93A5-7453BAC21B91}" type="presOf" srcId="{E943581C-D279-49DC-A0B4-219131FCFBEF}" destId="{A1BBCA42-0DCF-4172-BB0C-A6D5FC235547}" srcOrd="0" destOrd="0" presId="urn:microsoft.com/office/officeart/2005/8/layout/chevron2"/>
    <dgm:cxn modelId="{32E731A9-DBC5-427E-B2EF-FB8149AE026A}" type="presOf" srcId="{08A38D79-15B2-4CC6-A405-BD8B264FE8EB}" destId="{5BF3BA23-89B7-4012-9215-E30BA013D029}" srcOrd="0" destOrd="0" presId="urn:microsoft.com/office/officeart/2005/8/layout/chevron2"/>
    <dgm:cxn modelId="{BB309769-555B-4B66-AD94-8242C992256C}" type="presOf" srcId="{0BC04479-B119-4182-AEA0-2B0515E20D9E}" destId="{29010092-A549-4BE1-8B03-C676F0270593}" srcOrd="0" destOrd="0" presId="urn:microsoft.com/office/officeart/2005/8/layout/chevron2"/>
    <dgm:cxn modelId="{00124A52-EC97-44E1-9E28-602B378B1D49}" srcId="{8E1221FA-8D02-4E4A-A50D-EF4D1D57C4E8}" destId="{53C8430D-6893-48E2-AFE8-C8E2D88894F4}" srcOrd="1" destOrd="0" parTransId="{0D6A10A8-611B-41EC-AB51-DA15CA6BEDF3}" sibTransId="{BCD707CB-B12E-4E49-B675-17CD71DA30BE}"/>
    <dgm:cxn modelId="{E52C09EE-4C52-4443-AF46-0EB31F68D8E2}" type="presOf" srcId="{477002EA-D12B-446C-96E9-FF5CA16FB469}" destId="{BFAA4DAB-F8D4-4796-906B-43E6C5C9B37A}" srcOrd="0" destOrd="0" presId="urn:microsoft.com/office/officeart/2005/8/layout/chevron2"/>
    <dgm:cxn modelId="{1645C335-AED8-4C9B-ADD5-E9866A92E8AA}" type="presOf" srcId="{3DD7A4C9-A3B2-4B3E-AE74-0133275E00F1}" destId="{5B598B5C-E44E-4C48-AEF4-A945428A5719}" srcOrd="0" destOrd="1" presId="urn:microsoft.com/office/officeart/2005/8/layout/chevron2"/>
    <dgm:cxn modelId="{7C87D270-08C1-469F-9044-277C4F51CA7F}" type="presOf" srcId="{8E1221FA-8D02-4E4A-A50D-EF4D1D57C4E8}" destId="{7DF37564-74C5-415A-A62E-EEDFCA97D457}" srcOrd="0" destOrd="0" presId="urn:microsoft.com/office/officeart/2005/8/layout/chevron2"/>
    <dgm:cxn modelId="{160B0060-02E1-4241-BA1C-425F5246431E}" srcId="{C8ED9687-781A-4188-ACAC-4651C513922B}" destId="{53E1FB15-930B-481C-AEC6-3A7EDDD5CB91}" srcOrd="4" destOrd="0" parTransId="{52115BF6-3576-4B74-84B1-4375ED5058C3}" sibTransId="{FDA7D7D0-7E5D-4749-8858-06D120A9D514}"/>
    <dgm:cxn modelId="{3476215F-EA12-4EAB-BF41-75A72D6105CC}" type="presOf" srcId="{427E48A4-184E-4F0E-BFBE-76B52246A3CE}" destId="{BFAA4DAB-F8D4-4796-906B-43E6C5C9B37A}" srcOrd="0" destOrd="1" presId="urn:microsoft.com/office/officeart/2005/8/layout/chevron2"/>
    <dgm:cxn modelId="{B763373A-C0BF-44FE-B72A-C6E9E7C7F6BE}" type="presOf" srcId="{53C8430D-6893-48E2-AFE8-C8E2D88894F4}" destId="{29010092-A549-4BE1-8B03-C676F0270593}" srcOrd="0" destOrd="1" presId="urn:microsoft.com/office/officeart/2005/8/layout/chevron2"/>
    <dgm:cxn modelId="{9AFD440C-FE6C-45C4-9ECB-3D2700A39982}" srcId="{C8ED9687-781A-4188-ACAC-4651C513922B}" destId="{E943581C-D279-49DC-A0B4-219131FCFBEF}" srcOrd="2" destOrd="0" parTransId="{D3F0997E-03E8-487C-963B-A6AE7180B983}" sibTransId="{F0472E6B-5A88-4E45-B1D0-40CFF2880FA0}"/>
    <dgm:cxn modelId="{1C25F504-F798-4375-A9DB-6E0D1B02EFAE}" srcId="{8E1221FA-8D02-4E4A-A50D-EF4D1D57C4E8}" destId="{0BC04479-B119-4182-AEA0-2B0515E20D9E}" srcOrd="0" destOrd="0" parTransId="{D09DDF1E-222B-463F-B4B0-6DF13E43162F}" sibTransId="{45E1D274-83A6-44D2-A0FB-DA13DB7CA2B8}"/>
    <dgm:cxn modelId="{739C725C-1BE1-4020-84ED-66FFC8AA6086}" srcId="{E943581C-D279-49DC-A0B4-219131FCFBEF}" destId="{7710A674-BFF5-48B6-82B4-3E46712D7750}" srcOrd="1" destOrd="0" parTransId="{47AA9949-1BAE-44FE-B0E6-3D921BA75ED0}" sibTransId="{C73D3B91-0764-4A0A-BFDE-E10387D9A704}"/>
    <dgm:cxn modelId="{2D16482C-5C95-4286-8FF2-11F5AFB3B18C}" type="presOf" srcId="{53E1FB15-930B-481C-AEC6-3A7EDDD5CB91}" destId="{C72DBEC3-2166-4642-82DD-AA95C4D37237}" srcOrd="0" destOrd="0" presId="urn:microsoft.com/office/officeart/2005/8/layout/chevron2"/>
    <dgm:cxn modelId="{C51DC25D-05EB-47CB-B5DD-48C37F28A4DC}" type="presOf" srcId="{B70E755A-FDD3-45FE-9A8F-A49F048CCA39}" destId="{F01EB6BD-3E6E-414F-B074-515FFAF29F21}" srcOrd="0" destOrd="0" presId="urn:microsoft.com/office/officeart/2005/8/layout/chevron2"/>
    <dgm:cxn modelId="{46C9D0A6-4236-40DA-81D4-A4C3FA0B9385}" type="presOf" srcId="{7710A674-BFF5-48B6-82B4-3E46712D7750}" destId="{F01EB6BD-3E6E-414F-B074-515FFAF29F21}" srcOrd="0" destOrd="1" presId="urn:microsoft.com/office/officeart/2005/8/layout/chevron2"/>
    <dgm:cxn modelId="{0A4C70C9-A95E-4692-BE77-20D51371EF3D}" type="presParOf" srcId="{722D99B3-CC79-4244-9AD5-A56759D3ABD6}" destId="{A6CA8430-C535-404E-968E-7A3526646F08}" srcOrd="0" destOrd="0" presId="urn:microsoft.com/office/officeart/2005/8/layout/chevron2"/>
    <dgm:cxn modelId="{5340009D-BE48-4670-8296-5F74231985B2}" type="presParOf" srcId="{A6CA8430-C535-404E-968E-7A3526646F08}" destId="{745D6E02-2C05-4066-A11F-9390AF24C5DC}" srcOrd="0" destOrd="0" presId="urn:microsoft.com/office/officeart/2005/8/layout/chevron2"/>
    <dgm:cxn modelId="{EF9E36A3-FD98-47D5-AB90-6C5CC1735DDC}" type="presParOf" srcId="{A6CA8430-C535-404E-968E-7A3526646F08}" destId="{5BF3BA23-89B7-4012-9215-E30BA013D029}" srcOrd="1" destOrd="0" presId="urn:microsoft.com/office/officeart/2005/8/layout/chevron2"/>
    <dgm:cxn modelId="{6A9651E5-5797-4C80-B942-C087004BA88F}" type="presParOf" srcId="{722D99B3-CC79-4244-9AD5-A56759D3ABD6}" destId="{C1ABEA4D-11FC-44D3-B2A0-AF453D4F3D0D}" srcOrd="1" destOrd="0" presId="urn:microsoft.com/office/officeart/2005/8/layout/chevron2"/>
    <dgm:cxn modelId="{369BF7AF-8ADD-4669-B222-2925C4467394}" type="presParOf" srcId="{722D99B3-CC79-4244-9AD5-A56759D3ABD6}" destId="{3145595A-C528-44EF-A8EF-22C9A5740733}" srcOrd="2" destOrd="0" presId="urn:microsoft.com/office/officeart/2005/8/layout/chevron2"/>
    <dgm:cxn modelId="{EEDABA48-C499-4205-A4D2-83EA4166A502}" type="presParOf" srcId="{3145595A-C528-44EF-A8EF-22C9A5740733}" destId="{7DF37564-74C5-415A-A62E-EEDFCA97D457}" srcOrd="0" destOrd="0" presId="urn:microsoft.com/office/officeart/2005/8/layout/chevron2"/>
    <dgm:cxn modelId="{FD250DFE-08BA-44C6-A910-F953A016CF4C}" type="presParOf" srcId="{3145595A-C528-44EF-A8EF-22C9A5740733}" destId="{29010092-A549-4BE1-8B03-C676F0270593}" srcOrd="1" destOrd="0" presId="urn:microsoft.com/office/officeart/2005/8/layout/chevron2"/>
    <dgm:cxn modelId="{51111181-32D5-4208-B20A-360650473027}" type="presParOf" srcId="{722D99B3-CC79-4244-9AD5-A56759D3ABD6}" destId="{C51CDE4C-9FA1-4164-A1BC-D89C3136034C}" srcOrd="3" destOrd="0" presId="urn:microsoft.com/office/officeart/2005/8/layout/chevron2"/>
    <dgm:cxn modelId="{CF8FF3EC-B620-4780-AA86-077056B337AF}" type="presParOf" srcId="{722D99B3-CC79-4244-9AD5-A56759D3ABD6}" destId="{8B66F6A7-C683-4038-949A-26B1B3999C42}" srcOrd="4" destOrd="0" presId="urn:microsoft.com/office/officeart/2005/8/layout/chevron2"/>
    <dgm:cxn modelId="{7291284A-597A-46AF-9C75-28985CC2EFB6}" type="presParOf" srcId="{8B66F6A7-C683-4038-949A-26B1B3999C42}" destId="{A1BBCA42-0DCF-4172-BB0C-A6D5FC235547}" srcOrd="0" destOrd="0" presId="urn:microsoft.com/office/officeart/2005/8/layout/chevron2"/>
    <dgm:cxn modelId="{910CD744-33B3-40F5-95C4-7E4260F96233}" type="presParOf" srcId="{8B66F6A7-C683-4038-949A-26B1B3999C42}" destId="{F01EB6BD-3E6E-414F-B074-515FFAF29F21}" srcOrd="1" destOrd="0" presId="urn:microsoft.com/office/officeart/2005/8/layout/chevron2"/>
    <dgm:cxn modelId="{82016CBB-42E6-46D5-AE3F-406D7B6925D8}" type="presParOf" srcId="{722D99B3-CC79-4244-9AD5-A56759D3ABD6}" destId="{354011FE-EF8D-480B-9BB4-1E57FAF30287}" srcOrd="5" destOrd="0" presId="urn:microsoft.com/office/officeart/2005/8/layout/chevron2"/>
    <dgm:cxn modelId="{FA69DE27-5202-497E-ACF4-93F6A8F09BC9}" type="presParOf" srcId="{722D99B3-CC79-4244-9AD5-A56759D3ABD6}" destId="{05D1120A-B18B-445B-9D43-D34DFD490FA8}" srcOrd="6" destOrd="0" presId="urn:microsoft.com/office/officeart/2005/8/layout/chevron2"/>
    <dgm:cxn modelId="{C763DA48-7808-4D98-8078-A0B509931C19}" type="presParOf" srcId="{05D1120A-B18B-445B-9D43-D34DFD490FA8}" destId="{4037EF0C-84E4-457B-82C5-ACA0E0B814C7}" srcOrd="0" destOrd="0" presId="urn:microsoft.com/office/officeart/2005/8/layout/chevron2"/>
    <dgm:cxn modelId="{D96A6DDF-F6C2-4900-8365-EB23372D0301}" type="presParOf" srcId="{05D1120A-B18B-445B-9D43-D34DFD490FA8}" destId="{BFAA4DAB-F8D4-4796-906B-43E6C5C9B37A}" srcOrd="1" destOrd="0" presId="urn:microsoft.com/office/officeart/2005/8/layout/chevron2"/>
    <dgm:cxn modelId="{189C0199-0ED8-4D46-9AEF-24E7999328D6}" type="presParOf" srcId="{722D99B3-CC79-4244-9AD5-A56759D3ABD6}" destId="{38EE132E-01D9-4B04-9BFC-42A8875D4745}" srcOrd="7" destOrd="0" presId="urn:microsoft.com/office/officeart/2005/8/layout/chevron2"/>
    <dgm:cxn modelId="{50BC0789-DF26-4836-80E7-3ABCCE973736}" type="presParOf" srcId="{722D99B3-CC79-4244-9AD5-A56759D3ABD6}" destId="{823992F3-92A1-45DD-B9E2-6372F5F3B79A}" srcOrd="8" destOrd="0" presId="urn:microsoft.com/office/officeart/2005/8/layout/chevron2"/>
    <dgm:cxn modelId="{9B82529D-1BA9-4BF9-9124-EFB7F716BB29}" type="presParOf" srcId="{823992F3-92A1-45DD-B9E2-6372F5F3B79A}" destId="{C72DBEC3-2166-4642-82DD-AA95C4D37237}" srcOrd="0" destOrd="0" presId="urn:microsoft.com/office/officeart/2005/8/layout/chevron2"/>
    <dgm:cxn modelId="{87499B85-3979-4F0A-89E1-333AEEE9F640}" type="presParOf" srcId="{823992F3-92A1-45DD-B9E2-6372F5F3B79A}" destId="{5B598B5C-E44E-4C48-AEF4-A945428A571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C4C7B4-BDEF-4B24-BCE1-D95A6624FAE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t-LT"/>
        </a:p>
      </dgm:t>
    </dgm:pt>
    <dgm:pt modelId="{F3503537-90F5-4D1D-AC7F-6616339AA03B}">
      <dgm:prSet phldrT="[Text]"/>
      <dgm:spPr/>
      <dgm:t>
        <a:bodyPr/>
        <a:lstStyle/>
        <a:p>
          <a:r>
            <a:rPr lang="en-US" noProof="0" dirty="0" smtClean="0"/>
            <a:t>Overall assessment</a:t>
          </a:r>
          <a:endParaRPr lang="en-US" noProof="0" dirty="0"/>
        </a:p>
      </dgm:t>
    </dgm:pt>
    <dgm:pt modelId="{DBFD46C8-A65D-4B92-ACE9-B4144031B995}" type="parTrans" cxnId="{F387C0B1-0034-42F5-96A2-018042373506}">
      <dgm:prSet/>
      <dgm:spPr/>
      <dgm:t>
        <a:bodyPr/>
        <a:lstStyle/>
        <a:p>
          <a:endParaRPr lang="lt-LT"/>
        </a:p>
      </dgm:t>
    </dgm:pt>
    <dgm:pt modelId="{193C7EFC-F52A-4A1B-9716-99867AE9E8B6}" type="sibTrans" cxnId="{F387C0B1-0034-42F5-96A2-018042373506}">
      <dgm:prSet/>
      <dgm:spPr/>
      <dgm:t>
        <a:bodyPr/>
        <a:lstStyle/>
        <a:p>
          <a:endParaRPr lang="lt-LT"/>
        </a:p>
      </dgm:t>
    </dgm:pt>
    <dgm:pt modelId="{EB4F2021-0BD2-4784-A597-21E6169C4F67}">
      <dgm:prSet phldrT="[Text]"/>
      <dgm:spPr/>
      <dgm:t>
        <a:bodyPr/>
        <a:lstStyle/>
        <a:p>
          <a:r>
            <a:rPr lang="en-US" noProof="0" dirty="0" smtClean="0"/>
            <a:t>Rating</a:t>
          </a:r>
          <a:endParaRPr lang="en-US" noProof="0" dirty="0"/>
        </a:p>
      </dgm:t>
    </dgm:pt>
    <dgm:pt modelId="{CDBB76F8-56C8-4BA9-99C9-72F5D387ED7E}" type="parTrans" cxnId="{04A75407-9973-4A61-B8D7-A8403F6B1D33}">
      <dgm:prSet/>
      <dgm:spPr/>
      <dgm:t>
        <a:bodyPr/>
        <a:lstStyle/>
        <a:p>
          <a:endParaRPr lang="lt-LT"/>
        </a:p>
      </dgm:t>
    </dgm:pt>
    <dgm:pt modelId="{0B6F8B08-63B4-48CA-836C-CE4BF66DB88B}" type="sibTrans" cxnId="{04A75407-9973-4A61-B8D7-A8403F6B1D33}">
      <dgm:prSet/>
      <dgm:spPr/>
      <dgm:t>
        <a:bodyPr/>
        <a:lstStyle/>
        <a:p>
          <a:endParaRPr lang="lt-LT"/>
        </a:p>
      </dgm:t>
    </dgm:pt>
    <dgm:pt modelId="{368B4714-D532-4A81-9A4B-56D96A64A3E1}">
      <dgm:prSet phldrT="[Text]"/>
      <dgm:spPr/>
      <dgm:t>
        <a:bodyPr/>
        <a:lstStyle/>
        <a:p>
          <a:r>
            <a:rPr lang="en-US" noProof="0" dirty="0" smtClean="0"/>
            <a:t>Visual assessment</a:t>
          </a:r>
          <a:endParaRPr lang="en-US" noProof="0" dirty="0"/>
        </a:p>
      </dgm:t>
    </dgm:pt>
    <dgm:pt modelId="{E0CF90A4-257D-4C02-B877-EAA75BD474C1}" type="parTrans" cxnId="{6FF9E718-9C85-4F31-A32F-9441DD3E31B9}">
      <dgm:prSet/>
      <dgm:spPr/>
      <dgm:t>
        <a:bodyPr/>
        <a:lstStyle/>
        <a:p>
          <a:endParaRPr lang="lt-LT"/>
        </a:p>
      </dgm:t>
    </dgm:pt>
    <dgm:pt modelId="{388B0605-8025-4C37-9E0E-C3F9934E7004}" type="sibTrans" cxnId="{6FF9E718-9C85-4F31-A32F-9441DD3E31B9}">
      <dgm:prSet/>
      <dgm:spPr/>
      <dgm:t>
        <a:bodyPr/>
        <a:lstStyle/>
        <a:p>
          <a:endParaRPr lang="lt-LT"/>
        </a:p>
      </dgm:t>
    </dgm:pt>
    <dgm:pt modelId="{8280B13F-1BE7-480A-A497-36D1A97EFBA2}" type="pres">
      <dgm:prSet presAssocID="{EDC4C7B4-BDEF-4B24-BCE1-D95A6624FAE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lt-LT"/>
        </a:p>
      </dgm:t>
    </dgm:pt>
    <dgm:pt modelId="{F81963C2-32A4-4937-838E-FCB91CD36734}" type="pres">
      <dgm:prSet presAssocID="{EDC4C7B4-BDEF-4B24-BCE1-D95A6624FAE0}" presName="Name1" presStyleCnt="0"/>
      <dgm:spPr/>
    </dgm:pt>
    <dgm:pt modelId="{47FCCEBE-D982-42E2-8A2C-A2D143A82514}" type="pres">
      <dgm:prSet presAssocID="{EDC4C7B4-BDEF-4B24-BCE1-D95A6624FAE0}" presName="cycle" presStyleCnt="0"/>
      <dgm:spPr/>
    </dgm:pt>
    <dgm:pt modelId="{3F2C38CB-D84E-438C-9B65-DA290F177E15}" type="pres">
      <dgm:prSet presAssocID="{EDC4C7B4-BDEF-4B24-BCE1-D95A6624FAE0}" presName="srcNode" presStyleLbl="node1" presStyleIdx="0" presStyleCnt="3"/>
      <dgm:spPr/>
    </dgm:pt>
    <dgm:pt modelId="{87A2283D-C3F5-406C-9C69-283343E7CEBA}" type="pres">
      <dgm:prSet presAssocID="{EDC4C7B4-BDEF-4B24-BCE1-D95A6624FAE0}" presName="conn" presStyleLbl="parChTrans1D2" presStyleIdx="0" presStyleCnt="1"/>
      <dgm:spPr/>
      <dgm:t>
        <a:bodyPr/>
        <a:lstStyle/>
        <a:p>
          <a:endParaRPr lang="lt-LT"/>
        </a:p>
      </dgm:t>
    </dgm:pt>
    <dgm:pt modelId="{D3A8EA0D-3F8F-4FF6-8042-F8CEDD13A891}" type="pres">
      <dgm:prSet presAssocID="{EDC4C7B4-BDEF-4B24-BCE1-D95A6624FAE0}" presName="extraNode" presStyleLbl="node1" presStyleIdx="0" presStyleCnt="3"/>
      <dgm:spPr/>
    </dgm:pt>
    <dgm:pt modelId="{BA3108DC-7540-41D8-BED3-E96B1EDDCB14}" type="pres">
      <dgm:prSet presAssocID="{EDC4C7B4-BDEF-4B24-BCE1-D95A6624FAE0}" presName="dstNode" presStyleLbl="node1" presStyleIdx="0" presStyleCnt="3"/>
      <dgm:spPr/>
    </dgm:pt>
    <dgm:pt modelId="{7D0FA89A-341F-4BDA-8D9D-FA0815752DDE}" type="pres">
      <dgm:prSet presAssocID="{F3503537-90F5-4D1D-AC7F-6616339AA03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C5AFC246-2CB1-4E98-A08F-78F4DA49948A}" type="pres">
      <dgm:prSet presAssocID="{F3503537-90F5-4D1D-AC7F-6616339AA03B}" presName="accent_1" presStyleCnt="0"/>
      <dgm:spPr/>
    </dgm:pt>
    <dgm:pt modelId="{1758F52D-DB09-4E14-8E16-67461BBB8E3B}" type="pres">
      <dgm:prSet presAssocID="{F3503537-90F5-4D1D-AC7F-6616339AA03B}" presName="accentRepeatNode" presStyleLbl="solidFgAcc1" presStyleIdx="0" presStyleCnt="3"/>
      <dgm:spPr/>
    </dgm:pt>
    <dgm:pt modelId="{72F0BC02-4F85-49DA-95B7-2ADC42CF8513}" type="pres">
      <dgm:prSet presAssocID="{EB4F2021-0BD2-4784-A597-21E6169C4F67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80125936-612B-43C9-B0B7-16204607D466}" type="pres">
      <dgm:prSet presAssocID="{EB4F2021-0BD2-4784-A597-21E6169C4F67}" presName="accent_2" presStyleCnt="0"/>
      <dgm:spPr/>
    </dgm:pt>
    <dgm:pt modelId="{B66B3106-4333-448C-8A1E-0DD31D9319B4}" type="pres">
      <dgm:prSet presAssocID="{EB4F2021-0BD2-4784-A597-21E6169C4F67}" presName="accentRepeatNode" presStyleLbl="solidFgAcc1" presStyleIdx="1" presStyleCnt="3"/>
      <dgm:spPr/>
    </dgm:pt>
    <dgm:pt modelId="{482DD790-463B-484E-B002-770451404409}" type="pres">
      <dgm:prSet presAssocID="{368B4714-D532-4A81-9A4B-56D96A64A3E1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AA54811F-DFEF-4B47-9A2D-FCDE90278D99}" type="pres">
      <dgm:prSet presAssocID="{368B4714-D532-4A81-9A4B-56D96A64A3E1}" presName="accent_3" presStyleCnt="0"/>
      <dgm:spPr/>
    </dgm:pt>
    <dgm:pt modelId="{55206B19-3B37-41E0-821F-9FCA64941BCA}" type="pres">
      <dgm:prSet presAssocID="{368B4714-D532-4A81-9A4B-56D96A64A3E1}" presName="accentRepeatNode" presStyleLbl="solidFgAcc1" presStyleIdx="2" presStyleCnt="3"/>
      <dgm:spPr/>
    </dgm:pt>
  </dgm:ptLst>
  <dgm:cxnLst>
    <dgm:cxn modelId="{04A75407-9973-4A61-B8D7-A8403F6B1D33}" srcId="{EDC4C7B4-BDEF-4B24-BCE1-D95A6624FAE0}" destId="{EB4F2021-0BD2-4784-A597-21E6169C4F67}" srcOrd="1" destOrd="0" parTransId="{CDBB76F8-56C8-4BA9-99C9-72F5D387ED7E}" sibTransId="{0B6F8B08-63B4-48CA-836C-CE4BF66DB88B}"/>
    <dgm:cxn modelId="{25D4C69E-B24E-402A-BA79-57723FFB713B}" type="presOf" srcId="{EDC4C7B4-BDEF-4B24-BCE1-D95A6624FAE0}" destId="{8280B13F-1BE7-480A-A497-36D1A97EFBA2}" srcOrd="0" destOrd="0" presId="urn:microsoft.com/office/officeart/2008/layout/VerticalCurvedList"/>
    <dgm:cxn modelId="{6FF9E718-9C85-4F31-A32F-9441DD3E31B9}" srcId="{EDC4C7B4-BDEF-4B24-BCE1-D95A6624FAE0}" destId="{368B4714-D532-4A81-9A4B-56D96A64A3E1}" srcOrd="2" destOrd="0" parTransId="{E0CF90A4-257D-4C02-B877-EAA75BD474C1}" sibTransId="{388B0605-8025-4C37-9E0E-C3F9934E7004}"/>
    <dgm:cxn modelId="{F387C0B1-0034-42F5-96A2-018042373506}" srcId="{EDC4C7B4-BDEF-4B24-BCE1-D95A6624FAE0}" destId="{F3503537-90F5-4D1D-AC7F-6616339AA03B}" srcOrd="0" destOrd="0" parTransId="{DBFD46C8-A65D-4B92-ACE9-B4144031B995}" sibTransId="{193C7EFC-F52A-4A1B-9716-99867AE9E8B6}"/>
    <dgm:cxn modelId="{C0BF04F6-2B97-4A8C-9E4E-A1F11E89BD83}" type="presOf" srcId="{F3503537-90F5-4D1D-AC7F-6616339AA03B}" destId="{7D0FA89A-341F-4BDA-8D9D-FA0815752DDE}" srcOrd="0" destOrd="0" presId="urn:microsoft.com/office/officeart/2008/layout/VerticalCurvedList"/>
    <dgm:cxn modelId="{4F4809B1-F8F0-4D44-9652-1AD1FDF8B288}" type="presOf" srcId="{193C7EFC-F52A-4A1B-9716-99867AE9E8B6}" destId="{87A2283D-C3F5-406C-9C69-283343E7CEBA}" srcOrd="0" destOrd="0" presId="urn:microsoft.com/office/officeart/2008/layout/VerticalCurvedList"/>
    <dgm:cxn modelId="{C56322FE-F99E-4BA8-9131-FC7F77A518DB}" type="presOf" srcId="{EB4F2021-0BD2-4784-A597-21E6169C4F67}" destId="{72F0BC02-4F85-49DA-95B7-2ADC42CF8513}" srcOrd="0" destOrd="0" presId="urn:microsoft.com/office/officeart/2008/layout/VerticalCurvedList"/>
    <dgm:cxn modelId="{71441F5B-42F3-407C-9AB8-ECCDC9ED513B}" type="presOf" srcId="{368B4714-D532-4A81-9A4B-56D96A64A3E1}" destId="{482DD790-463B-484E-B002-770451404409}" srcOrd="0" destOrd="0" presId="urn:microsoft.com/office/officeart/2008/layout/VerticalCurvedList"/>
    <dgm:cxn modelId="{9C294CD7-C721-45B6-9BEB-79787AF1B04A}" type="presParOf" srcId="{8280B13F-1BE7-480A-A497-36D1A97EFBA2}" destId="{F81963C2-32A4-4937-838E-FCB91CD36734}" srcOrd="0" destOrd="0" presId="urn:microsoft.com/office/officeart/2008/layout/VerticalCurvedList"/>
    <dgm:cxn modelId="{0A41888E-8CC5-47FE-BC10-89DF931E749E}" type="presParOf" srcId="{F81963C2-32A4-4937-838E-FCB91CD36734}" destId="{47FCCEBE-D982-42E2-8A2C-A2D143A82514}" srcOrd="0" destOrd="0" presId="urn:microsoft.com/office/officeart/2008/layout/VerticalCurvedList"/>
    <dgm:cxn modelId="{942096D2-4C55-4C0C-BD8E-072B8FD204AA}" type="presParOf" srcId="{47FCCEBE-D982-42E2-8A2C-A2D143A82514}" destId="{3F2C38CB-D84E-438C-9B65-DA290F177E15}" srcOrd="0" destOrd="0" presId="urn:microsoft.com/office/officeart/2008/layout/VerticalCurvedList"/>
    <dgm:cxn modelId="{C1080653-303F-4B76-8BAA-F22E822C8F13}" type="presParOf" srcId="{47FCCEBE-D982-42E2-8A2C-A2D143A82514}" destId="{87A2283D-C3F5-406C-9C69-283343E7CEBA}" srcOrd="1" destOrd="0" presId="urn:microsoft.com/office/officeart/2008/layout/VerticalCurvedList"/>
    <dgm:cxn modelId="{0517F113-C4A9-4EF8-99E9-328549BA1D4B}" type="presParOf" srcId="{47FCCEBE-D982-42E2-8A2C-A2D143A82514}" destId="{D3A8EA0D-3F8F-4FF6-8042-F8CEDD13A891}" srcOrd="2" destOrd="0" presId="urn:microsoft.com/office/officeart/2008/layout/VerticalCurvedList"/>
    <dgm:cxn modelId="{C1CAE9E8-2EDB-4736-B82F-821F1389C9F8}" type="presParOf" srcId="{47FCCEBE-D982-42E2-8A2C-A2D143A82514}" destId="{BA3108DC-7540-41D8-BED3-E96B1EDDCB14}" srcOrd="3" destOrd="0" presId="urn:microsoft.com/office/officeart/2008/layout/VerticalCurvedList"/>
    <dgm:cxn modelId="{85973D9D-87B9-438E-85A9-E4F9F7F0ECC2}" type="presParOf" srcId="{F81963C2-32A4-4937-838E-FCB91CD36734}" destId="{7D0FA89A-341F-4BDA-8D9D-FA0815752DDE}" srcOrd="1" destOrd="0" presId="urn:microsoft.com/office/officeart/2008/layout/VerticalCurvedList"/>
    <dgm:cxn modelId="{E1A37A32-0D0F-4E2B-BBBA-32731735A75F}" type="presParOf" srcId="{F81963C2-32A4-4937-838E-FCB91CD36734}" destId="{C5AFC246-2CB1-4E98-A08F-78F4DA49948A}" srcOrd="2" destOrd="0" presId="urn:microsoft.com/office/officeart/2008/layout/VerticalCurvedList"/>
    <dgm:cxn modelId="{C68EC945-1056-463D-AE1D-617608A2624C}" type="presParOf" srcId="{C5AFC246-2CB1-4E98-A08F-78F4DA49948A}" destId="{1758F52D-DB09-4E14-8E16-67461BBB8E3B}" srcOrd="0" destOrd="0" presId="urn:microsoft.com/office/officeart/2008/layout/VerticalCurvedList"/>
    <dgm:cxn modelId="{0A5CE349-C140-4967-83A5-C8FC93E58A39}" type="presParOf" srcId="{F81963C2-32A4-4937-838E-FCB91CD36734}" destId="{72F0BC02-4F85-49DA-95B7-2ADC42CF8513}" srcOrd="3" destOrd="0" presId="urn:microsoft.com/office/officeart/2008/layout/VerticalCurvedList"/>
    <dgm:cxn modelId="{314B063D-CD21-43C2-9C2C-DA77C6A660FC}" type="presParOf" srcId="{F81963C2-32A4-4937-838E-FCB91CD36734}" destId="{80125936-612B-43C9-B0B7-16204607D466}" srcOrd="4" destOrd="0" presId="urn:microsoft.com/office/officeart/2008/layout/VerticalCurvedList"/>
    <dgm:cxn modelId="{A4FB17DF-3D2E-42ED-863B-53D6DAA02638}" type="presParOf" srcId="{80125936-612B-43C9-B0B7-16204607D466}" destId="{B66B3106-4333-448C-8A1E-0DD31D9319B4}" srcOrd="0" destOrd="0" presId="urn:microsoft.com/office/officeart/2008/layout/VerticalCurvedList"/>
    <dgm:cxn modelId="{61B13135-1011-4964-91FD-3DCB1DD68570}" type="presParOf" srcId="{F81963C2-32A4-4937-838E-FCB91CD36734}" destId="{482DD790-463B-484E-B002-770451404409}" srcOrd="5" destOrd="0" presId="urn:microsoft.com/office/officeart/2008/layout/VerticalCurvedList"/>
    <dgm:cxn modelId="{1B93DC8E-7302-425B-B200-2715C86EEBAC}" type="presParOf" srcId="{F81963C2-32A4-4937-838E-FCB91CD36734}" destId="{AA54811F-DFEF-4B47-9A2D-FCDE90278D99}" srcOrd="6" destOrd="0" presId="urn:microsoft.com/office/officeart/2008/layout/VerticalCurvedList"/>
    <dgm:cxn modelId="{5145AA66-680F-4F19-B332-A1B6A42E08CA}" type="presParOf" srcId="{AA54811F-DFEF-4B47-9A2D-FCDE90278D99}" destId="{55206B19-3B37-41E0-821F-9FCA64941BC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689E14-5D4C-4FF1-A9DF-579BA5BF2399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lt-LT"/>
        </a:p>
      </dgm:t>
    </dgm:pt>
    <dgm:pt modelId="{B1AFDB8F-9C8D-4F54-991A-EFA789508E32}">
      <dgm:prSet phldrT="[Text]"/>
      <dgm:spPr/>
      <dgm:t>
        <a:bodyPr/>
        <a:lstStyle/>
        <a:p>
          <a:r>
            <a:rPr lang="en-US" dirty="0" smtClean="0"/>
            <a:t>What</a:t>
          </a:r>
          <a:endParaRPr lang="lt-LT" dirty="0"/>
        </a:p>
      </dgm:t>
    </dgm:pt>
    <dgm:pt modelId="{44A01E99-9871-4D9C-B761-C689AF627C6B}" type="parTrans" cxnId="{50B057B8-9A1C-4A28-9678-3586F7BAE1DA}">
      <dgm:prSet/>
      <dgm:spPr/>
      <dgm:t>
        <a:bodyPr/>
        <a:lstStyle/>
        <a:p>
          <a:endParaRPr lang="lt-LT"/>
        </a:p>
      </dgm:t>
    </dgm:pt>
    <dgm:pt modelId="{09453309-1116-4DD9-9CEF-00D968139AF9}" type="sibTrans" cxnId="{50B057B8-9A1C-4A28-9678-3586F7BAE1DA}">
      <dgm:prSet/>
      <dgm:spPr/>
      <dgm:t>
        <a:bodyPr/>
        <a:lstStyle/>
        <a:p>
          <a:endParaRPr lang="lt-LT"/>
        </a:p>
      </dgm:t>
    </dgm:pt>
    <dgm:pt modelId="{1E54ECBC-1FB2-4E54-BFF7-9E2FDCBD118A}">
      <dgm:prSet phldrT="[Text]"/>
      <dgm:spPr/>
      <dgm:t>
        <a:bodyPr/>
        <a:lstStyle/>
        <a:p>
          <a:r>
            <a:rPr lang="en-US" dirty="0" smtClean="0">
              <a:cs typeface="Calibri" panose="020F0502020204030204" pitchFamily="34" charset="0"/>
            </a:rPr>
            <a:t>the achievement of previously agreed objectives</a:t>
          </a:r>
          <a:endParaRPr lang="lt-LT" dirty="0"/>
        </a:p>
      </dgm:t>
    </dgm:pt>
    <dgm:pt modelId="{7F1F6B1E-8347-4A23-832B-85DBDC711F96}" type="parTrans" cxnId="{380CEF74-14A3-4467-B026-050B6FF7C205}">
      <dgm:prSet/>
      <dgm:spPr/>
      <dgm:t>
        <a:bodyPr/>
        <a:lstStyle/>
        <a:p>
          <a:endParaRPr lang="lt-LT"/>
        </a:p>
      </dgm:t>
    </dgm:pt>
    <dgm:pt modelId="{656F850C-540A-470F-AB77-36EABC99A56A}" type="sibTrans" cxnId="{380CEF74-14A3-4467-B026-050B6FF7C205}">
      <dgm:prSet/>
      <dgm:spPr/>
      <dgm:t>
        <a:bodyPr/>
        <a:lstStyle/>
        <a:p>
          <a:endParaRPr lang="lt-LT"/>
        </a:p>
      </dgm:t>
    </dgm:pt>
    <dgm:pt modelId="{6E1D29DB-43FB-4ECF-87E9-C14178D95496}">
      <dgm:prSet phldrT="[Text]"/>
      <dgm:spPr/>
      <dgm:t>
        <a:bodyPr/>
        <a:lstStyle/>
        <a:p>
          <a:r>
            <a:rPr lang="en-US" dirty="0" smtClean="0"/>
            <a:t>How</a:t>
          </a:r>
          <a:endParaRPr lang="lt-LT" dirty="0"/>
        </a:p>
      </dgm:t>
    </dgm:pt>
    <dgm:pt modelId="{B631CDE1-B4B7-4D97-8EA7-D6EEFFA27BE9}" type="parTrans" cxnId="{5A9495DF-8541-4A54-AFE2-1474ED229958}">
      <dgm:prSet/>
      <dgm:spPr/>
      <dgm:t>
        <a:bodyPr/>
        <a:lstStyle/>
        <a:p>
          <a:endParaRPr lang="lt-LT"/>
        </a:p>
      </dgm:t>
    </dgm:pt>
    <dgm:pt modelId="{112D4067-B2CC-4C5A-A564-4864EAD5CDDC}" type="sibTrans" cxnId="{5A9495DF-8541-4A54-AFE2-1474ED229958}">
      <dgm:prSet/>
      <dgm:spPr/>
      <dgm:t>
        <a:bodyPr/>
        <a:lstStyle/>
        <a:p>
          <a:endParaRPr lang="lt-LT"/>
        </a:p>
      </dgm:t>
    </dgm:pt>
    <dgm:pt modelId="{9D8DEC16-CC9E-4B9E-BC3D-DCD85895A5B2}">
      <dgm:prSet phldrT="[Text]"/>
      <dgm:spPr/>
      <dgm:t>
        <a:bodyPr/>
        <a:lstStyle/>
        <a:p>
          <a:r>
            <a:rPr lang="en-US" dirty="0" smtClean="0">
              <a:cs typeface="Calibri" panose="020F0502020204030204" pitchFamily="34" charset="0"/>
            </a:rPr>
            <a:t>behavior in relating to competency framework headings</a:t>
          </a:r>
          <a:endParaRPr lang="lt-LT" dirty="0"/>
        </a:p>
      </dgm:t>
    </dgm:pt>
    <dgm:pt modelId="{A01B8637-6F37-4FEC-B41E-6828B48AE6C9}" type="parTrans" cxnId="{EDF4E83C-161D-4F50-A077-126B1EAF378A}">
      <dgm:prSet/>
      <dgm:spPr/>
      <dgm:t>
        <a:bodyPr/>
        <a:lstStyle/>
        <a:p>
          <a:endParaRPr lang="lt-LT"/>
        </a:p>
      </dgm:t>
    </dgm:pt>
    <dgm:pt modelId="{FEB2BE0B-3D03-40B5-A553-7A1C537994A4}" type="sibTrans" cxnId="{EDF4E83C-161D-4F50-A077-126B1EAF378A}">
      <dgm:prSet/>
      <dgm:spPr/>
      <dgm:t>
        <a:bodyPr/>
        <a:lstStyle/>
        <a:p>
          <a:endParaRPr lang="lt-LT"/>
        </a:p>
      </dgm:t>
    </dgm:pt>
    <dgm:pt modelId="{4921B2F0-75AA-45C1-B75B-21B0EC0111F8}">
      <dgm:prSet/>
      <dgm:spPr/>
      <dgm:t>
        <a:bodyPr/>
        <a:lstStyle/>
        <a:p>
          <a:r>
            <a:rPr lang="en-US" dirty="0" smtClean="0">
              <a:cs typeface="Calibri" panose="020F0502020204030204" pitchFamily="34" charset="0"/>
            </a:rPr>
            <a:t>related to the headings on a role profile</a:t>
          </a:r>
          <a:endParaRPr lang="lt-LT" dirty="0"/>
        </a:p>
      </dgm:t>
    </dgm:pt>
    <dgm:pt modelId="{E4CEAC15-6FF3-41CE-9078-46273A533EE5}" type="parTrans" cxnId="{BDB7613A-932B-48B9-9D49-AAC4EF5D3C98}">
      <dgm:prSet/>
      <dgm:spPr/>
      <dgm:t>
        <a:bodyPr/>
        <a:lstStyle/>
        <a:p>
          <a:endParaRPr lang="lt-LT"/>
        </a:p>
      </dgm:t>
    </dgm:pt>
    <dgm:pt modelId="{0ACB8C18-DD3C-447F-9AA0-73A6A3B46782}" type="sibTrans" cxnId="{BDB7613A-932B-48B9-9D49-AAC4EF5D3C98}">
      <dgm:prSet/>
      <dgm:spPr/>
      <dgm:t>
        <a:bodyPr/>
        <a:lstStyle/>
        <a:p>
          <a:endParaRPr lang="lt-LT"/>
        </a:p>
      </dgm:t>
    </dgm:pt>
    <dgm:pt modelId="{0C63E01A-AD85-451D-B60D-8B0F09970C43}" type="pres">
      <dgm:prSet presAssocID="{B6689E14-5D4C-4FF1-A9DF-579BA5BF23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lt-LT"/>
        </a:p>
      </dgm:t>
    </dgm:pt>
    <dgm:pt modelId="{9A786DFD-267F-4270-AC62-433DBC167B24}" type="pres">
      <dgm:prSet presAssocID="{B1AFDB8F-9C8D-4F54-991A-EFA789508E32}" presName="parentText" presStyleLbl="node1" presStyleIdx="0" presStyleCnt="2" custLinFactNeighborY="-9">
        <dgm:presLayoutVars>
          <dgm:chMax val="0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D30ABF96-5627-422C-825A-F1E0DF441EC9}" type="pres">
      <dgm:prSet presAssocID="{B1AFDB8F-9C8D-4F54-991A-EFA789508E3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BDBE285A-FA7F-44B8-BFBB-A967B7541D6E}" type="pres">
      <dgm:prSet presAssocID="{6E1D29DB-43FB-4ECF-87E9-C14178D9549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B9F6FD06-BD9D-470E-A89B-588FB0E9E4A5}" type="pres">
      <dgm:prSet presAssocID="{6E1D29DB-43FB-4ECF-87E9-C14178D9549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</dgm:ptLst>
  <dgm:cxnLst>
    <dgm:cxn modelId="{00E8DE9C-4302-40D6-8A1E-374F80F3B554}" type="presOf" srcId="{B6689E14-5D4C-4FF1-A9DF-579BA5BF2399}" destId="{0C63E01A-AD85-451D-B60D-8B0F09970C43}" srcOrd="0" destOrd="0" presId="urn:microsoft.com/office/officeart/2005/8/layout/vList2"/>
    <dgm:cxn modelId="{50B057B8-9A1C-4A28-9678-3586F7BAE1DA}" srcId="{B6689E14-5D4C-4FF1-A9DF-579BA5BF2399}" destId="{B1AFDB8F-9C8D-4F54-991A-EFA789508E32}" srcOrd="0" destOrd="0" parTransId="{44A01E99-9871-4D9C-B761-C689AF627C6B}" sibTransId="{09453309-1116-4DD9-9CEF-00D968139AF9}"/>
    <dgm:cxn modelId="{D14051AE-B46E-4402-8ECD-282579DA6510}" type="presOf" srcId="{9D8DEC16-CC9E-4B9E-BC3D-DCD85895A5B2}" destId="{B9F6FD06-BD9D-470E-A89B-588FB0E9E4A5}" srcOrd="0" destOrd="0" presId="urn:microsoft.com/office/officeart/2005/8/layout/vList2"/>
    <dgm:cxn modelId="{BDB7613A-932B-48B9-9D49-AAC4EF5D3C98}" srcId="{B1AFDB8F-9C8D-4F54-991A-EFA789508E32}" destId="{4921B2F0-75AA-45C1-B75B-21B0EC0111F8}" srcOrd="1" destOrd="0" parTransId="{E4CEAC15-6FF3-41CE-9078-46273A533EE5}" sibTransId="{0ACB8C18-DD3C-447F-9AA0-73A6A3B46782}"/>
    <dgm:cxn modelId="{2B68CC9C-FAC3-42B0-BC2D-9D88B30C0BBB}" type="presOf" srcId="{1E54ECBC-1FB2-4E54-BFF7-9E2FDCBD118A}" destId="{D30ABF96-5627-422C-825A-F1E0DF441EC9}" srcOrd="0" destOrd="0" presId="urn:microsoft.com/office/officeart/2005/8/layout/vList2"/>
    <dgm:cxn modelId="{5A9495DF-8541-4A54-AFE2-1474ED229958}" srcId="{B6689E14-5D4C-4FF1-A9DF-579BA5BF2399}" destId="{6E1D29DB-43FB-4ECF-87E9-C14178D95496}" srcOrd="1" destOrd="0" parTransId="{B631CDE1-B4B7-4D97-8EA7-D6EEFFA27BE9}" sibTransId="{112D4067-B2CC-4C5A-A564-4864EAD5CDDC}"/>
    <dgm:cxn modelId="{380CEF74-14A3-4467-B026-050B6FF7C205}" srcId="{B1AFDB8F-9C8D-4F54-991A-EFA789508E32}" destId="{1E54ECBC-1FB2-4E54-BFF7-9E2FDCBD118A}" srcOrd="0" destOrd="0" parTransId="{7F1F6B1E-8347-4A23-832B-85DBDC711F96}" sibTransId="{656F850C-540A-470F-AB77-36EABC99A56A}"/>
    <dgm:cxn modelId="{33527BB2-62EC-4075-8C2E-853BC9988EA4}" type="presOf" srcId="{B1AFDB8F-9C8D-4F54-991A-EFA789508E32}" destId="{9A786DFD-267F-4270-AC62-433DBC167B24}" srcOrd="0" destOrd="0" presId="urn:microsoft.com/office/officeart/2005/8/layout/vList2"/>
    <dgm:cxn modelId="{F3B4E18D-6165-42C6-99A3-C89BD8E164A8}" type="presOf" srcId="{6E1D29DB-43FB-4ECF-87E9-C14178D95496}" destId="{BDBE285A-FA7F-44B8-BFBB-A967B7541D6E}" srcOrd="0" destOrd="0" presId="urn:microsoft.com/office/officeart/2005/8/layout/vList2"/>
    <dgm:cxn modelId="{EDF4E83C-161D-4F50-A077-126B1EAF378A}" srcId="{6E1D29DB-43FB-4ECF-87E9-C14178D95496}" destId="{9D8DEC16-CC9E-4B9E-BC3D-DCD85895A5B2}" srcOrd="0" destOrd="0" parTransId="{A01B8637-6F37-4FEC-B41E-6828B48AE6C9}" sibTransId="{FEB2BE0B-3D03-40B5-A553-7A1C537994A4}"/>
    <dgm:cxn modelId="{E5DD5389-8953-41B2-AD4B-8D025C9FDD19}" type="presOf" srcId="{4921B2F0-75AA-45C1-B75B-21B0EC0111F8}" destId="{D30ABF96-5627-422C-825A-F1E0DF441EC9}" srcOrd="0" destOrd="1" presId="urn:microsoft.com/office/officeart/2005/8/layout/vList2"/>
    <dgm:cxn modelId="{6AE37462-8DCC-4493-B12C-D18492055B55}" type="presParOf" srcId="{0C63E01A-AD85-451D-B60D-8B0F09970C43}" destId="{9A786DFD-267F-4270-AC62-433DBC167B24}" srcOrd="0" destOrd="0" presId="urn:microsoft.com/office/officeart/2005/8/layout/vList2"/>
    <dgm:cxn modelId="{05EEBEF1-B81A-49F6-B702-FF0CF8ED1477}" type="presParOf" srcId="{0C63E01A-AD85-451D-B60D-8B0F09970C43}" destId="{D30ABF96-5627-422C-825A-F1E0DF441EC9}" srcOrd="1" destOrd="0" presId="urn:microsoft.com/office/officeart/2005/8/layout/vList2"/>
    <dgm:cxn modelId="{A208AD1F-C35C-48F5-8C9C-B5EBAB02D741}" type="presParOf" srcId="{0C63E01A-AD85-451D-B60D-8B0F09970C43}" destId="{BDBE285A-FA7F-44B8-BFBB-A967B7541D6E}" srcOrd="2" destOrd="0" presId="urn:microsoft.com/office/officeart/2005/8/layout/vList2"/>
    <dgm:cxn modelId="{8AFF53D5-1CED-4C85-8BD2-D702651A5CF1}" type="presParOf" srcId="{0C63E01A-AD85-451D-B60D-8B0F09970C43}" destId="{B9F6FD06-BD9D-470E-A89B-588FB0E9E4A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B7360A-A97A-4FAB-9533-10CB13427424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t-LT"/>
        </a:p>
      </dgm:t>
    </dgm:pt>
    <dgm:pt modelId="{FA280007-4C22-4C07-92C5-EDA3E6693269}">
      <dgm:prSet phldrT="[Text]" custT="1"/>
      <dgm:spPr/>
      <dgm:t>
        <a:bodyPr/>
        <a:lstStyle/>
        <a:p>
          <a:r>
            <a:rPr lang="en-US" sz="2800" noProof="0" dirty="0" smtClean="0"/>
            <a:t>recognition through feedback</a:t>
          </a:r>
          <a:endParaRPr lang="en-US" sz="2800" noProof="0" dirty="0"/>
        </a:p>
      </dgm:t>
    </dgm:pt>
    <dgm:pt modelId="{DD3FD957-0689-4B08-9242-D1E871CE060F}" type="parTrans" cxnId="{1FE8904E-D20C-4A9F-BE5A-574E3CBA2574}">
      <dgm:prSet/>
      <dgm:spPr/>
      <dgm:t>
        <a:bodyPr/>
        <a:lstStyle/>
        <a:p>
          <a:endParaRPr lang="lt-LT"/>
        </a:p>
      </dgm:t>
    </dgm:pt>
    <dgm:pt modelId="{4BAD1602-0C4C-438B-8257-F5F03C312464}" type="sibTrans" cxnId="{1FE8904E-D20C-4A9F-BE5A-574E3CBA2574}">
      <dgm:prSet/>
      <dgm:spPr/>
      <dgm:t>
        <a:bodyPr/>
        <a:lstStyle/>
        <a:p>
          <a:endParaRPr lang="lt-LT"/>
        </a:p>
      </dgm:t>
    </dgm:pt>
    <dgm:pt modelId="{7AFE0ED6-4529-4384-9049-C16D132DFE70}">
      <dgm:prSet phldrT="[Text]" custT="1"/>
      <dgm:spPr/>
      <dgm:t>
        <a:bodyPr/>
        <a:lstStyle/>
        <a:p>
          <a:r>
            <a:rPr lang="en-US" sz="2800" dirty="0" smtClean="0"/>
            <a:t>the provision of opportunities to achieve</a:t>
          </a:r>
          <a:endParaRPr lang="lt-LT" sz="2800" dirty="0"/>
        </a:p>
      </dgm:t>
    </dgm:pt>
    <dgm:pt modelId="{4DE8E7FE-B566-4169-8650-2D33273B193C}" type="parTrans" cxnId="{04A4B69B-5220-417C-8E91-EAEED32C706A}">
      <dgm:prSet/>
      <dgm:spPr/>
      <dgm:t>
        <a:bodyPr/>
        <a:lstStyle/>
        <a:p>
          <a:endParaRPr lang="lt-LT"/>
        </a:p>
      </dgm:t>
    </dgm:pt>
    <dgm:pt modelId="{622E738B-28CC-4773-BA81-478DB0C7CC45}" type="sibTrans" cxnId="{04A4B69B-5220-417C-8E91-EAEED32C706A}">
      <dgm:prSet/>
      <dgm:spPr/>
      <dgm:t>
        <a:bodyPr/>
        <a:lstStyle/>
        <a:p>
          <a:endParaRPr lang="lt-LT"/>
        </a:p>
      </dgm:t>
    </dgm:pt>
    <dgm:pt modelId="{D39F59C4-B543-4AA5-A45E-A4772AE0335E}">
      <dgm:prSet phldrT="[Text]" custT="1"/>
      <dgm:spPr/>
      <dgm:t>
        <a:bodyPr/>
        <a:lstStyle/>
        <a:p>
          <a:r>
            <a:rPr lang="lt-LT" sz="2800" noProof="0" dirty="0" smtClean="0"/>
            <a:t>t</a:t>
          </a:r>
          <a:r>
            <a:rPr lang="en-US" sz="2800" noProof="0" dirty="0" smtClean="0"/>
            <a:t>he scope to develop skills</a:t>
          </a:r>
          <a:endParaRPr lang="en-US" sz="2800" noProof="0" dirty="0"/>
        </a:p>
      </dgm:t>
    </dgm:pt>
    <dgm:pt modelId="{BE361052-8E9C-4328-A93E-FB8DD8A8B100}" type="parTrans" cxnId="{6E72807F-DDDA-470D-9643-1B765B9FDD05}">
      <dgm:prSet/>
      <dgm:spPr/>
      <dgm:t>
        <a:bodyPr/>
        <a:lstStyle/>
        <a:p>
          <a:endParaRPr lang="lt-LT"/>
        </a:p>
      </dgm:t>
    </dgm:pt>
    <dgm:pt modelId="{BE4FA190-185B-4C3C-AC2C-B97F9E2C20F4}" type="sibTrans" cxnId="{6E72807F-DDDA-470D-9643-1B765B9FDD05}">
      <dgm:prSet/>
      <dgm:spPr/>
      <dgm:t>
        <a:bodyPr/>
        <a:lstStyle/>
        <a:p>
          <a:endParaRPr lang="lt-LT"/>
        </a:p>
      </dgm:t>
    </dgm:pt>
    <dgm:pt modelId="{83345D7A-15F1-4FAF-B488-58C42E5CADD1}">
      <dgm:prSet custT="1"/>
      <dgm:spPr/>
      <dgm:t>
        <a:bodyPr/>
        <a:lstStyle/>
        <a:p>
          <a:r>
            <a:rPr lang="en-US" sz="2800" noProof="0" dirty="0" smtClean="0"/>
            <a:t>guidance on career paths</a:t>
          </a:r>
          <a:endParaRPr lang="en-US" sz="2800" noProof="0" dirty="0"/>
        </a:p>
      </dgm:t>
    </dgm:pt>
    <dgm:pt modelId="{90E747AE-766D-4996-934C-0F0ADABE9979}" type="parTrans" cxnId="{EA836B75-CDEE-4220-B7F2-9D69972C5FE4}">
      <dgm:prSet/>
      <dgm:spPr/>
      <dgm:t>
        <a:bodyPr/>
        <a:lstStyle/>
        <a:p>
          <a:endParaRPr lang="lt-LT"/>
        </a:p>
      </dgm:t>
    </dgm:pt>
    <dgm:pt modelId="{6A61F67A-7135-4378-A052-5D211B73B4C0}" type="sibTrans" cxnId="{EA836B75-CDEE-4220-B7F2-9D69972C5FE4}">
      <dgm:prSet/>
      <dgm:spPr/>
      <dgm:t>
        <a:bodyPr/>
        <a:lstStyle/>
        <a:p>
          <a:endParaRPr lang="lt-LT"/>
        </a:p>
      </dgm:t>
    </dgm:pt>
    <dgm:pt modelId="{4FCED32B-0822-4AA5-8401-5DE001135485}" type="pres">
      <dgm:prSet presAssocID="{8FB7360A-A97A-4FAB-9533-10CB1342742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lt-LT"/>
        </a:p>
      </dgm:t>
    </dgm:pt>
    <dgm:pt modelId="{4E87EC92-DA38-4352-9F94-35FF83A4C653}" type="pres">
      <dgm:prSet presAssocID="{8FB7360A-A97A-4FAB-9533-10CB13427424}" presName="dummyMaxCanvas" presStyleCnt="0">
        <dgm:presLayoutVars/>
      </dgm:prSet>
      <dgm:spPr/>
    </dgm:pt>
    <dgm:pt modelId="{FB961A46-09F6-4A59-8376-4189BB09A7C0}" type="pres">
      <dgm:prSet presAssocID="{8FB7360A-A97A-4FAB-9533-10CB13427424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DB7B5CAE-90AA-40EF-A811-A1C51A49A146}" type="pres">
      <dgm:prSet presAssocID="{8FB7360A-A97A-4FAB-9533-10CB13427424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6BD0558E-818A-43CB-9118-75C4CC6515C9}" type="pres">
      <dgm:prSet presAssocID="{8FB7360A-A97A-4FAB-9533-10CB13427424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6D8E4243-9EA1-4044-9EC2-A14774F3511E}" type="pres">
      <dgm:prSet presAssocID="{8FB7360A-A97A-4FAB-9533-10CB13427424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828F9D1E-F8F0-41DA-A832-3F8E3112DF98}" type="pres">
      <dgm:prSet presAssocID="{8FB7360A-A97A-4FAB-9533-10CB13427424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FF56ED8B-D8DC-4C24-ABD7-0BA10F18F451}" type="pres">
      <dgm:prSet presAssocID="{8FB7360A-A97A-4FAB-9533-10CB13427424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40477B00-9DFC-41E6-A612-CF71705579A8}" type="pres">
      <dgm:prSet presAssocID="{8FB7360A-A97A-4FAB-9533-10CB13427424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A9DD6484-16CD-45C8-BA1C-23E249429EA4}" type="pres">
      <dgm:prSet presAssocID="{8FB7360A-A97A-4FAB-9533-10CB13427424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85D29B93-AD5C-4B44-96E5-59753CFBB1AE}" type="pres">
      <dgm:prSet presAssocID="{8FB7360A-A97A-4FAB-9533-10CB13427424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B094846C-6BBE-42E2-9A76-8D7D5F0CCDE9}" type="pres">
      <dgm:prSet presAssocID="{8FB7360A-A97A-4FAB-9533-10CB13427424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D6C0DF1A-B51A-4484-8AB3-D73F8232A334}" type="pres">
      <dgm:prSet presAssocID="{8FB7360A-A97A-4FAB-9533-10CB13427424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</dgm:ptLst>
  <dgm:cxnLst>
    <dgm:cxn modelId="{81AA028D-C72C-42FC-AB72-BC768BB2B568}" type="presOf" srcId="{FA280007-4C22-4C07-92C5-EDA3E6693269}" destId="{A9DD6484-16CD-45C8-BA1C-23E249429EA4}" srcOrd="1" destOrd="0" presId="urn:microsoft.com/office/officeart/2005/8/layout/vProcess5"/>
    <dgm:cxn modelId="{973F74A2-B70E-4766-9AD8-2EC1A9C6638D}" type="presOf" srcId="{4BAD1602-0C4C-438B-8257-F5F03C312464}" destId="{828F9D1E-F8F0-41DA-A832-3F8E3112DF98}" srcOrd="0" destOrd="0" presId="urn:microsoft.com/office/officeart/2005/8/layout/vProcess5"/>
    <dgm:cxn modelId="{6E72807F-DDDA-470D-9643-1B765B9FDD05}" srcId="{8FB7360A-A97A-4FAB-9533-10CB13427424}" destId="{D39F59C4-B543-4AA5-A45E-A4772AE0335E}" srcOrd="2" destOrd="0" parTransId="{BE361052-8E9C-4328-A93E-FB8DD8A8B100}" sibTransId="{BE4FA190-185B-4C3C-AC2C-B97F9E2C20F4}"/>
    <dgm:cxn modelId="{CCB2CD8B-89FE-46FA-8BD9-0FEFDBB932B2}" type="presOf" srcId="{D39F59C4-B543-4AA5-A45E-A4772AE0335E}" destId="{B094846C-6BBE-42E2-9A76-8D7D5F0CCDE9}" srcOrd="1" destOrd="0" presId="urn:microsoft.com/office/officeart/2005/8/layout/vProcess5"/>
    <dgm:cxn modelId="{EA836B75-CDEE-4220-B7F2-9D69972C5FE4}" srcId="{8FB7360A-A97A-4FAB-9533-10CB13427424}" destId="{83345D7A-15F1-4FAF-B488-58C42E5CADD1}" srcOrd="3" destOrd="0" parTransId="{90E747AE-766D-4996-934C-0F0ADABE9979}" sibTransId="{6A61F67A-7135-4378-A052-5D211B73B4C0}"/>
    <dgm:cxn modelId="{8C292490-8B28-4967-9279-7BB8496819A5}" type="presOf" srcId="{FA280007-4C22-4C07-92C5-EDA3E6693269}" destId="{FB961A46-09F6-4A59-8376-4189BB09A7C0}" srcOrd="0" destOrd="0" presId="urn:microsoft.com/office/officeart/2005/8/layout/vProcess5"/>
    <dgm:cxn modelId="{3E1C8B7D-325C-473A-9695-59A2E61BD71E}" type="presOf" srcId="{83345D7A-15F1-4FAF-B488-58C42E5CADD1}" destId="{D6C0DF1A-B51A-4484-8AB3-D73F8232A334}" srcOrd="1" destOrd="0" presId="urn:microsoft.com/office/officeart/2005/8/layout/vProcess5"/>
    <dgm:cxn modelId="{1EE3D2A6-B7E1-48E9-B59F-A25CD4F037E7}" type="presOf" srcId="{D39F59C4-B543-4AA5-A45E-A4772AE0335E}" destId="{6BD0558E-818A-43CB-9118-75C4CC6515C9}" srcOrd="0" destOrd="0" presId="urn:microsoft.com/office/officeart/2005/8/layout/vProcess5"/>
    <dgm:cxn modelId="{04A4B69B-5220-417C-8E91-EAEED32C706A}" srcId="{8FB7360A-A97A-4FAB-9533-10CB13427424}" destId="{7AFE0ED6-4529-4384-9049-C16D132DFE70}" srcOrd="1" destOrd="0" parTransId="{4DE8E7FE-B566-4169-8650-2D33273B193C}" sibTransId="{622E738B-28CC-4773-BA81-478DB0C7CC45}"/>
    <dgm:cxn modelId="{CEF8EA78-E6A4-4CD7-9BF0-A4A4D27710E1}" type="presOf" srcId="{83345D7A-15F1-4FAF-B488-58C42E5CADD1}" destId="{6D8E4243-9EA1-4044-9EC2-A14774F3511E}" srcOrd="0" destOrd="0" presId="urn:microsoft.com/office/officeart/2005/8/layout/vProcess5"/>
    <dgm:cxn modelId="{A0E694D6-A152-41CF-92A6-5BDA39DFEB91}" type="presOf" srcId="{7AFE0ED6-4529-4384-9049-C16D132DFE70}" destId="{DB7B5CAE-90AA-40EF-A811-A1C51A49A146}" srcOrd="0" destOrd="0" presId="urn:microsoft.com/office/officeart/2005/8/layout/vProcess5"/>
    <dgm:cxn modelId="{BD30533A-C782-4709-8B8A-9BB13C54F8A1}" type="presOf" srcId="{622E738B-28CC-4773-BA81-478DB0C7CC45}" destId="{FF56ED8B-D8DC-4C24-ABD7-0BA10F18F451}" srcOrd="0" destOrd="0" presId="urn:microsoft.com/office/officeart/2005/8/layout/vProcess5"/>
    <dgm:cxn modelId="{3B21F6B4-DDFD-4EBF-BB72-4542AD014A5E}" type="presOf" srcId="{7AFE0ED6-4529-4384-9049-C16D132DFE70}" destId="{85D29B93-AD5C-4B44-96E5-59753CFBB1AE}" srcOrd="1" destOrd="0" presId="urn:microsoft.com/office/officeart/2005/8/layout/vProcess5"/>
    <dgm:cxn modelId="{F05FA235-BBAC-4DB2-89FB-C4FEFE1C2E0C}" type="presOf" srcId="{8FB7360A-A97A-4FAB-9533-10CB13427424}" destId="{4FCED32B-0822-4AA5-8401-5DE001135485}" srcOrd="0" destOrd="0" presId="urn:microsoft.com/office/officeart/2005/8/layout/vProcess5"/>
    <dgm:cxn modelId="{CD50F1A4-C389-4352-B6AD-51F626A582D6}" type="presOf" srcId="{BE4FA190-185B-4C3C-AC2C-B97F9E2C20F4}" destId="{40477B00-9DFC-41E6-A612-CF71705579A8}" srcOrd="0" destOrd="0" presId="urn:microsoft.com/office/officeart/2005/8/layout/vProcess5"/>
    <dgm:cxn modelId="{1FE8904E-D20C-4A9F-BE5A-574E3CBA2574}" srcId="{8FB7360A-A97A-4FAB-9533-10CB13427424}" destId="{FA280007-4C22-4C07-92C5-EDA3E6693269}" srcOrd="0" destOrd="0" parTransId="{DD3FD957-0689-4B08-9242-D1E871CE060F}" sibTransId="{4BAD1602-0C4C-438B-8257-F5F03C312464}"/>
    <dgm:cxn modelId="{D7331ECE-0149-4A7D-975A-647805D9D153}" type="presParOf" srcId="{4FCED32B-0822-4AA5-8401-5DE001135485}" destId="{4E87EC92-DA38-4352-9F94-35FF83A4C653}" srcOrd="0" destOrd="0" presId="urn:microsoft.com/office/officeart/2005/8/layout/vProcess5"/>
    <dgm:cxn modelId="{2774E8B4-EA0A-48E2-92A1-FC88D4570A7A}" type="presParOf" srcId="{4FCED32B-0822-4AA5-8401-5DE001135485}" destId="{FB961A46-09F6-4A59-8376-4189BB09A7C0}" srcOrd="1" destOrd="0" presId="urn:microsoft.com/office/officeart/2005/8/layout/vProcess5"/>
    <dgm:cxn modelId="{22601DFE-B57F-4117-B07E-3FD52B4E305E}" type="presParOf" srcId="{4FCED32B-0822-4AA5-8401-5DE001135485}" destId="{DB7B5CAE-90AA-40EF-A811-A1C51A49A146}" srcOrd="2" destOrd="0" presId="urn:microsoft.com/office/officeart/2005/8/layout/vProcess5"/>
    <dgm:cxn modelId="{853581CF-7309-4F48-9C33-22F413862DD2}" type="presParOf" srcId="{4FCED32B-0822-4AA5-8401-5DE001135485}" destId="{6BD0558E-818A-43CB-9118-75C4CC6515C9}" srcOrd="3" destOrd="0" presId="urn:microsoft.com/office/officeart/2005/8/layout/vProcess5"/>
    <dgm:cxn modelId="{83B577E7-9EE5-489C-BB50-B89F7E070FD8}" type="presParOf" srcId="{4FCED32B-0822-4AA5-8401-5DE001135485}" destId="{6D8E4243-9EA1-4044-9EC2-A14774F3511E}" srcOrd="4" destOrd="0" presId="urn:microsoft.com/office/officeart/2005/8/layout/vProcess5"/>
    <dgm:cxn modelId="{3B0C42B5-403A-4CD8-BEC6-DB351D3B6072}" type="presParOf" srcId="{4FCED32B-0822-4AA5-8401-5DE001135485}" destId="{828F9D1E-F8F0-41DA-A832-3F8E3112DF98}" srcOrd="5" destOrd="0" presId="urn:microsoft.com/office/officeart/2005/8/layout/vProcess5"/>
    <dgm:cxn modelId="{C2AAA8EA-755A-4150-B155-7BF01F594D62}" type="presParOf" srcId="{4FCED32B-0822-4AA5-8401-5DE001135485}" destId="{FF56ED8B-D8DC-4C24-ABD7-0BA10F18F451}" srcOrd="6" destOrd="0" presId="urn:microsoft.com/office/officeart/2005/8/layout/vProcess5"/>
    <dgm:cxn modelId="{92C78262-A12C-4E56-BABA-DD55E3EB0E99}" type="presParOf" srcId="{4FCED32B-0822-4AA5-8401-5DE001135485}" destId="{40477B00-9DFC-41E6-A612-CF71705579A8}" srcOrd="7" destOrd="0" presId="urn:microsoft.com/office/officeart/2005/8/layout/vProcess5"/>
    <dgm:cxn modelId="{F7A4E0BA-1DA4-494D-ADB0-048711DF7FCB}" type="presParOf" srcId="{4FCED32B-0822-4AA5-8401-5DE001135485}" destId="{A9DD6484-16CD-45C8-BA1C-23E249429EA4}" srcOrd="8" destOrd="0" presId="urn:microsoft.com/office/officeart/2005/8/layout/vProcess5"/>
    <dgm:cxn modelId="{FA6581CC-266B-401A-8658-3F617E442319}" type="presParOf" srcId="{4FCED32B-0822-4AA5-8401-5DE001135485}" destId="{85D29B93-AD5C-4B44-96E5-59753CFBB1AE}" srcOrd="9" destOrd="0" presId="urn:microsoft.com/office/officeart/2005/8/layout/vProcess5"/>
    <dgm:cxn modelId="{32E0773B-66AE-4D4E-B5AC-E5A33F530508}" type="presParOf" srcId="{4FCED32B-0822-4AA5-8401-5DE001135485}" destId="{B094846C-6BBE-42E2-9A76-8D7D5F0CCDE9}" srcOrd="10" destOrd="0" presId="urn:microsoft.com/office/officeart/2005/8/layout/vProcess5"/>
    <dgm:cxn modelId="{991FD1A5-7A37-481E-911C-8BA89F0C945D}" type="presParOf" srcId="{4FCED32B-0822-4AA5-8401-5DE001135485}" destId="{D6C0DF1A-B51A-4484-8AB3-D73F8232A334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014AC9F-DD1B-4302-A2FF-B7BCA5878FD6}" type="doc">
      <dgm:prSet loTypeId="urn:microsoft.com/office/officeart/2005/8/layout/radial1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lt-LT"/>
        </a:p>
      </dgm:t>
    </dgm:pt>
    <dgm:pt modelId="{82DB87D1-9FE6-4A5D-8C42-3F994D606420}">
      <dgm:prSet phldrT="[Text]"/>
      <dgm:spPr/>
      <dgm:t>
        <a:bodyPr/>
        <a:lstStyle/>
        <a:p>
          <a:r>
            <a:rPr lang="en-US" noProof="0" dirty="0" smtClean="0"/>
            <a:t>In</a:t>
          </a:r>
          <a:r>
            <a:rPr lang="lt-LT" noProof="0" dirty="0" smtClean="0"/>
            <a:t>di</a:t>
          </a:r>
          <a:r>
            <a:rPr lang="en-US" noProof="0" dirty="0" smtClean="0"/>
            <a:t>vidual</a:t>
          </a:r>
          <a:endParaRPr lang="en-US" noProof="0" dirty="0"/>
        </a:p>
      </dgm:t>
    </dgm:pt>
    <dgm:pt modelId="{A7B814B8-A9AC-4FE0-B640-0010F6AB2E35}" type="parTrans" cxnId="{E98504A0-0F9E-4667-BC14-10C9345B05CD}">
      <dgm:prSet/>
      <dgm:spPr/>
      <dgm:t>
        <a:bodyPr/>
        <a:lstStyle/>
        <a:p>
          <a:endParaRPr lang="lt-LT"/>
        </a:p>
      </dgm:t>
    </dgm:pt>
    <dgm:pt modelId="{672C4FA9-9499-463D-B5DC-40CD2CFDE588}" type="sibTrans" cxnId="{E98504A0-0F9E-4667-BC14-10C9345B05CD}">
      <dgm:prSet/>
      <dgm:spPr/>
      <dgm:t>
        <a:bodyPr/>
        <a:lstStyle/>
        <a:p>
          <a:endParaRPr lang="lt-LT"/>
        </a:p>
      </dgm:t>
    </dgm:pt>
    <dgm:pt modelId="{5E2D9948-457F-483A-9EF4-56A5C55D6392}">
      <dgm:prSet phldrT="[Text]"/>
      <dgm:spPr/>
      <dgm:t>
        <a:bodyPr/>
        <a:lstStyle/>
        <a:p>
          <a:r>
            <a:rPr lang="lt-LT" dirty="0" smtClean="0"/>
            <a:t>Manager</a:t>
          </a:r>
          <a:endParaRPr lang="lt-LT" dirty="0"/>
        </a:p>
      </dgm:t>
    </dgm:pt>
    <dgm:pt modelId="{B2A17BDE-5745-428D-8542-B8085FB6B0EB}" type="parTrans" cxnId="{EB5673DD-A878-4A2A-AD1B-433E9CE0C662}">
      <dgm:prSet/>
      <dgm:spPr/>
      <dgm:t>
        <a:bodyPr/>
        <a:lstStyle/>
        <a:p>
          <a:endParaRPr lang="lt-LT" dirty="0"/>
        </a:p>
      </dgm:t>
    </dgm:pt>
    <dgm:pt modelId="{BDB32A73-8B58-4EF1-84E9-7B3B646D760E}" type="sibTrans" cxnId="{EB5673DD-A878-4A2A-AD1B-433E9CE0C662}">
      <dgm:prSet/>
      <dgm:spPr/>
      <dgm:t>
        <a:bodyPr/>
        <a:lstStyle/>
        <a:p>
          <a:endParaRPr lang="lt-LT"/>
        </a:p>
      </dgm:t>
    </dgm:pt>
    <dgm:pt modelId="{7F20B466-A3D6-4A39-90C4-836CC601721F}">
      <dgm:prSet phldrT="[Text]"/>
      <dgm:spPr/>
      <dgm:t>
        <a:bodyPr/>
        <a:lstStyle/>
        <a:p>
          <a:r>
            <a:rPr lang="en-US" noProof="0" dirty="0" smtClean="0"/>
            <a:t>Internal customers</a:t>
          </a:r>
          <a:endParaRPr lang="en-US" noProof="0" dirty="0"/>
        </a:p>
      </dgm:t>
    </dgm:pt>
    <dgm:pt modelId="{F785EC31-B1AC-4D2C-B3CA-EB199905118C}" type="parTrans" cxnId="{5A2070EB-15E9-4A42-BEC7-6FD022C49E91}">
      <dgm:prSet/>
      <dgm:spPr/>
      <dgm:t>
        <a:bodyPr/>
        <a:lstStyle/>
        <a:p>
          <a:endParaRPr lang="lt-LT" dirty="0"/>
        </a:p>
      </dgm:t>
    </dgm:pt>
    <dgm:pt modelId="{021A381A-1CAC-46A8-8A30-7D172BF1A3CB}" type="sibTrans" cxnId="{5A2070EB-15E9-4A42-BEC7-6FD022C49E91}">
      <dgm:prSet/>
      <dgm:spPr/>
      <dgm:t>
        <a:bodyPr/>
        <a:lstStyle/>
        <a:p>
          <a:endParaRPr lang="lt-LT"/>
        </a:p>
      </dgm:t>
    </dgm:pt>
    <dgm:pt modelId="{3322B495-803F-4BC5-893D-4492C328D903}">
      <dgm:prSet phldrT="[Text]"/>
      <dgm:spPr/>
      <dgm:t>
        <a:bodyPr/>
        <a:lstStyle/>
        <a:p>
          <a:r>
            <a:rPr lang="en-US" noProof="0" dirty="0" smtClean="0"/>
            <a:t>Direct reports</a:t>
          </a:r>
          <a:endParaRPr lang="en-US" noProof="0" dirty="0"/>
        </a:p>
      </dgm:t>
    </dgm:pt>
    <dgm:pt modelId="{8F4608B6-9889-4581-ADB0-8B86E672DB7A}" type="parTrans" cxnId="{33BDC2F8-D7E0-411F-84E6-43B1CDDBBF5A}">
      <dgm:prSet/>
      <dgm:spPr/>
      <dgm:t>
        <a:bodyPr/>
        <a:lstStyle/>
        <a:p>
          <a:endParaRPr lang="lt-LT" dirty="0"/>
        </a:p>
      </dgm:t>
    </dgm:pt>
    <dgm:pt modelId="{8F2DC199-28B0-430D-BDC7-8D1AC7351196}" type="sibTrans" cxnId="{33BDC2F8-D7E0-411F-84E6-43B1CDDBBF5A}">
      <dgm:prSet/>
      <dgm:spPr/>
      <dgm:t>
        <a:bodyPr/>
        <a:lstStyle/>
        <a:p>
          <a:endParaRPr lang="lt-LT"/>
        </a:p>
      </dgm:t>
    </dgm:pt>
    <dgm:pt modelId="{C02C8931-53E3-433B-BD30-35B45CA9C257}">
      <dgm:prSet phldrT="[Text]"/>
      <dgm:spPr/>
      <dgm:t>
        <a:bodyPr/>
        <a:lstStyle/>
        <a:p>
          <a:r>
            <a:rPr lang="en-US" noProof="0" dirty="0" smtClean="0"/>
            <a:t>Peers</a:t>
          </a:r>
          <a:endParaRPr lang="en-US" noProof="0" dirty="0"/>
        </a:p>
      </dgm:t>
    </dgm:pt>
    <dgm:pt modelId="{7D26747D-57BB-4D9A-9B79-EF6A10AAA407}" type="parTrans" cxnId="{CC805123-22BC-44C5-B439-0D0FCA108B9D}">
      <dgm:prSet/>
      <dgm:spPr/>
      <dgm:t>
        <a:bodyPr/>
        <a:lstStyle/>
        <a:p>
          <a:endParaRPr lang="lt-LT" dirty="0"/>
        </a:p>
      </dgm:t>
    </dgm:pt>
    <dgm:pt modelId="{2411D627-7F6B-428A-A562-B9BFA6632ABF}" type="sibTrans" cxnId="{CC805123-22BC-44C5-B439-0D0FCA108B9D}">
      <dgm:prSet/>
      <dgm:spPr/>
      <dgm:t>
        <a:bodyPr/>
        <a:lstStyle/>
        <a:p>
          <a:endParaRPr lang="lt-LT"/>
        </a:p>
      </dgm:t>
    </dgm:pt>
    <dgm:pt modelId="{4DF548F1-2850-45D9-B601-77DE53B8ED49}" type="pres">
      <dgm:prSet presAssocID="{9014AC9F-DD1B-4302-A2FF-B7BCA5878FD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lt-LT"/>
        </a:p>
      </dgm:t>
    </dgm:pt>
    <dgm:pt modelId="{E4699C80-A4C6-40FB-92F1-2F55197099D4}" type="pres">
      <dgm:prSet presAssocID="{82DB87D1-9FE6-4A5D-8C42-3F994D606420}" presName="centerShape" presStyleLbl="node0" presStyleIdx="0" presStyleCnt="1"/>
      <dgm:spPr/>
      <dgm:t>
        <a:bodyPr/>
        <a:lstStyle/>
        <a:p>
          <a:endParaRPr lang="lt-LT"/>
        </a:p>
      </dgm:t>
    </dgm:pt>
    <dgm:pt modelId="{F8D4C57C-28C0-4734-A9E4-D985A31438F4}" type="pres">
      <dgm:prSet presAssocID="{B2A17BDE-5745-428D-8542-B8085FB6B0EB}" presName="Name9" presStyleLbl="parChTrans1D2" presStyleIdx="0" presStyleCnt="4"/>
      <dgm:spPr/>
      <dgm:t>
        <a:bodyPr/>
        <a:lstStyle/>
        <a:p>
          <a:endParaRPr lang="lt-LT"/>
        </a:p>
      </dgm:t>
    </dgm:pt>
    <dgm:pt modelId="{A20B3430-51D3-4A80-90F4-32A12716BE00}" type="pres">
      <dgm:prSet presAssocID="{B2A17BDE-5745-428D-8542-B8085FB6B0EB}" presName="connTx" presStyleLbl="parChTrans1D2" presStyleIdx="0" presStyleCnt="4"/>
      <dgm:spPr/>
      <dgm:t>
        <a:bodyPr/>
        <a:lstStyle/>
        <a:p>
          <a:endParaRPr lang="lt-LT"/>
        </a:p>
      </dgm:t>
    </dgm:pt>
    <dgm:pt modelId="{03D08771-815C-434E-BC0B-50ED9E7D4E66}" type="pres">
      <dgm:prSet presAssocID="{5E2D9948-457F-483A-9EF4-56A5C55D639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28B27512-328C-43C0-B806-B49A23DBD154}" type="pres">
      <dgm:prSet presAssocID="{F785EC31-B1AC-4D2C-B3CA-EB199905118C}" presName="Name9" presStyleLbl="parChTrans1D2" presStyleIdx="1" presStyleCnt="4"/>
      <dgm:spPr/>
      <dgm:t>
        <a:bodyPr/>
        <a:lstStyle/>
        <a:p>
          <a:endParaRPr lang="lt-LT"/>
        </a:p>
      </dgm:t>
    </dgm:pt>
    <dgm:pt modelId="{503343E3-8594-44C6-85B5-6786ED009028}" type="pres">
      <dgm:prSet presAssocID="{F785EC31-B1AC-4D2C-B3CA-EB199905118C}" presName="connTx" presStyleLbl="parChTrans1D2" presStyleIdx="1" presStyleCnt="4"/>
      <dgm:spPr/>
      <dgm:t>
        <a:bodyPr/>
        <a:lstStyle/>
        <a:p>
          <a:endParaRPr lang="lt-LT"/>
        </a:p>
      </dgm:t>
    </dgm:pt>
    <dgm:pt modelId="{2216AF8C-8192-47F7-8E13-F8F2453C2201}" type="pres">
      <dgm:prSet presAssocID="{7F20B466-A3D6-4A39-90C4-836CC601721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ABEF9EB1-00CD-4662-A556-A20CB80B3934}" type="pres">
      <dgm:prSet presAssocID="{8F4608B6-9889-4581-ADB0-8B86E672DB7A}" presName="Name9" presStyleLbl="parChTrans1D2" presStyleIdx="2" presStyleCnt="4"/>
      <dgm:spPr/>
      <dgm:t>
        <a:bodyPr/>
        <a:lstStyle/>
        <a:p>
          <a:endParaRPr lang="lt-LT"/>
        </a:p>
      </dgm:t>
    </dgm:pt>
    <dgm:pt modelId="{78C5528A-34AA-4545-9301-1A6D1F181454}" type="pres">
      <dgm:prSet presAssocID="{8F4608B6-9889-4581-ADB0-8B86E672DB7A}" presName="connTx" presStyleLbl="parChTrans1D2" presStyleIdx="2" presStyleCnt="4"/>
      <dgm:spPr/>
      <dgm:t>
        <a:bodyPr/>
        <a:lstStyle/>
        <a:p>
          <a:endParaRPr lang="lt-LT"/>
        </a:p>
      </dgm:t>
    </dgm:pt>
    <dgm:pt modelId="{9A9CDEBA-2125-4C31-A5AE-E7314071C01F}" type="pres">
      <dgm:prSet presAssocID="{3322B495-803F-4BC5-893D-4492C328D90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B99478C9-2EDF-4171-B24B-38AAE3F4DC38}" type="pres">
      <dgm:prSet presAssocID="{7D26747D-57BB-4D9A-9B79-EF6A10AAA407}" presName="Name9" presStyleLbl="parChTrans1D2" presStyleIdx="3" presStyleCnt="4"/>
      <dgm:spPr/>
      <dgm:t>
        <a:bodyPr/>
        <a:lstStyle/>
        <a:p>
          <a:endParaRPr lang="lt-LT"/>
        </a:p>
      </dgm:t>
    </dgm:pt>
    <dgm:pt modelId="{3FD46543-2CD9-4649-AB31-F4568CAFBC8C}" type="pres">
      <dgm:prSet presAssocID="{7D26747D-57BB-4D9A-9B79-EF6A10AAA407}" presName="connTx" presStyleLbl="parChTrans1D2" presStyleIdx="3" presStyleCnt="4"/>
      <dgm:spPr/>
      <dgm:t>
        <a:bodyPr/>
        <a:lstStyle/>
        <a:p>
          <a:endParaRPr lang="lt-LT"/>
        </a:p>
      </dgm:t>
    </dgm:pt>
    <dgm:pt modelId="{F8516F20-F493-4B0E-AF2D-8C6CC3042242}" type="pres">
      <dgm:prSet presAssocID="{C02C8931-53E3-433B-BD30-35B45CA9C25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lt-LT"/>
        </a:p>
      </dgm:t>
    </dgm:pt>
  </dgm:ptLst>
  <dgm:cxnLst>
    <dgm:cxn modelId="{CC805123-22BC-44C5-B439-0D0FCA108B9D}" srcId="{82DB87D1-9FE6-4A5D-8C42-3F994D606420}" destId="{C02C8931-53E3-433B-BD30-35B45CA9C257}" srcOrd="3" destOrd="0" parTransId="{7D26747D-57BB-4D9A-9B79-EF6A10AAA407}" sibTransId="{2411D627-7F6B-428A-A562-B9BFA6632ABF}"/>
    <dgm:cxn modelId="{EB5673DD-A878-4A2A-AD1B-433E9CE0C662}" srcId="{82DB87D1-9FE6-4A5D-8C42-3F994D606420}" destId="{5E2D9948-457F-483A-9EF4-56A5C55D6392}" srcOrd="0" destOrd="0" parTransId="{B2A17BDE-5745-428D-8542-B8085FB6B0EB}" sibTransId="{BDB32A73-8B58-4EF1-84E9-7B3B646D760E}"/>
    <dgm:cxn modelId="{4FBC0C5A-2BCC-4C3F-8FA3-86D51B6D17A3}" type="presOf" srcId="{5E2D9948-457F-483A-9EF4-56A5C55D6392}" destId="{03D08771-815C-434E-BC0B-50ED9E7D4E66}" srcOrd="0" destOrd="0" presId="urn:microsoft.com/office/officeart/2005/8/layout/radial1"/>
    <dgm:cxn modelId="{2ADCB254-DC2D-47CF-B55F-D2E8FE9F2BF4}" type="presOf" srcId="{3322B495-803F-4BC5-893D-4492C328D903}" destId="{9A9CDEBA-2125-4C31-A5AE-E7314071C01F}" srcOrd="0" destOrd="0" presId="urn:microsoft.com/office/officeart/2005/8/layout/radial1"/>
    <dgm:cxn modelId="{5A2070EB-15E9-4A42-BEC7-6FD022C49E91}" srcId="{82DB87D1-9FE6-4A5D-8C42-3F994D606420}" destId="{7F20B466-A3D6-4A39-90C4-836CC601721F}" srcOrd="1" destOrd="0" parTransId="{F785EC31-B1AC-4D2C-B3CA-EB199905118C}" sibTransId="{021A381A-1CAC-46A8-8A30-7D172BF1A3CB}"/>
    <dgm:cxn modelId="{C00053B0-A77F-4BF9-B6F5-03ADC9E8D2E3}" type="presOf" srcId="{F785EC31-B1AC-4D2C-B3CA-EB199905118C}" destId="{28B27512-328C-43C0-B806-B49A23DBD154}" srcOrd="0" destOrd="0" presId="urn:microsoft.com/office/officeart/2005/8/layout/radial1"/>
    <dgm:cxn modelId="{B55AF637-6CA6-49FD-BA1C-7688EDDFFF34}" type="presOf" srcId="{B2A17BDE-5745-428D-8542-B8085FB6B0EB}" destId="{A20B3430-51D3-4A80-90F4-32A12716BE00}" srcOrd="1" destOrd="0" presId="urn:microsoft.com/office/officeart/2005/8/layout/radial1"/>
    <dgm:cxn modelId="{E98504A0-0F9E-4667-BC14-10C9345B05CD}" srcId="{9014AC9F-DD1B-4302-A2FF-B7BCA5878FD6}" destId="{82DB87D1-9FE6-4A5D-8C42-3F994D606420}" srcOrd="0" destOrd="0" parTransId="{A7B814B8-A9AC-4FE0-B640-0010F6AB2E35}" sibTransId="{672C4FA9-9499-463D-B5DC-40CD2CFDE588}"/>
    <dgm:cxn modelId="{69E2ECDC-E719-4708-99DF-E1CC85A2F69D}" type="presOf" srcId="{8F4608B6-9889-4581-ADB0-8B86E672DB7A}" destId="{78C5528A-34AA-4545-9301-1A6D1F181454}" srcOrd="1" destOrd="0" presId="urn:microsoft.com/office/officeart/2005/8/layout/radial1"/>
    <dgm:cxn modelId="{0C85BFE9-4E83-4B0F-9A64-9E51856784FA}" type="presOf" srcId="{9014AC9F-DD1B-4302-A2FF-B7BCA5878FD6}" destId="{4DF548F1-2850-45D9-B601-77DE53B8ED49}" srcOrd="0" destOrd="0" presId="urn:microsoft.com/office/officeart/2005/8/layout/radial1"/>
    <dgm:cxn modelId="{AC40CD0B-BB62-4D5A-91B6-0D01D9532C86}" type="presOf" srcId="{7F20B466-A3D6-4A39-90C4-836CC601721F}" destId="{2216AF8C-8192-47F7-8E13-F8F2453C2201}" srcOrd="0" destOrd="0" presId="urn:microsoft.com/office/officeart/2005/8/layout/radial1"/>
    <dgm:cxn modelId="{298B18C1-8EC2-4915-9FAD-8F498258B5EF}" type="presOf" srcId="{F785EC31-B1AC-4D2C-B3CA-EB199905118C}" destId="{503343E3-8594-44C6-85B5-6786ED009028}" srcOrd="1" destOrd="0" presId="urn:microsoft.com/office/officeart/2005/8/layout/radial1"/>
    <dgm:cxn modelId="{3A168296-9497-4261-A1D1-31D0D6406CE1}" type="presOf" srcId="{B2A17BDE-5745-428D-8542-B8085FB6B0EB}" destId="{F8D4C57C-28C0-4734-A9E4-D985A31438F4}" srcOrd="0" destOrd="0" presId="urn:microsoft.com/office/officeart/2005/8/layout/radial1"/>
    <dgm:cxn modelId="{E4833740-78D0-487C-8EE6-85589A92C64C}" type="presOf" srcId="{7D26747D-57BB-4D9A-9B79-EF6A10AAA407}" destId="{3FD46543-2CD9-4649-AB31-F4568CAFBC8C}" srcOrd="1" destOrd="0" presId="urn:microsoft.com/office/officeart/2005/8/layout/radial1"/>
    <dgm:cxn modelId="{CBBD3137-D87A-4A2B-AF60-2EA4879E579D}" type="presOf" srcId="{7D26747D-57BB-4D9A-9B79-EF6A10AAA407}" destId="{B99478C9-2EDF-4171-B24B-38AAE3F4DC38}" srcOrd="0" destOrd="0" presId="urn:microsoft.com/office/officeart/2005/8/layout/radial1"/>
    <dgm:cxn modelId="{AFA0D53D-787C-443C-A253-14E9FFCF1231}" type="presOf" srcId="{82DB87D1-9FE6-4A5D-8C42-3F994D606420}" destId="{E4699C80-A4C6-40FB-92F1-2F55197099D4}" srcOrd="0" destOrd="0" presId="urn:microsoft.com/office/officeart/2005/8/layout/radial1"/>
    <dgm:cxn modelId="{33BDC2F8-D7E0-411F-84E6-43B1CDDBBF5A}" srcId="{82DB87D1-9FE6-4A5D-8C42-3F994D606420}" destId="{3322B495-803F-4BC5-893D-4492C328D903}" srcOrd="2" destOrd="0" parTransId="{8F4608B6-9889-4581-ADB0-8B86E672DB7A}" sibTransId="{8F2DC199-28B0-430D-BDC7-8D1AC7351196}"/>
    <dgm:cxn modelId="{4BDC8FD6-4004-4943-BDF8-48388856CFFC}" type="presOf" srcId="{8F4608B6-9889-4581-ADB0-8B86E672DB7A}" destId="{ABEF9EB1-00CD-4662-A556-A20CB80B3934}" srcOrd="0" destOrd="0" presId="urn:microsoft.com/office/officeart/2005/8/layout/radial1"/>
    <dgm:cxn modelId="{C9161660-17F1-4C74-A9EB-E1FF3937A9D5}" type="presOf" srcId="{C02C8931-53E3-433B-BD30-35B45CA9C257}" destId="{F8516F20-F493-4B0E-AF2D-8C6CC3042242}" srcOrd="0" destOrd="0" presId="urn:microsoft.com/office/officeart/2005/8/layout/radial1"/>
    <dgm:cxn modelId="{4D521AEE-47B7-45CC-8730-3C516CD740C6}" type="presParOf" srcId="{4DF548F1-2850-45D9-B601-77DE53B8ED49}" destId="{E4699C80-A4C6-40FB-92F1-2F55197099D4}" srcOrd="0" destOrd="0" presId="urn:microsoft.com/office/officeart/2005/8/layout/radial1"/>
    <dgm:cxn modelId="{98387B64-0506-4744-A078-4655AC44CC59}" type="presParOf" srcId="{4DF548F1-2850-45D9-B601-77DE53B8ED49}" destId="{F8D4C57C-28C0-4734-A9E4-D985A31438F4}" srcOrd="1" destOrd="0" presId="urn:microsoft.com/office/officeart/2005/8/layout/radial1"/>
    <dgm:cxn modelId="{FD3DEBFD-3220-4070-A435-9A8A863141F4}" type="presParOf" srcId="{F8D4C57C-28C0-4734-A9E4-D985A31438F4}" destId="{A20B3430-51D3-4A80-90F4-32A12716BE00}" srcOrd="0" destOrd="0" presId="urn:microsoft.com/office/officeart/2005/8/layout/radial1"/>
    <dgm:cxn modelId="{A1EF73CC-78AF-4FA8-9036-7408957715ED}" type="presParOf" srcId="{4DF548F1-2850-45D9-B601-77DE53B8ED49}" destId="{03D08771-815C-434E-BC0B-50ED9E7D4E66}" srcOrd="2" destOrd="0" presId="urn:microsoft.com/office/officeart/2005/8/layout/radial1"/>
    <dgm:cxn modelId="{287CDECC-6474-4708-B0E1-664E3BFA5527}" type="presParOf" srcId="{4DF548F1-2850-45D9-B601-77DE53B8ED49}" destId="{28B27512-328C-43C0-B806-B49A23DBD154}" srcOrd="3" destOrd="0" presId="urn:microsoft.com/office/officeart/2005/8/layout/radial1"/>
    <dgm:cxn modelId="{DF58EC37-B5A9-467E-8D99-1856AB6B72B9}" type="presParOf" srcId="{28B27512-328C-43C0-B806-B49A23DBD154}" destId="{503343E3-8594-44C6-85B5-6786ED009028}" srcOrd="0" destOrd="0" presId="urn:microsoft.com/office/officeart/2005/8/layout/radial1"/>
    <dgm:cxn modelId="{6A624694-78EF-4785-B65D-37BB22556CCE}" type="presParOf" srcId="{4DF548F1-2850-45D9-B601-77DE53B8ED49}" destId="{2216AF8C-8192-47F7-8E13-F8F2453C2201}" srcOrd="4" destOrd="0" presId="urn:microsoft.com/office/officeart/2005/8/layout/radial1"/>
    <dgm:cxn modelId="{6A35CB39-4D8A-40B1-951B-D9E05D744CE6}" type="presParOf" srcId="{4DF548F1-2850-45D9-B601-77DE53B8ED49}" destId="{ABEF9EB1-00CD-4662-A556-A20CB80B3934}" srcOrd="5" destOrd="0" presId="urn:microsoft.com/office/officeart/2005/8/layout/radial1"/>
    <dgm:cxn modelId="{AE69CE0A-420F-4D79-8A09-AA61830DF11E}" type="presParOf" srcId="{ABEF9EB1-00CD-4662-A556-A20CB80B3934}" destId="{78C5528A-34AA-4545-9301-1A6D1F181454}" srcOrd="0" destOrd="0" presId="urn:microsoft.com/office/officeart/2005/8/layout/radial1"/>
    <dgm:cxn modelId="{3819B0FF-D791-4B3D-9F6F-67D0A0AB2F1C}" type="presParOf" srcId="{4DF548F1-2850-45D9-B601-77DE53B8ED49}" destId="{9A9CDEBA-2125-4C31-A5AE-E7314071C01F}" srcOrd="6" destOrd="0" presId="urn:microsoft.com/office/officeart/2005/8/layout/radial1"/>
    <dgm:cxn modelId="{BA6A21C2-A7F0-49CA-BE3D-279E741881F2}" type="presParOf" srcId="{4DF548F1-2850-45D9-B601-77DE53B8ED49}" destId="{B99478C9-2EDF-4171-B24B-38AAE3F4DC38}" srcOrd="7" destOrd="0" presId="urn:microsoft.com/office/officeart/2005/8/layout/radial1"/>
    <dgm:cxn modelId="{561F4531-5FB3-4A1E-BCFE-B69038BBCA19}" type="presParOf" srcId="{B99478C9-2EDF-4171-B24B-38AAE3F4DC38}" destId="{3FD46543-2CD9-4649-AB31-F4568CAFBC8C}" srcOrd="0" destOrd="0" presId="urn:microsoft.com/office/officeart/2005/8/layout/radial1"/>
    <dgm:cxn modelId="{2BB60938-C862-423C-B1D8-1F697217D1E6}" type="presParOf" srcId="{4DF548F1-2850-45D9-B601-77DE53B8ED49}" destId="{F8516F20-F493-4B0E-AF2D-8C6CC3042242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3DA4CA-215E-4B5D-B0BF-5D82620C82C9}" type="doc">
      <dgm:prSet loTypeId="urn:microsoft.com/office/officeart/2009/3/layout/PlusandMinus" loCatId="relationship" qsTypeId="urn:microsoft.com/office/officeart/2005/8/quickstyle/simple5" qsCatId="simple" csTypeId="urn:microsoft.com/office/officeart/2005/8/colors/accent6_1" csCatId="accent6" phldr="1"/>
      <dgm:spPr/>
      <dgm:t>
        <a:bodyPr/>
        <a:lstStyle/>
        <a:p>
          <a:endParaRPr lang="lt-LT"/>
        </a:p>
      </dgm:t>
    </dgm:pt>
    <dgm:pt modelId="{768C4EA8-7116-4E66-96E3-61CE357A7E0B}">
      <dgm:prSet phldrT="[Text]"/>
      <dgm:spPr/>
      <dgm:t>
        <a:bodyPr/>
        <a:lstStyle/>
        <a:p>
          <a:r>
            <a:rPr lang="en-US" dirty="0" smtClean="0"/>
            <a:t>Individuals get a broader perspective of how they</a:t>
          </a:r>
          <a:r>
            <a:rPr lang="lt-LT" dirty="0" smtClean="0"/>
            <a:t> are </a:t>
          </a:r>
          <a:r>
            <a:rPr lang="en-US" noProof="0" dirty="0" smtClean="0"/>
            <a:t>perceived</a:t>
          </a:r>
          <a:r>
            <a:rPr lang="lt-LT" dirty="0" smtClean="0"/>
            <a:t>;</a:t>
          </a:r>
        </a:p>
        <a:p>
          <a:r>
            <a:rPr lang="en-US" dirty="0" smtClean="0"/>
            <a:t>Gives people a more rounded view of performance</a:t>
          </a:r>
          <a:r>
            <a:rPr lang="lt-LT" dirty="0" smtClean="0"/>
            <a:t>;</a:t>
          </a:r>
        </a:p>
        <a:p>
          <a:r>
            <a:rPr lang="en-US" dirty="0" smtClean="0"/>
            <a:t>Increased awareness of and relevance of competencies</a:t>
          </a:r>
          <a:r>
            <a:rPr lang="lt-LT" dirty="0" smtClean="0"/>
            <a:t>;</a:t>
          </a:r>
        </a:p>
        <a:p>
          <a:r>
            <a:rPr lang="en-US" dirty="0" smtClean="0"/>
            <a:t>Increased awareness by senior management of</a:t>
          </a:r>
          <a:r>
            <a:rPr lang="lt-LT" dirty="0" smtClean="0"/>
            <a:t> </a:t>
          </a:r>
          <a:r>
            <a:rPr lang="en-US" noProof="0" dirty="0" smtClean="0"/>
            <a:t>their own development needs</a:t>
          </a:r>
          <a:r>
            <a:rPr lang="lt-LT" dirty="0" smtClean="0"/>
            <a:t>;</a:t>
          </a:r>
        </a:p>
        <a:p>
          <a:r>
            <a:rPr lang="en-US" dirty="0" smtClean="0"/>
            <a:t>Feedback is perceived as more valid and objective,</a:t>
          </a:r>
          <a:r>
            <a:rPr lang="lt-LT" dirty="0" smtClean="0"/>
            <a:t> </a:t>
          </a:r>
          <a:r>
            <a:rPr lang="en-US" dirty="0" smtClean="0"/>
            <a:t>leading to acceptance of results and actions required.</a:t>
          </a:r>
          <a:endParaRPr lang="lt-LT" dirty="0"/>
        </a:p>
      </dgm:t>
    </dgm:pt>
    <dgm:pt modelId="{3F96ACFA-E62F-42A6-9452-80D4DFE9BD3F}" type="parTrans" cxnId="{4233E844-BEC5-467C-8ECB-395B0F7D1DF1}">
      <dgm:prSet/>
      <dgm:spPr/>
      <dgm:t>
        <a:bodyPr/>
        <a:lstStyle/>
        <a:p>
          <a:endParaRPr lang="lt-LT"/>
        </a:p>
      </dgm:t>
    </dgm:pt>
    <dgm:pt modelId="{9470D34D-194E-4D4D-9386-B8E57622471E}" type="sibTrans" cxnId="{4233E844-BEC5-467C-8ECB-395B0F7D1DF1}">
      <dgm:prSet/>
      <dgm:spPr/>
      <dgm:t>
        <a:bodyPr/>
        <a:lstStyle/>
        <a:p>
          <a:endParaRPr lang="lt-LT"/>
        </a:p>
      </dgm:t>
    </dgm:pt>
    <dgm:pt modelId="{56CE528F-B62F-44AA-81DF-D5191158CE12}">
      <dgm:prSet phldrT="[Text]"/>
      <dgm:spPr/>
      <dgm:t>
        <a:bodyPr/>
        <a:lstStyle/>
        <a:p>
          <a:r>
            <a:rPr lang="en-US" dirty="0" smtClean="0"/>
            <a:t>People do not always give frank or honest feedback</a:t>
          </a:r>
          <a:r>
            <a:rPr lang="lt-LT" dirty="0" smtClean="0"/>
            <a:t>;</a:t>
          </a:r>
        </a:p>
        <a:p>
          <a:r>
            <a:rPr lang="en-US" dirty="0" smtClean="0"/>
            <a:t>People may be put under stress in receiving or giving</a:t>
          </a:r>
          <a:r>
            <a:rPr lang="lt-LT" dirty="0" smtClean="0"/>
            <a:t> feedback;</a:t>
          </a:r>
        </a:p>
        <a:p>
          <a:r>
            <a:rPr lang="en-US" dirty="0" smtClean="0"/>
            <a:t>Lack of action may follow feedback</a:t>
          </a:r>
          <a:r>
            <a:rPr lang="lt-LT" dirty="0" smtClean="0"/>
            <a:t>;</a:t>
          </a:r>
        </a:p>
        <a:p>
          <a:r>
            <a:rPr lang="en-US" noProof="0" dirty="0" smtClean="0"/>
            <a:t>Over-reliance on technology</a:t>
          </a:r>
          <a:r>
            <a:rPr lang="lt-LT" noProof="0" dirty="0" smtClean="0"/>
            <a:t>;</a:t>
          </a:r>
          <a:endParaRPr lang="en-US" noProof="0" dirty="0" smtClean="0"/>
        </a:p>
        <a:p>
          <a:r>
            <a:rPr lang="en-US" dirty="0" smtClean="0"/>
            <a:t>Too much bureaucracy to achieve any changes</a:t>
          </a:r>
          <a:r>
            <a:rPr lang="lt-LT" dirty="0" smtClean="0"/>
            <a:t>.</a:t>
          </a:r>
          <a:endParaRPr lang="lt-LT" dirty="0"/>
        </a:p>
      </dgm:t>
    </dgm:pt>
    <dgm:pt modelId="{EB6D76D7-D43D-4919-8CD8-A1B4E3EA55A9}" type="parTrans" cxnId="{D64A85D1-4B60-4295-9CB4-BCF3AF0536DB}">
      <dgm:prSet/>
      <dgm:spPr/>
      <dgm:t>
        <a:bodyPr/>
        <a:lstStyle/>
        <a:p>
          <a:endParaRPr lang="lt-LT"/>
        </a:p>
      </dgm:t>
    </dgm:pt>
    <dgm:pt modelId="{DF50073A-8D62-41B7-8A30-4EC4F0A26641}" type="sibTrans" cxnId="{D64A85D1-4B60-4295-9CB4-BCF3AF0536DB}">
      <dgm:prSet/>
      <dgm:spPr/>
      <dgm:t>
        <a:bodyPr/>
        <a:lstStyle/>
        <a:p>
          <a:endParaRPr lang="lt-LT"/>
        </a:p>
      </dgm:t>
    </dgm:pt>
    <dgm:pt modelId="{1579FCEC-07BB-4F52-89AC-6BC269220F4F}" type="pres">
      <dgm:prSet presAssocID="{4D3DA4CA-215E-4B5D-B0BF-5D82620C82C9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lt-LT"/>
        </a:p>
      </dgm:t>
    </dgm:pt>
    <dgm:pt modelId="{069DC2A2-DF2B-4DA8-8B2A-2B260A429DF6}" type="pres">
      <dgm:prSet presAssocID="{4D3DA4CA-215E-4B5D-B0BF-5D82620C82C9}" presName="Background" presStyleLbl="bgImgPlace1" presStyleIdx="0" presStyleCnt="1" custScaleX="110821" custScaleY="118039" custLinFactNeighborX="123" custLinFactNeighborY="-958"/>
      <dgm:spPr/>
      <dgm:t>
        <a:bodyPr/>
        <a:lstStyle/>
        <a:p>
          <a:endParaRPr lang="lt-LT"/>
        </a:p>
      </dgm:t>
    </dgm:pt>
    <dgm:pt modelId="{C38EA936-D0ED-4494-8DBA-D8F1453BD63B}" type="pres">
      <dgm:prSet presAssocID="{4D3DA4CA-215E-4B5D-B0BF-5D82620C82C9}" presName="ParentText1" presStyleLbl="revTx" presStyleIdx="0" presStyleCnt="2" custScaleX="99175" custScaleY="110626" custLinFactNeighborX="-3762" custLinFactNeighborY="9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99DCA83E-C339-4985-A173-2AAC39FF1486}" type="pres">
      <dgm:prSet presAssocID="{4D3DA4CA-215E-4B5D-B0BF-5D82620C82C9}" presName="ParentText2" presStyleLbl="revTx" presStyleIdx="1" presStyleCnt="2" custScaleX="106252" custScaleY="101274" custLinFactNeighborX="4749" custLinFactNeighborY="-27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lt-LT"/>
        </a:p>
      </dgm:t>
    </dgm:pt>
    <dgm:pt modelId="{BD817553-D2C5-4362-9603-A2BB5B4188F7}" type="pres">
      <dgm:prSet presAssocID="{4D3DA4CA-215E-4B5D-B0BF-5D82620C82C9}" presName="Plus" presStyleLbl="alignNode1" presStyleIdx="0" presStyleCnt="2" custScaleX="61960" custScaleY="63160" custLinFactNeighborX="-5503" custLinFactNeighborY="-1376"/>
      <dgm:spPr/>
    </dgm:pt>
    <dgm:pt modelId="{0D23242E-2065-4332-872F-F8B896A636E4}" type="pres">
      <dgm:prSet presAssocID="{4D3DA4CA-215E-4B5D-B0BF-5D82620C82C9}" presName="Minus" presStyleLbl="alignNode1" presStyleIdx="1" presStyleCnt="2" custFlipVert="1" custScaleX="66825" custScaleY="92678" custLinFactNeighborX="40192" custLinFactNeighborY="-12795"/>
      <dgm:spPr/>
    </dgm:pt>
    <dgm:pt modelId="{5B6D39E1-55E5-4702-9886-254126ADD282}" type="pres">
      <dgm:prSet presAssocID="{4D3DA4CA-215E-4B5D-B0BF-5D82620C82C9}" presName="Divider" presStyleLbl="parChTrans1D1" presStyleIdx="0" presStyleCnt="1"/>
      <dgm:spPr/>
    </dgm:pt>
  </dgm:ptLst>
  <dgm:cxnLst>
    <dgm:cxn modelId="{03A7C17B-AAC3-4928-950E-F737BD5F5826}" type="presOf" srcId="{56CE528F-B62F-44AA-81DF-D5191158CE12}" destId="{99DCA83E-C339-4985-A173-2AAC39FF1486}" srcOrd="0" destOrd="0" presId="urn:microsoft.com/office/officeart/2009/3/layout/PlusandMinus"/>
    <dgm:cxn modelId="{4A2634BC-2331-4E00-921C-EDEE4B28E943}" type="presOf" srcId="{4D3DA4CA-215E-4B5D-B0BF-5D82620C82C9}" destId="{1579FCEC-07BB-4F52-89AC-6BC269220F4F}" srcOrd="0" destOrd="0" presId="urn:microsoft.com/office/officeart/2009/3/layout/PlusandMinus"/>
    <dgm:cxn modelId="{4233E844-BEC5-467C-8ECB-395B0F7D1DF1}" srcId="{4D3DA4CA-215E-4B5D-B0BF-5D82620C82C9}" destId="{768C4EA8-7116-4E66-96E3-61CE357A7E0B}" srcOrd="0" destOrd="0" parTransId="{3F96ACFA-E62F-42A6-9452-80D4DFE9BD3F}" sibTransId="{9470D34D-194E-4D4D-9386-B8E57622471E}"/>
    <dgm:cxn modelId="{6B15674F-8F03-4F42-AE45-49608E412A15}" type="presOf" srcId="{768C4EA8-7116-4E66-96E3-61CE357A7E0B}" destId="{C38EA936-D0ED-4494-8DBA-D8F1453BD63B}" srcOrd="0" destOrd="0" presId="urn:microsoft.com/office/officeart/2009/3/layout/PlusandMinus"/>
    <dgm:cxn modelId="{D64A85D1-4B60-4295-9CB4-BCF3AF0536DB}" srcId="{4D3DA4CA-215E-4B5D-B0BF-5D82620C82C9}" destId="{56CE528F-B62F-44AA-81DF-D5191158CE12}" srcOrd="1" destOrd="0" parTransId="{EB6D76D7-D43D-4919-8CD8-A1B4E3EA55A9}" sibTransId="{DF50073A-8D62-41B7-8A30-4EC4F0A26641}"/>
    <dgm:cxn modelId="{F1231D50-290C-4771-A713-791EA9A548B2}" type="presParOf" srcId="{1579FCEC-07BB-4F52-89AC-6BC269220F4F}" destId="{069DC2A2-DF2B-4DA8-8B2A-2B260A429DF6}" srcOrd="0" destOrd="0" presId="urn:microsoft.com/office/officeart/2009/3/layout/PlusandMinus"/>
    <dgm:cxn modelId="{EDFCCF03-CA69-414D-B496-555A279DE6F8}" type="presParOf" srcId="{1579FCEC-07BB-4F52-89AC-6BC269220F4F}" destId="{C38EA936-D0ED-4494-8DBA-D8F1453BD63B}" srcOrd="1" destOrd="0" presId="urn:microsoft.com/office/officeart/2009/3/layout/PlusandMinus"/>
    <dgm:cxn modelId="{59489397-768C-43B5-9C43-78E1E4626309}" type="presParOf" srcId="{1579FCEC-07BB-4F52-89AC-6BC269220F4F}" destId="{99DCA83E-C339-4985-A173-2AAC39FF1486}" srcOrd="2" destOrd="0" presId="urn:microsoft.com/office/officeart/2009/3/layout/PlusandMinus"/>
    <dgm:cxn modelId="{73B53496-51D4-4F93-BB11-A0883E5E37E4}" type="presParOf" srcId="{1579FCEC-07BB-4F52-89AC-6BC269220F4F}" destId="{BD817553-D2C5-4362-9603-A2BB5B4188F7}" srcOrd="3" destOrd="0" presId="urn:microsoft.com/office/officeart/2009/3/layout/PlusandMinus"/>
    <dgm:cxn modelId="{9AE46CD5-557D-48B0-AF59-CB1CC97F2026}" type="presParOf" srcId="{1579FCEC-07BB-4F52-89AC-6BC269220F4F}" destId="{0D23242E-2065-4332-872F-F8B896A636E4}" srcOrd="4" destOrd="0" presId="urn:microsoft.com/office/officeart/2009/3/layout/PlusandMinus"/>
    <dgm:cxn modelId="{87CAD7AE-02DD-49F3-8564-1F7723FEE071}" type="presParOf" srcId="{1579FCEC-07BB-4F52-89AC-6BC269220F4F}" destId="{5B6D39E1-55E5-4702-9886-254126ADD282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5D6E02-2C05-4066-A11F-9390AF24C5DC}">
      <dsp:nvSpPr>
        <dsp:cNvPr id="0" name=""/>
        <dsp:cNvSpPr/>
      </dsp:nvSpPr>
      <dsp:spPr>
        <a:xfrm rot="5400000">
          <a:off x="-160076" y="160846"/>
          <a:ext cx="1067177" cy="74702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S</a:t>
          </a:r>
          <a:endParaRPr lang="lt-LT" sz="2100" kern="1200" dirty="0"/>
        </a:p>
      </dsp:txBody>
      <dsp:txXfrm rot="-5400000">
        <a:off x="1" y="374281"/>
        <a:ext cx="747024" cy="320153"/>
      </dsp:txXfrm>
    </dsp:sp>
    <dsp:sp modelId="{5BF3BA23-89B7-4012-9215-E30BA013D029}">
      <dsp:nvSpPr>
        <dsp:cNvPr id="0" name=""/>
        <dsp:cNvSpPr/>
      </dsp:nvSpPr>
      <dsp:spPr>
        <a:xfrm rot="5400000">
          <a:off x="4706580" y="-3958787"/>
          <a:ext cx="693665" cy="86127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i="1" kern="1200" dirty="0" smtClean="0"/>
            <a:t>Specific/Stretching</a:t>
          </a:r>
          <a:endParaRPr lang="lt-LT" sz="1900" i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Clear, unambiguous, straightforward, understandable, challenging</a:t>
          </a:r>
          <a:endParaRPr lang="lt-LT" sz="1900" kern="1200" dirty="0"/>
        </a:p>
      </dsp:txBody>
      <dsp:txXfrm rot="-5400000">
        <a:off x="747024" y="34631"/>
        <a:ext cx="8578916" cy="625941"/>
      </dsp:txXfrm>
    </dsp:sp>
    <dsp:sp modelId="{7DF37564-74C5-415A-A62E-EEDFCA97D457}">
      <dsp:nvSpPr>
        <dsp:cNvPr id="0" name=""/>
        <dsp:cNvSpPr/>
      </dsp:nvSpPr>
      <dsp:spPr>
        <a:xfrm rot="5400000">
          <a:off x="-160076" y="1110582"/>
          <a:ext cx="1067177" cy="747024"/>
        </a:xfrm>
        <a:prstGeom prst="chevron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M</a:t>
          </a:r>
          <a:endParaRPr lang="lt-LT" sz="2100" kern="1200" dirty="0"/>
        </a:p>
      </dsp:txBody>
      <dsp:txXfrm rot="-5400000">
        <a:off x="1" y="1324017"/>
        <a:ext cx="747024" cy="320153"/>
      </dsp:txXfrm>
    </dsp:sp>
    <dsp:sp modelId="{29010092-A549-4BE1-8B03-C676F0270593}">
      <dsp:nvSpPr>
        <dsp:cNvPr id="0" name=""/>
        <dsp:cNvSpPr/>
      </dsp:nvSpPr>
      <dsp:spPr>
        <a:xfrm rot="5400000">
          <a:off x="4706580" y="-3009051"/>
          <a:ext cx="693665" cy="86127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i="1" kern="1200" dirty="0" smtClean="0"/>
            <a:t>Measurable</a:t>
          </a:r>
          <a:endParaRPr lang="lt-LT" sz="1900" i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Quantity, quality, time, result</a:t>
          </a:r>
          <a:endParaRPr lang="lt-LT" sz="1900" kern="1200" dirty="0"/>
        </a:p>
      </dsp:txBody>
      <dsp:txXfrm rot="-5400000">
        <a:off x="747024" y="984367"/>
        <a:ext cx="8578916" cy="625941"/>
      </dsp:txXfrm>
    </dsp:sp>
    <dsp:sp modelId="{A1BBCA42-0DCF-4172-BB0C-A6D5FC235547}">
      <dsp:nvSpPr>
        <dsp:cNvPr id="0" name=""/>
        <dsp:cNvSpPr/>
      </dsp:nvSpPr>
      <dsp:spPr>
        <a:xfrm rot="5400000">
          <a:off x="-160076" y="2060317"/>
          <a:ext cx="1067177" cy="747024"/>
        </a:xfrm>
        <a:prstGeom prst="chevron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</a:t>
          </a:r>
          <a:endParaRPr lang="lt-LT" sz="2100" kern="1200" dirty="0"/>
        </a:p>
      </dsp:txBody>
      <dsp:txXfrm rot="-5400000">
        <a:off x="1" y="2273752"/>
        <a:ext cx="747024" cy="320153"/>
      </dsp:txXfrm>
    </dsp:sp>
    <dsp:sp modelId="{F01EB6BD-3E6E-414F-B074-515FFAF29F21}">
      <dsp:nvSpPr>
        <dsp:cNvPr id="0" name=""/>
        <dsp:cNvSpPr/>
      </dsp:nvSpPr>
      <dsp:spPr>
        <a:xfrm rot="5400000">
          <a:off x="4706580" y="-2059315"/>
          <a:ext cx="693665" cy="86127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i="1" kern="1200" dirty="0" smtClean="0"/>
            <a:t>Achievable</a:t>
          </a:r>
          <a:endParaRPr lang="lt-LT" sz="1900" i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Challenging but with reasonable reach</a:t>
          </a:r>
          <a:endParaRPr lang="lt-LT" sz="1900" kern="1200" dirty="0"/>
        </a:p>
      </dsp:txBody>
      <dsp:txXfrm rot="-5400000">
        <a:off x="747024" y="1934103"/>
        <a:ext cx="8578916" cy="625941"/>
      </dsp:txXfrm>
    </dsp:sp>
    <dsp:sp modelId="{4037EF0C-84E4-457B-82C5-ACA0E0B814C7}">
      <dsp:nvSpPr>
        <dsp:cNvPr id="0" name=""/>
        <dsp:cNvSpPr/>
      </dsp:nvSpPr>
      <dsp:spPr>
        <a:xfrm rot="5400000">
          <a:off x="-160076" y="3010053"/>
          <a:ext cx="1067177" cy="747024"/>
        </a:xfrm>
        <a:prstGeom prst="chevron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</a:t>
          </a:r>
          <a:endParaRPr lang="lt-LT" sz="2100" kern="1200" dirty="0"/>
        </a:p>
      </dsp:txBody>
      <dsp:txXfrm rot="-5400000">
        <a:off x="1" y="3223488"/>
        <a:ext cx="747024" cy="320153"/>
      </dsp:txXfrm>
    </dsp:sp>
    <dsp:sp modelId="{BFAA4DAB-F8D4-4796-906B-43E6C5C9B37A}">
      <dsp:nvSpPr>
        <dsp:cNvPr id="0" name=""/>
        <dsp:cNvSpPr/>
      </dsp:nvSpPr>
      <dsp:spPr>
        <a:xfrm rot="5400000">
          <a:off x="4706580" y="-1109579"/>
          <a:ext cx="693665" cy="86127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i="1" kern="1200" dirty="0" smtClean="0"/>
            <a:t>Relevant</a:t>
          </a:r>
          <a:endParaRPr lang="lt-L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Relevant to the objectives of the organization and aligned</a:t>
          </a:r>
          <a:endParaRPr lang="lt-LT" sz="1900" kern="1200" dirty="0"/>
        </a:p>
      </dsp:txBody>
      <dsp:txXfrm rot="-5400000">
        <a:off x="747024" y="2883839"/>
        <a:ext cx="8578916" cy="625941"/>
      </dsp:txXfrm>
    </dsp:sp>
    <dsp:sp modelId="{C72DBEC3-2166-4642-82DD-AA95C4D37237}">
      <dsp:nvSpPr>
        <dsp:cNvPr id="0" name=""/>
        <dsp:cNvSpPr/>
      </dsp:nvSpPr>
      <dsp:spPr>
        <a:xfrm rot="5400000">
          <a:off x="-160076" y="3959789"/>
          <a:ext cx="1067177" cy="747024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</a:t>
          </a:r>
          <a:endParaRPr lang="lt-LT" sz="2100" kern="1200" dirty="0"/>
        </a:p>
      </dsp:txBody>
      <dsp:txXfrm rot="-5400000">
        <a:off x="1" y="4173224"/>
        <a:ext cx="747024" cy="320153"/>
      </dsp:txXfrm>
    </dsp:sp>
    <dsp:sp modelId="{5B598B5C-E44E-4C48-AEF4-A945428A5719}">
      <dsp:nvSpPr>
        <dsp:cNvPr id="0" name=""/>
        <dsp:cNvSpPr/>
      </dsp:nvSpPr>
      <dsp:spPr>
        <a:xfrm rot="5400000">
          <a:off x="4706580" y="-159843"/>
          <a:ext cx="693665" cy="86127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i="1" kern="1200" dirty="0" smtClean="0"/>
            <a:t>Time framed</a:t>
          </a:r>
          <a:endParaRPr lang="lt-L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To be completed in an agreed upon time frame</a:t>
          </a:r>
          <a:endParaRPr lang="lt-LT" sz="1900" kern="1200" dirty="0"/>
        </a:p>
      </dsp:txBody>
      <dsp:txXfrm rot="-5400000">
        <a:off x="747024" y="3833575"/>
        <a:ext cx="8578916" cy="6259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2283D-C3F5-406C-9C69-283343E7CEBA}">
      <dsp:nvSpPr>
        <dsp:cNvPr id="0" name=""/>
        <dsp:cNvSpPr/>
      </dsp:nvSpPr>
      <dsp:spPr>
        <a:xfrm>
          <a:off x="-4443688" y="-681505"/>
          <a:ext cx="5293858" cy="5293858"/>
        </a:xfrm>
        <a:prstGeom prst="blockArc">
          <a:avLst>
            <a:gd name="adj1" fmla="val 18900000"/>
            <a:gd name="adj2" fmla="val 2700000"/>
            <a:gd name="adj3" fmla="val 40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0FA89A-341F-4BDA-8D9D-FA0815752DDE}">
      <dsp:nvSpPr>
        <dsp:cNvPr id="0" name=""/>
        <dsp:cNvSpPr/>
      </dsp:nvSpPr>
      <dsp:spPr>
        <a:xfrm>
          <a:off x="546763" y="393084"/>
          <a:ext cx="6306589" cy="7861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4022" tIns="104140" rIns="104140" bIns="10414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noProof="0" dirty="0" smtClean="0"/>
            <a:t>Overall assessment</a:t>
          </a:r>
          <a:endParaRPr lang="en-US" sz="4100" kern="1200" noProof="0" dirty="0"/>
        </a:p>
      </dsp:txBody>
      <dsp:txXfrm>
        <a:off x="546763" y="393084"/>
        <a:ext cx="6306589" cy="786169"/>
      </dsp:txXfrm>
    </dsp:sp>
    <dsp:sp modelId="{1758F52D-DB09-4E14-8E16-67461BBB8E3B}">
      <dsp:nvSpPr>
        <dsp:cNvPr id="0" name=""/>
        <dsp:cNvSpPr/>
      </dsp:nvSpPr>
      <dsp:spPr>
        <a:xfrm>
          <a:off x="55407" y="294813"/>
          <a:ext cx="982711" cy="98271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F0BC02-4F85-49DA-95B7-2ADC42CF8513}">
      <dsp:nvSpPr>
        <dsp:cNvPr id="0" name=""/>
        <dsp:cNvSpPr/>
      </dsp:nvSpPr>
      <dsp:spPr>
        <a:xfrm>
          <a:off x="832536" y="1572338"/>
          <a:ext cx="6020817" cy="7861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4022" tIns="104140" rIns="104140" bIns="10414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noProof="0" dirty="0" smtClean="0"/>
            <a:t>Rating</a:t>
          </a:r>
          <a:endParaRPr lang="en-US" sz="4100" kern="1200" noProof="0" dirty="0"/>
        </a:p>
      </dsp:txBody>
      <dsp:txXfrm>
        <a:off x="832536" y="1572338"/>
        <a:ext cx="6020817" cy="786169"/>
      </dsp:txXfrm>
    </dsp:sp>
    <dsp:sp modelId="{B66B3106-4333-448C-8A1E-0DD31D9319B4}">
      <dsp:nvSpPr>
        <dsp:cNvPr id="0" name=""/>
        <dsp:cNvSpPr/>
      </dsp:nvSpPr>
      <dsp:spPr>
        <a:xfrm>
          <a:off x="341180" y="1474067"/>
          <a:ext cx="982711" cy="98271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2DD790-463B-484E-B002-770451404409}">
      <dsp:nvSpPr>
        <dsp:cNvPr id="0" name=""/>
        <dsp:cNvSpPr/>
      </dsp:nvSpPr>
      <dsp:spPr>
        <a:xfrm>
          <a:off x="546763" y="2751592"/>
          <a:ext cx="6306589" cy="7861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4022" tIns="104140" rIns="104140" bIns="10414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noProof="0" dirty="0" smtClean="0"/>
            <a:t>Visual assessment</a:t>
          </a:r>
          <a:endParaRPr lang="en-US" sz="4100" kern="1200" noProof="0" dirty="0"/>
        </a:p>
      </dsp:txBody>
      <dsp:txXfrm>
        <a:off x="546763" y="2751592"/>
        <a:ext cx="6306589" cy="786169"/>
      </dsp:txXfrm>
    </dsp:sp>
    <dsp:sp modelId="{55206B19-3B37-41E0-821F-9FCA64941BCA}">
      <dsp:nvSpPr>
        <dsp:cNvPr id="0" name=""/>
        <dsp:cNvSpPr/>
      </dsp:nvSpPr>
      <dsp:spPr>
        <a:xfrm>
          <a:off x="55407" y="2653321"/>
          <a:ext cx="982711" cy="98271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86DFD-267F-4270-AC62-433DBC167B24}">
      <dsp:nvSpPr>
        <dsp:cNvPr id="0" name=""/>
        <dsp:cNvSpPr/>
      </dsp:nvSpPr>
      <dsp:spPr>
        <a:xfrm>
          <a:off x="0" y="50980"/>
          <a:ext cx="8368313" cy="8874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What</a:t>
          </a:r>
          <a:endParaRPr lang="lt-LT" sz="3700" kern="1200" dirty="0"/>
        </a:p>
      </dsp:txBody>
      <dsp:txXfrm>
        <a:off x="43321" y="94301"/>
        <a:ext cx="8281671" cy="800803"/>
      </dsp:txXfrm>
    </dsp:sp>
    <dsp:sp modelId="{D30ABF96-5627-422C-825A-F1E0DF441EC9}">
      <dsp:nvSpPr>
        <dsp:cNvPr id="0" name=""/>
        <dsp:cNvSpPr/>
      </dsp:nvSpPr>
      <dsp:spPr>
        <a:xfrm>
          <a:off x="0" y="938515"/>
          <a:ext cx="8368313" cy="99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694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900" kern="1200" dirty="0" smtClean="0">
              <a:cs typeface="Calibri" panose="020F0502020204030204" pitchFamily="34" charset="0"/>
            </a:rPr>
            <a:t>the achievement of previously agreed objectives</a:t>
          </a:r>
          <a:endParaRPr lang="lt-LT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900" kern="1200" dirty="0" smtClean="0">
              <a:cs typeface="Calibri" panose="020F0502020204030204" pitchFamily="34" charset="0"/>
            </a:rPr>
            <a:t>related to the headings on a role profile</a:t>
          </a:r>
          <a:endParaRPr lang="lt-LT" sz="2900" kern="1200" dirty="0"/>
        </a:p>
      </dsp:txBody>
      <dsp:txXfrm>
        <a:off x="0" y="938515"/>
        <a:ext cx="8368313" cy="995670"/>
      </dsp:txXfrm>
    </dsp:sp>
    <dsp:sp modelId="{BDBE285A-FA7F-44B8-BFBB-A967B7541D6E}">
      <dsp:nvSpPr>
        <dsp:cNvPr id="0" name=""/>
        <dsp:cNvSpPr/>
      </dsp:nvSpPr>
      <dsp:spPr>
        <a:xfrm>
          <a:off x="0" y="1934185"/>
          <a:ext cx="8368313" cy="88744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How</a:t>
          </a:r>
          <a:endParaRPr lang="lt-LT" sz="3700" kern="1200" dirty="0"/>
        </a:p>
      </dsp:txBody>
      <dsp:txXfrm>
        <a:off x="43321" y="1977506"/>
        <a:ext cx="8281671" cy="800803"/>
      </dsp:txXfrm>
    </dsp:sp>
    <dsp:sp modelId="{B9F6FD06-BD9D-470E-A89B-588FB0E9E4A5}">
      <dsp:nvSpPr>
        <dsp:cNvPr id="0" name=""/>
        <dsp:cNvSpPr/>
      </dsp:nvSpPr>
      <dsp:spPr>
        <a:xfrm>
          <a:off x="0" y="2821630"/>
          <a:ext cx="8368313" cy="919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694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900" kern="1200" dirty="0" smtClean="0">
              <a:cs typeface="Calibri" panose="020F0502020204030204" pitchFamily="34" charset="0"/>
            </a:rPr>
            <a:t>behavior in relating to competency framework headings</a:t>
          </a:r>
          <a:endParaRPr lang="lt-LT" sz="2900" kern="1200" dirty="0"/>
        </a:p>
      </dsp:txBody>
      <dsp:txXfrm>
        <a:off x="0" y="2821630"/>
        <a:ext cx="8368313" cy="9190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61A46-09F6-4A59-8376-4189BB09A7C0}">
      <dsp:nvSpPr>
        <dsp:cNvPr id="0" name=""/>
        <dsp:cNvSpPr/>
      </dsp:nvSpPr>
      <dsp:spPr>
        <a:xfrm>
          <a:off x="0" y="0"/>
          <a:ext cx="6313436" cy="782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noProof="0" dirty="0" smtClean="0"/>
            <a:t>recognition through feedback</a:t>
          </a:r>
          <a:endParaRPr lang="en-US" sz="2800" kern="1200" noProof="0" dirty="0"/>
        </a:p>
      </dsp:txBody>
      <dsp:txXfrm>
        <a:off x="22908" y="22908"/>
        <a:ext cx="5403359" cy="736321"/>
      </dsp:txXfrm>
    </dsp:sp>
    <dsp:sp modelId="{DB7B5CAE-90AA-40EF-A811-A1C51A49A146}">
      <dsp:nvSpPr>
        <dsp:cNvPr id="0" name=""/>
        <dsp:cNvSpPr/>
      </dsp:nvSpPr>
      <dsp:spPr>
        <a:xfrm>
          <a:off x="528750" y="924343"/>
          <a:ext cx="6313436" cy="782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the provision of opportunities to achieve</a:t>
          </a:r>
          <a:endParaRPr lang="lt-LT" sz="2800" kern="1200" dirty="0"/>
        </a:p>
      </dsp:txBody>
      <dsp:txXfrm>
        <a:off x="551658" y="947251"/>
        <a:ext cx="5230481" cy="736321"/>
      </dsp:txXfrm>
    </dsp:sp>
    <dsp:sp modelId="{6BD0558E-818A-43CB-9118-75C4CC6515C9}">
      <dsp:nvSpPr>
        <dsp:cNvPr id="0" name=""/>
        <dsp:cNvSpPr/>
      </dsp:nvSpPr>
      <dsp:spPr>
        <a:xfrm>
          <a:off x="1049608" y="1848687"/>
          <a:ext cx="6313436" cy="782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t-LT" sz="2800" kern="1200" noProof="0" dirty="0" smtClean="0"/>
            <a:t>t</a:t>
          </a:r>
          <a:r>
            <a:rPr lang="en-US" sz="2800" kern="1200" noProof="0" dirty="0" smtClean="0"/>
            <a:t>he scope to develop skills</a:t>
          </a:r>
          <a:endParaRPr lang="en-US" sz="2800" kern="1200" noProof="0" dirty="0"/>
        </a:p>
      </dsp:txBody>
      <dsp:txXfrm>
        <a:off x="1072516" y="1871595"/>
        <a:ext cx="5238373" cy="736321"/>
      </dsp:txXfrm>
    </dsp:sp>
    <dsp:sp modelId="{6D8E4243-9EA1-4044-9EC2-A14774F3511E}">
      <dsp:nvSpPr>
        <dsp:cNvPr id="0" name=""/>
        <dsp:cNvSpPr/>
      </dsp:nvSpPr>
      <dsp:spPr>
        <a:xfrm>
          <a:off x="1578359" y="2773031"/>
          <a:ext cx="6313436" cy="782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noProof="0" dirty="0" smtClean="0"/>
            <a:t>guidance on career paths</a:t>
          </a:r>
          <a:endParaRPr lang="en-US" sz="2800" kern="1200" noProof="0" dirty="0"/>
        </a:p>
      </dsp:txBody>
      <dsp:txXfrm>
        <a:off x="1601267" y="2795939"/>
        <a:ext cx="5230481" cy="736321"/>
      </dsp:txXfrm>
    </dsp:sp>
    <dsp:sp modelId="{828F9D1E-F8F0-41DA-A832-3F8E3112DF98}">
      <dsp:nvSpPr>
        <dsp:cNvPr id="0" name=""/>
        <dsp:cNvSpPr/>
      </dsp:nvSpPr>
      <dsp:spPr>
        <a:xfrm>
          <a:off x="5805047" y="599045"/>
          <a:ext cx="508389" cy="50838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2300" kern="1200"/>
        </a:p>
      </dsp:txBody>
      <dsp:txXfrm>
        <a:off x="5919435" y="599045"/>
        <a:ext cx="279613" cy="382563"/>
      </dsp:txXfrm>
    </dsp:sp>
    <dsp:sp modelId="{FF56ED8B-D8DC-4C24-ABD7-0BA10F18F451}">
      <dsp:nvSpPr>
        <dsp:cNvPr id="0" name=""/>
        <dsp:cNvSpPr/>
      </dsp:nvSpPr>
      <dsp:spPr>
        <a:xfrm>
          <a:off x="6333797" y="1523389"/>
          <a:ext cx="508389" cy="50838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2300" kern="1200"/>
        </a:p>
      </dsp:txBody>
      <dsp:txXfrm>
        <a:off x="6448185" y="1523389"/>
        <a:ext cx="279613" cy="382563"/>
      </dsp:txXfrm>
    </dsp:sp>
    <dsp:sp modelId="{40477B00-9DFC-41E6-A612-CF71705579A8}">
      <dsp:nvSpPr>
        <dsp:cNvPr id="0" name=""/>
        <dsp:cNvSpPr/>
      </dsp:nvSpPr>
      <dsp:spPr>
        <a:xfrm>
          <a:off x="6854656" y="2447733"/>
          <a:ext cx="508389" cy="50838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2300" kern="1200"/>
        </a:p>
      </dsp:txBody>
      <dsp:txXfrm>
        <a:off x="6969044" y="2447733"/>
        <a:ext cx="279613" cy="3825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99C80-A4C6-40FB-92F1-2F55197099D4}">
      <dsp:nvSpPr>
        <dsp:cNvPr id="0" name=""/>
        <dsp:cNvSpPr/>
      </dsp:nvSpPr>
      <dsp:spPr>
        <a:xfrm>
          <a:off x="2771721" y="1708002"/>
          <a:ext cx="1312215" cy="131221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noProof="0" dirty="0" smtClean="0"/>
            <a:t>In</a:t>
          </a:r>
          <a:r>
            <a:rPr lang="lt-LT" sz="1700" kern="1200" noProof="0" dirty="0" smtClean="0"/>
            <a:t>di</a:t>
          </a:r>
          <a:r>
            <a:rPr lang="en-US" sz="1700" kern="1200" noProof="0" dirty="0" smtClean="0"/>
            <a:t>vidual</a:t>
          </a:r>
          <a:endParaRPr lang="en-US" sz="1700" kern="1200" noProof="0" dirty="0"/>
        </a:p>
      </dsp:txBody>
      <dsp:txXfrm>
        <a:off x="2963890" y="1900171"/>
        <a:ext cx="927877" cy="927877"/>
      </dsp:txXfrm>
    </dsp:sp>
    <dsp:sp modelId="{F8D4C57C-28C0-4734-A9E4-D985A31438F4}">
      <dsp:nvSpPr>
        <dsp:cNvPr id="0" name=""/>
        <dsp:cNvSpPr/>
      </dsp:nvSpPr>
      <dsp:spPr>
        <a:xfrm rot="16200000">
          <a:off x="3230896" y="1493843"/>
          <a:ext cx="393865" cy="34453"/>
        </a:xfrm>
        <a:custGeom>
          <a:avLst/>
          <a:gdLst/>
          <a:ahLst/>
          <a:cxnLst/>
          <a:rect l="0" t="0" r="0" b="0"/>
          <a:pathLst>
            <a:path>
              <a:moveTo>
                <a:pt x="0" y="17226"/>
              </a:moveTo>
              <a:lnTo>
                <a:pt x="393865" y="172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500" kern="1200" dirty="0"/>
        </a:p>
      </dsp:txBody>
      <dsp:txXfrm>
        <a:off x="3417982" y="1501223"/>
        <a:ext cx="19693" cy="19693"/>
      </dsp:txXfrm>
    </dsp:sp>
    <dsp:sp modelId="{03D08771-815C-434E-BC0B-50ED9E7D4E66}">
      <dsp:nvSpPr>
        <dsp:cNvPr id="0" name=""/>
        <dsp:cNvSpPr/>
      </dsp:nvSpPr>
      <dsp:spPr>
        <a:xfrm>
          <a:off x="2771721" y="1921"/>
          <a:ext cx="1312215" cy="131221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t-LT" sz="1600" kern="1200" dirty="0" smtClean="0"/>
            <a:t>Manager</a:t>
          </a:r>
          <a:endParaRPr lang="lt-LT" sz="1600" kern="1200" dirty="0"/>
        </a:p>
      </dsp:txBody>
      <dsp:txXfrm>
        <a:off x="2963890" y="194090"/>
        <a:ext cx="927877" cy="927877"/>
      </dsp:txXfrm>
    </dsp:sp>
    <dsp:sp modelId="{28B27512-328C-43C0-B806-B49A23DBD154}">
      <dsp:nvSpPr>
        <dsp:cNvPr id="0" name=""/>
        <dsp:cNvSpPr/>
      </dsp:nvSpPr>
      <dsp:spPr>
        <a:xfrm>
          <a:off x="4083936" y="2346883"/>
          <a:ext cx="393865" cy="34453"/>
        </a:xfrm>
        <a:custGeom>
          <a:avLst/>
          <a:gdLst/>
          <a:ahLst/>
          <a:cxnLst/>
          <a:rect l="0" t="0" r="0" b="0"/>
          <a:pathLst>
            <a:path>
              <a:moveTo>
                <a:pt x="0" y="17226"/>
              </a:moveTo>
              <a:lnTo>
                <a:pt x="393865" y="172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500" kern="1200" dirty="0"/>
        </a:p>
      </dsp:txBody>
      <dsp:txXfrm>
        <a:off x="4271022" y="2354263"/>
        <a:ext cx="19693" cy="19693"/>
      </dsp:txXfrm>
    </dsp:sp>
    <dsp:sp modelId="{2216AF8C-8192-47F7-8E13-F8F2453C2201}">
      <dsp:nvSpPr>
        <dsp:cNvPr id="0" name=""/>
        <dsp:cNvSpPr/>
      </dsp:nvSpPr>
      <dsp:spPr>
        <a:xfrm>
          <a:off x="4477802" y="1708002"/>
          <a:ext cx="1312215" cy="1312215"/>
        </a:xfrm>
        <a:prstGeom prst="ellipse">
          <a:avLst/>
        </a:prstGeom>
        <a:gradFill rotWithShape="0">
          <a:gsLst>
            <a:gs pos="0">
              <a:schemeClr val="accent3">
                <a:hueOff val="903533"/>
                <a:satOff val="33333"/>
                <a:lumOff val="-490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903533"/>
                <a:satOff val="33333"/>
                <a:lumOff val="-490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903533"/>
                <a:satOff val="33333"/>
                <a:lumOff val="-490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Internal customers</a:t>
          </a:r>
          <a:endParaRPr lang="en-US" sz="1600" kern="1200" noProof="0" dirty="0"/>
        </a:p>
      </dsp:txBody>
      <dsp:txXfrm>
        <a:off x="4669971" y="1900171"/>
        <a:ext cx="927877" cy="927877"/>
      </dsp:txXfrm>
    </dsp:sp>
    <dsp:sp modelId="{ABEF9EB1-00CD-4662-A556-A20CB80B3934}">
      <dsp:nvSpPr>
        <dsp:cNvPr id="0" name=""/>
        <dsp:cNvSpPr/>
      </dsp:nvSpPr>
      <dsp:spPr>
        <a:xfrm rot="5400000">
          <a:off x="3230896" y="3199924"/>
          <a:ext cx="393865" cy="34453"/>
        </a:xfrm>
        <a:custGeom>
          <a:avLst/>
          <a:gdLst/>
          <a:ahLst/>
          <a:cxnLst/>
          <a:rect l="0" t="0" r="0" b="0"/>
          <a:pathLst>
            <a:path>
              <a:moveTo>
                <a:pt x="0" y="17226"/>
              </a:moveTo>
              <a:lnTo>
                <a:pt x="393865" y="172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500" kern="1200" dirty="0"/>
        </a:p>
      </dsp:txBody>
      <dsp:txXfrm>
        <a:off x="3417982" y="3207304"/>
        <a:ext cx="19693" cy="19693"/>
      </dsp:txXfrm>
    </dsp:sp>
    <dsp:sp modelId="{9A9CDEBA-2125-4C31-A5AE-E7314071C01F}">
      <dsp:nvSpPr>
        <dsp:cNvPr id="0" name=""/>
        <dsp:cNvSpPr/>
      </dsp:nvSpPr>
      <dsp:spPr>
        <a:xfrm>
          <a:off x="2771721" y="3414083"/>
          <a:ext cx="1312215" cy="1312215"/>
        </a:xfrm>
        <a:prstGeom prst="ellipse">
          <a:avLst/>
        </a:prstGeom>
        <a:gradFill rotWithShape="0">
          <a:gsLst>
            <a:gs pos="0">
              <a:schemeClr val="accent3">
                <a:hueOff val="1807066"/>
                <a:satOff val="66667"/>
                <a:lumOff val="-980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1807066"/>
                <a:satOff val="66667"/>
                <a:lumOff val="-980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1807066"/>
                <a:satOff val="66667"/>
                <a:lumOff val="-980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Direct reports</a:t>
          </a:r>
          <a:endParaRPr lang="en-US" sz="1600" kern="1200" noProof="0" dirty="0"/>
        </a:p>
      </dsp:txBody>
      <dsp:txXfrm>
        <a:off x="2963890" y="3606252"/>
        <a:ext cx="927877" cy="927877"/>
      </dsp:txXfrm>
    </dsp:sp>
    <dsp:sp modelId="{B99478C9-2EDF-4171-B24B-38AAE3F4DC38}">
      <dsp:nvSpPr>
        <dsp:cNvPr id="0" name=""/>
        <dsp:cNvSpPr/>
      </dsp:nvSpPr>
      <dsp:spPr>
        <a:xfrm rot="10800000">
          <a:off x="2377855" y="2346883"/>
          <a:ext cx="393865" cy="34453"/>
        </a:xfrm>
        <a:custGeom>
          <a:avLst/>
          <a:gdLst/>
          <a:ahLst/>
          <a:cxnLst/>
          <a:rect l="0" t="0" r="0" b="0"/>
          <a:pathLst>
            <a:path>
              <a:moveTo>
                <a:pt x="0" y="17226"/>
              </a:moveTo>
              <a:lnTo>
                <a:pt x="393865" y="172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t-LT" sz="500" kern="1200" dirty="0"/>
        </a:p>
      </dsp:txBody>
      <dsp:txXfrm rot="10800000">
        <a:off x="2564941" y="2354263"/>
        <a:ext cx="19693" cy="19693"/>
      </dsp:txXfrm>
    </dsp:sp>
    <dsp:sp modelId="{F8516F20-F493-4B0E-AF2D-8C6CC3042242}">
      <dsp:nvSpPr>
        <dsp:cNvPr id="0" name=""/>
        <dsp:cNvSpPr/>
      </dsp:nvSpPr>
      <dsp:spPr>
        <a:xfrm>
          <a:off x="1065639" y="1708002"/>
          <a:ext cx="1312215" cy="1312215"/>
        </a:xfrm>
        <a:prstGeom prst="ellipse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Peers</a:t>
          </a:r>
          <a:endParaRPr lang="en-US" sz="1600" kern="1200" noProof="0" dirty="0"/>
        </a:p>
      </dsp:txBody>
      <dsp:txXfrm>
        <a:off x="1257808" y="1900171"/>
        <a:ext cx="927877" cy="9278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DC2A2-DF2B-4DA8-8B2A-2B260A429DF6}">
      <dsp:nvSpPr>
        <dsp:cNvPr id="0" name=""/>
        <dsp:cNvSpPr/>
      </dsp:nvSpPr>
      <dsp:spPr>
        <a:xfrm>
          <a:off x="1015363" y="125318"/>
          <a:ext cx="8921692" cy="4910979"/>
        </a:xfrm>
        <a:prstGeom prst="rect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38EA936-D0ED-4494-8DBA-D8F1453BD63B}">
      <dsp:nvSpPr>
        <dsp:cNvPr id="0" name=""/>
        <dsp:cNvSpPr/>
      </dsp:nvSpPr>
      <dsp:spPr>
        <a:xfrm>
          <a:off x="1556408" y="870359"/>
          <a:ext cx="3707571" cy="39374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Individuals get a broader perspective of how they</a:t>
          </a:r>
          <a:r>
            <a:rPr lang="lt-LT" sz="1900" kern="1200" dirty="0" smtClean="0"/>
            <a:t> are </a:t>
          </a:r>
          <a:r>
            <a:rPr lang="en-US" sz="1900" kern="1200" noProof="0" dirty="0" smtClean="0"/>
            <a:t>perceived</a:t>
          </a:r>
          <a:r>
            <a:rPr lang="lt-LT" sz="1900" kern="1200" dirty="0" smtClean="0"/>
            <a:t>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Gives people a more rounded view of performance</a:t>
          </a:r>
          <a:r>
            <a:rPr lang="lt-LT" sz="1900" kern="1200" dirty="0" smtClean="0"/>
            <a:t>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Increased awareness of and relevance of competencies</a:t>
          </a:r>
          <a:r>
            <a:rPr lang="lt-LT" sz="1900" kern="1200" dirty="0" smtClean="0"/>
            <a:t>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Increased awareness by senior management of</a:t>
          </a:r>
          <a:r>
            <a:rPr lang="lt-LT" sz="1900" kern="1200" dirty="0" smtClean="0"/>
            <a:t> </a:t>
          </a:r>
          <a:r>
            <a:rPr lang="en-US" sz="1900" kern="1200" noProof="0" dirty="0" smtClean="0"/>
            <a:t>their own development needs</a:t>
          </a:r>
          <a:r>
            <a:rPr lang="lt-LT" sz="1900" kern="1200" dirty="0" smtClean="0"/>
            <a:t>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Feedback is perceived as more valid and objective,</a:t>
          </a:r>
          <a:r>
            <a:rPr lang="lt-LT" sz="1900" kern="1200" dirty="0" smtClean="0"/>
            <a:t> </a:t>
          </a:r>
          <a:r>
            <a:rPr lang="en-US" sz="1900" kern="1200" dirty="0" smtClean="0"/>
            <a:t>leading to acceptance of results and actions required.</a:t>
          </a:r>
          <a:endParaRPr lang="lt-LT" sz="1900" kern="1200" dirty="0"/>
        </a:p>
      </dsp:txBody>
      <dsp:txXfrm>
        <a:off x="1556408" y="870359"/>
        <a:ext cx="3707571" cy="3937436"/>
      </dsp:txXfrm>
    </dsp:sp>
    <dsp:sp modelId="{99DCA83E-C339-4985-A173-2AAC39FF1486}">
      <dsp:nvSpPr>
        <dsp:cNvPr id="0" name=""/>
        <dsp:cNvSpPr/>
      </dsp:nvSpPr>
      <dsp:spPr>
        <a:xfrm>
          <a:off x="5563995" y="905382"/>
          <a:ext cx="3972138" cy="3604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People do not always give frank or honest feedback</a:t>
          </a:r>
          <a:r>
            <a:rPr lang="lt-LT" sz="1900" kern="1200" dirty="0" smtClean="0"/>
            <a:t>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People may be put under stress in receiving or giving</a:t>
          </a:r>
          <a:r>
            <a:rPr lang="lt-LT" sz="1900" kern="1200" dirty="0" smtClean="0"/>
            <a:t> feedback;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Lack of action may follow feedback</a:t>
          </a:r>
          <a:r>
            <a:rPr lang="lt-LT" sz="1900" kern="1200" dirty="0" smtClean="0"/>
            <a:t>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noProof="0" dirty="0" smtClean="0"/>
            <a:t>Over-reliance on technology</a:t>
          </a:r>
          <a:r>
            <a:rPr lang="lt-LT" sz="1900" kern="1200" noProof="0" dirty="0" smtClean="0"/>
            <a:t>;</a:t>
          </a:r>
          <a:endParaRPr lang="en-US" sz="1900" kern="1200" noProof="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Too much bureaucracy to achieve any changes</a:t>
          </a:r>
          <a:r>
            <a:rPr lang="lt-LT" sz="1900" kern="1200" dirty="0" smtClean="0"/>
            <a:t>.</a:t>
          </a:r>
          <a:endParaRPr lang="lt-LT" sz="1900" kern="1200" dirty="0"/>
        </a:p>
      </dsp:txBody>
      <dsp:txXfrm>
        <a:off x="5563995" y="905382"/>
        <a:ext cx="3972138" cy="3604577"/>
      </dsp:txXfrm>
    </dsp:sp>
    <dsp:sp modelId="{BD817553-D2C5-4362-9603-A2BB5B4188F7}">
      <dsp:nvSpPr>
        <dsp:cNvPr id="0" name=""/>
        <dsp:cNvSpPr/>
      </dsp:nvSpPr>
      <dsp:spPr>
        <a:xfrm>
          <a:off x="820856" y="-2408"/>
          <a:ext cx="974689" cy="993566"/>
        </a:xfrm>
        <a:prstGeom prst="plus">
          <a:avLst>
            <a:gd name="adj" fmla="val 3281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D23242E-2065-4332-872F-F8B896A636E4}">
      <dsp:nvSpPr>
        <dsp:cNvPr id="0" name=""/>
        <dsp:cNvSpPr/>
      </dsp:nvSpPr>
      <dsp:spPr>
        <a:xfrm flipV="1">
          <a:off x="9221813" y="227206"/>
          <a:ext cx="989384" cy="47022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B6D39E1-55E5-4702-9886-254126ADD282}">
      <dsp:nvSpPr>
        <dsp:cNvPr id="0" name=""/>
        <dsp:cNvSpPr/>
      </dsp:nvSpPr>
      <dsp:spPr>
        <a:xfrm>
          <a:off x="5466307" y="1034611"/>
          <a:ext cx="925" cy="3399409"/>
        </a:xfrm>
        <a:prstGeom prst="line">
          <a:avLst/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194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4847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323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39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195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690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005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549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750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167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538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FB8C-625F-4783-B790-094031A918A2}" type="datetimeFigureOut">
              <a:rPr lang="en-GB" smtClean="0"/>
              <a:t>18/01/2018</a:t>
            </a:fld>
            <a:endParaRPr lang="en-GB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51112-B7A3-46E5-A1B5-87A4920597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6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3.png"/><Relationship Id="rId9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QuickStyle" Target="../diagrams/quickStyle2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2.xml"/><Relationship Id="rId4" Type="http://schemas.openxmlformats.org/officeDocument/2006/relationships/image" Target="../media/image3.png"/><Relationship Id="rId9" Type="http://schemas.openxmlformats.org/officeDocument/2006/relationships/diagramData" Target="../diagrams/data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QuickStyle" Target="../diagrams/quickStyle3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3.xml"/><Relationship Id="rId4" Type="http://schemas.openxmlformats.org/officeDocument/2006/relationships/image" Target="../media/image3.png"/><Relationship Id="rId9" Type="http://schemas.openxmlformats.org/officeDocument/2006/relationships/diagramData" Target="../diagrams/data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4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diagramColors" Target="../diagrams/colors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QuickStyle" Target="../diagrams/quickStyle4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4.xml"/><Relationship Id="rId4" Type="http://schemas.openxmlformats.org/officeDocument/2006/relationships/image" Target="../media/image3.png"/><Relationship Id="rId9" Type="http://schemas.openxmlformats.org/officeDocument/2006/relationships/diagramData" Target="../diagrams/data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5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diagramColors" Target="../diagrams/colors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QuickStyle" Target="../diagrams/quickStyle5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5.xml"/><Relationship Id="rId4" Type="http://schemas.openxmlformats.org/officeDocument/2006/relationships/image" Target="../media/image3.png"/><Relationship Id="rId9" Type="http://schemas.openxmlformats.org/officeDocument/2006/relationships/diagramData" Target="../diagrams/data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6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diagramColors" Target="../diagrams/colors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QuickStyle" Target="../diagrams/quickStyle6.xml"/><Relationship Id="rId5" Type="http://schemas.openxmlformats.org/officeDocument/2006/relationships/image" Target="../media/image4.png"/><Relationship Id="rId10" Type="http://schemas.openxmlformats.org/officeDocument/2006/relationships/diagramLayout" Target="../diagrams/layout6.xml"/><Relationship Id="rId4" Type="http://schemas.openxmlformats.org/officeDocument/2006/relationships/image" Target="../media/image3.png"/><Relationship Id="rId9" Type="http://schemas.openxmlformats.org/officeDocument/2006/relationships/diagramData" Target="../diagrams/data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23231" y="852414"/>
            <a:ext cx="10191750" cy="2338388"/>
          </a:xfrm>
        </p:spPr>
        <p:txBody>
          <a:bodyPr/>
          <a:lstStyle/>
          <a:p>
            <a:r>
              <a:rPr lang="en-GB" b="1" dirty="0" smtClean="0"/>
              <a:t>Human resource management</a:t>
            </a:r>
            <a:endParaRPr lang="en-GB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Performance management</a:t>
            </a:r>
            <a:endParaRPr lang="lt-LT" sz="28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8199" y="335924"/>
            <a:ext cx="10753726" cy="94995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/>
              <a:t>Views on Performance </a:t>
            </a:r>
            <a:r>
              <a:rPr lang="en-US" sz="4000" dirty="0" smtClean="0"/>
              <a:t>Management</a:t>
            </a:r>
            <a:endParaRPr lang="lt-LT" sz="4000" dirty="0" smtClean="0"/>
          </a:p>
          <a:p>
            <a:pPr algn="l"/>
            <a:r>
              <a:rPr lang="en-US" sz="2900" dirty="0"/>
              <a:t>(Source: </a:t>
            </a:r>
            <a:r>
              <a:rPr lang="en-GB" sz="2900" dirty="0"/>
              <a:t>Michael Armstrong, A Handbook of Human Resource Management Practice, 2006</a:t>
            </a:r>
            <a:r>
              <a:rPr lang="en-GB" sz="2900" dirty="0" smtClean="0"/>
              <a:t>)</a:t>
            </a:r>
            <a:endParaRPr lang="lt-LT" sz="2900" dirty="0"/>
          </a:p>
        </p:txBody>
      </p:sp>
      <p:pic>
        <p:nvPicPr>
          <p:cNvPr id="11" name="Content Placeholder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/>
          <a:stretch/>
        </p:blipFill>
        <p:spPr>
          <a:xfrm>
            <a:off x="2631233" y="1621799"/>
            <a:ext cx="6260777" cy="402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8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590550" y="179625"/>
            <a:ext cx="11434416" cy="95492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The performance management </a:t>
            </a:r>
            <a:r>
              <a:rPr lang="en-US" sz="4400" dirty="0" smtClean="0"/>
              <a:t>cycle</a:t>
            </a:r>
          </a:p>
          <a:p>
            <a:pPr algn="l"/>
            <a:r>
              <a:rPr lang="lt-LT" sz="2700" dirty="0"/>
              <a:t>(</a:t>
            </a:r>
            <a:r>
              <a:rPr lang="en-GB" sz="2700" dirty="0"/>
              <a:t>Armstrong &amp; Taylor, Handbook of Human Resource Management Practices, 2014</a:t>
            </a:r>
            <a:r>
              <a:rPr lang="lt-LT" sz="2700" dirty="0" smtClean="0"/>
              <a:t>)</a:t>
            </a:r>
            <a:endParaRPr lang="lt-LT" sz="27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450" y="1138113"/>
            <a:ext cx="8165565" cy="51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5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66871" y="560216"/>
            <a:ext cx="10515600" cy="759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9000" dirty="0" smtClean="0"/>
              <a:t>The performance management cycle</a:t>
            </a:r>
            <a:r>
              <a:rPr lang="lt-LT" sz="9000" dirty="0" smtClean="0"/>
              <a:t> </a:t>
            </a:r>
            <a:r>
              <a:rPr lang="lt-LT" sz="9000" dirty="0" err="1" smtClean="0"/>
              <a:t>in</a:t>
            </a:r>
            <a:r>
              <a:rPr lang="lt-LT" sz="9000" dirty="0" smtClean="0"/>
              <a:t> </a:t>
            </a:r>
            <a:r>
              <a:rPr lang="lt-LT" sz="9000" dirty="0" err="1" smtClean="0"/>
              <a:t>SMEs</a:t>
            </a:r>
            <a:endParaRPr lang="en-US" sz="9000" dirty="0" smtClean="0"/>
          </a:p>
          <a:p>
            <a:pPr algn="l"/>
            <a:r>
              <a:rPr lang="en-GB" sz="4400" dirty="0" smtClean="0"/>
              <a:t>(ATES</a:t>
            </a:r>
            <a:r>
              <a:rPr lang="en-GB" sz="4400" dirty="0"/>
              <a:t>, </a:t>
            </a:r>
            <a:r>
              <a:rPr lang="en-GB" sz="4400" dirty="0" smtClean="0"/>
              <a:t>A., et al. (2013</a:t>
            </a:r>
            <a:r>
              <a:rPr lang="en-GB" sz="4400" dirty="0"/>
              <a:t>) "The development of SME managerial practice for effective performance </a:t>
            </a:r>
            <a:r>
              <a:rPr lang="en-GB" sz="4400" dirty="0" smtClean="0"/>
              <a:t>management”)</a:t>
            </a:r>
            <a:endParaRPr lang="lt-LT" sz="44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Rectangle 1"/>
          <p:cNvSpPr/>
          <p:nvPr/>
        </p:nvSpPr>
        <p:spPr>
          <a:xfrm>
            <a:off x="866871" y="1727349"/>
            <a:ext cx="10583767" cy="3494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Planning seems to be the most crucial phase of the identified closed-loop process. SMEs show difficulties in developing effective mission, vision and values, and most of them have never </a:t>
            </a:r>
            <a:r>
              <a:rPr lang="en-US" sz="2400" dirty="0" smtClean="0"/>
              <a:t>formalized </a:t>
            </a:r>
            <a:r>
              <a:rPr lang="en-US" sz="2400" dirty="0"/>
              <a:t>their strategies</a:t>
            </a:r>
            <a:r>
              <a:rPr lang="en-US" sz="2400" dirty="0" smtClean="0"/>
              <a:t>.</a:t>
            </a:r>
            <a:endParaRPr lang="lt-LT" sz="2400" dirty="0" smtClean="0"/>
          </a:p>
          <a:p>
            <a:endParaRPr lang="lt-LT" sz="2400" dirty="0"/>
          </a:p>
          <a:p>
            <a:r>
              <a:rPr lang="en-US" sz="2400" dirty="0"/>
              <a:t>A second key barrier that SMEs should tackle to develop their managerial practice is the difficulty in managing the internal and external communication process. </a:t>
            </a:r>
            <a:endParaRPr lang="lt-LT" sz="2400" dirty="0" smtClean="0"/>
          </a:p>
          <a:p>
            <a:endParaRPr lang="lt-LT" sz="2400" dirty="0"/>
          </a:p>
          <a:p>
            <a:r>
              <a:rPr lang="en-US" sz="2400" dirty="0"/>
              <a:t>Thirdly, special attention should be given to the planning and communication of</a:t>
            </a:r>
          </a:p>
          <a:p>
            <a:r>
              <a:rPr lang="en-US" sz="2400" dirty="0"/>
              <a:t>internal and external change initiatives.</a:t>
            </a:r>
            <a:endParaRPr lang="lt-LT" sz="2400" dirty="0"/>
          </a:p>
        </p:txBody>
      </p:sp>
    </p:spTree>
    <p:extLst>
      <p:ext uri="{BB962C8B-B14F-4D97-AF65-F5344CB8AC3E}">
        <p14:creationId xmlns:p14="http://schemas.microsoft.com/office/powerpoint/2010/main" val="255221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973041" y="402573"/>
            <a:ext cx="10515600" cy="759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/>
              <a:t>Performance </a:t>
            </a:r>
            <a:r>
              <a:rPr lang="en-US" sz="4400" dirty="0" smtClean="0"/>
              <a:t>Agreements</a:t>
            </a:r>
            <a:endParaRPr lang="lt-LT" sz="4400" dirty="0" smtClean="0"/>
          </a:p>
          <a:p>
            <a:pPr algn="l"/>
            <a:r>
              <a:rPr lang="lt-LT" sz="2200" dirty="0"/>
              <a:t>(</a:t>
            </a:r>
            <a:r>
              <a:rPr lang="en-GB" sz="2200" dirty="0"/>
              <a:t>Armstrong &amp; Taylor, Handbook of Human Resource Management Practices, 2014</a:t>
            </a:r>
            <a:r>
              <a:rPr lang="lt-LT" sz="2200" dirty="0" smtClean="0"/>
              <a:t>)</a:t>
            </a:r>
            <a:endParaRPr lang="lt-LT" sz="22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Rectangle 1"/>
          <p:cNvSpPr/>
          <p:nvPr/>
        </p:nvSpPr>
        <p:spPr>
          <a:xfrm>
            <a:off x="338136" y="1232099"/>
            <a:ext cx="1158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There must be an agreement on what the definition is of the role. This provides guidance.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Objectives must also be defined whether they be tasks, targets, projects, or behaviors.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Criteria for the objectives must be defined</a:t>
            </a:r>
            <a:r>
              <a:rPr lang="en-US" sz="2400" dirty="0" smtClean="0"/>
              <a:t>.</a:t>
            </a:r>
            <a:endParaRPr lang="lt-LT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Output </a:t>
            </a:r>
            <a:r>
              <a:rPr lang="en-US" sz="2400" dirty="0"/>
              <a:t>and outcomes are measured against each other. Output is quantifiable while the outcome you can see the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Performance planning is more used for the everyday work of an individual. Objectives are given to complete for their work and it may be to raise standards and improve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Personal Development Planning (PDP) is as it sounds. Managers will help employees to come up with a personal plan where they can achieve goals whether it be self-learning, training, acquiring more skills, or project work.</a:t>
            </a:r>
          </a:p>
        </p:txBody>
      </p:sp>
    </p:spTree>
    <p:extLst>
      <p:ext uri="{BB962C8B-B14F-4D97-AF65-F5344CB8AC3E}">
        <p14:creationId xmlns:p14="http://schemas.microsoft.com/office/powerpoint/2010/main" val="147691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403994"/>
            <a:ext cx="10515600" cy="8229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5100" dirty="0"/>
              <a:t>CRITERIA FOR </a:t>
            </a:r>
            <a:r>
              <a:rPr lang="lt-LT" sz="5100" dirty="0" smtClean="0"/>
              <a:t>OBJECTIVES</a:t>
            </a:r>
          </a:p>
          <a:p>
            <a:pPr algn="l"/>
            <a:r>
              <a:rPr lang="en-US" sz="2900" dirty="0"/>
              <a:t>(Source: </a:t>
            </a:r>
            <a:r>
              <a:rPr lang="en-GB" sz="2900" dirty="0"/>
              <a:t>Armstrong &amp; Taylor, Handbook of Human Resource Management Practices, 2014</a:t>
            </a:r>
            <a:r>
              <a:rPr lang="en-GB" sz="2900" dirty="0" smtClean="0"/>
              <a:t>)</a:t>
            </a:r>
            <a:endParaRPr lang="lt-LT" sz="29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05459643"/>
              </p:ext>
            </p:extLst>
          </p:nvPr>
        </p:nvGraphicFramePr>
        <p:xfrm>
          <a:off x="800196" y="1270674"/>
          <a:ext cx="9359803" cy="4867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3087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973041" y="402573"/>
            <a:ext cx="10515600" cy="759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5100" dirty="0"/>
              <a:t>Managing Performance Throughout the </a:t>
            </a:r>
            <a:r>
              <a:rPr lang="en-GB" sz="5100" dirty="0" smtClean="0"/>
              <a:t>Year</a:t>
            </a:r>
            <a:endParaRPr lang="lt-LT" sz="5100" dirty="0" smtClean="0"/>
          </a:p>
          <a:p>
            <a:pPr algn="l"/>
            <a:r>
              <a:rPr lang="en-US" sz="3300" dirty="0"/>
              <a:t>(Source: </a:t>
            </a:r>
            <a:r>
              <a:rPr lang="en-GB" sz="3300" dirty="0"/>
              <a:t>Armstrong &amp; Taylor, Handbook of Human Resource Management Practices, 2014</a:t>
            </a:r>
            <a:r>
              <a:rPr lang="en-GB" sz="3300" dirty="0" smtClean="0"/>
              <a:t>)</a:t>
            </a:r>
            <a:endParaRPr lang="lt-LT" sz="33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Rectangle 1"/>
          <p:cNvSpPr/>
          <p:nvPr/>
        </p:nvSpPr>
        <p:spPr>
          <a:xfrm>
            <a:off x="482180" y="1680152"/>
            <a:ext cx="69545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dirty="0"/>
              <a:t>Performance management should not feel like a forced task for managers, but something that is natural throughout the year</a:t>
            </a:r>
            <a:r>
              <a:rPr lang="en-GB" sz="2400" dirty="0" smtClean="0"/>
              <a:t>.</a:t>
            </a:r>
            <a:endParaRPr lang="lt-LT" sz="2400" dirty="0" smtClean="0"/>
          </a:p>
          <a:p>
            <a:pPr algn="just"/>
            <a:endParaRPr lang="en-GB" sz="2400" dirty="0"/>
          </a:p>
          <a:p>
            <a:pPr algn="just"/>
            <a:r>
              <a:rPr lang="en-GB" sz="2400" dirty="0"/>
              <a:t>Appraisals are seen as disadvantageous as they focus and dwell on the past rather than what is at hand.</a:t>
            </a:r>
          </a:p>
          <a:p>
            <a:pPr algn="just"/>
            <a:r>
              <a:rPr lang="en-GB" sz="2400" dirty="0"/>
              <a:t>Performance management can continue to improve on someone as yearly reviews will not focus on what is current and give certain goals for a whole year.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7DFB832E-4C05-4651-9BED-1FDCF0BE06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89144" y="2100169"/>
            <a:ext cx="3626652" cy="241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561795"/>
            <a:ext cx="10515600" cy="759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100" dirty="0"/>
              <a:t>Reviewing </a:t>
            </a:r>
            <a:r>
              <a:rPr lang="en-US" sz="5100" dirty="0" smtClean="0"/>
              <a:t>Performance</a:t>
            </a:r>
            <a:endParaRPr lang="lt-LT" sz="5100" dirty="0" smtClean="0"/>
          </a:p>
          <a:p>
            <a:pPr algn="l"/>
            <a:r>
              <a:rPr lang="en-US" sz="3300" dirty="0"/>
              <a:t>(Source: </a:t>
            </a:r>
            <a:r>
              <a:rPr lang="en-GB" sz="3300" dirty="0"/>
              <a:t>Armstrong &amp; Taylor, Handbook of Human Resource Management Practices, 2014</a:t>
            </a:r>
            <a:r>
              <a:rPr lang="en-GB" sz="3300" dirty="0" smtClean="0"/>
              <a:t>)</a:t>
            </a:r>
            <a:endParaRPr lang="lt-LT" sz="33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Rectangle 1"/>
          <p:cNvSpPr/>
          <p:nvPr/>
        </p:nvSpPr>
        <p:spPr>
          <a:xfrm>
            <a:off x="482180" y="2207141"/>
            <a:ext cx="110064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Annual Performance reviews are still important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It can focus on key points for performance and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There should not be surprises in the review if performance management is used as issues are constantly arising and being dealt with throughout the year.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Informal reviews are preferred and to carry them out more often to keep the employees in the loop with what they are supposed to be improving on.</a:t>
            </a:r>
          </a:p>
        </p:txBody>
      </p:sp>
    </p:spTree>
    <p:extLst>
      <p:ext uri="{BB962C8B-B14F-4D97-AF65-F5344CB8AC3E}">
        <p14:creationId xmlns:p14="http://schemas.microsoft.com/office/powerpoint/2010/main" val="6537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561795"/>
            <a:ext cx="10515600" cy="759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800" dirty="0"/>
              <a:t>Conducting a performance review </a:t>
            </a:r>
            <a:r>
              <a:rPr lang="en-US" sz="5800" dirty="0" smtClean="0"/>
              <a:t>meeting</a:t>
            </a:r>
            <a:endParaRPr lang="lt-LT" sz="5800" dirty="0" smtClean="0"/>
          </a:p>
          <a:p>
            <a:pPr algn="l"/>
            <a:r>
              <a:rPr lang="en-US" sz="3300" dirty="0"/>
              <a:t>(Source: </a:t>
            </a:r>
            <a:r>
              <a:rPr lang="en-GB" sz="3300" dirty="0"/>
              <a:t>Armstrong &amp; Taylor, Handbook of Human Resource Management Practices, 2014</a:t>
            </a:r>
            <a:r>
              <a:rPr lang="en-GB" sz="3300" dirty="0" smtClean="0"/>
              <a:t>)</a:t>
            </a:r>
            <a:endParaRPr lang="lt-LT" sz="33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82181" y="1797855"/>
            <a:ext cx="4763386" cy="4262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+mj-lt"/>
              <a:buAutoNum type="arabicPeriod"/>
            </a:pPr>
            <a:r>
              <a:rPr lang="lt-LT" sz="2800" i="1" dirty="0" smtClean="0"/>
              <a:t>Be </a:t>
            </a:r>
            <a:r>
              <a:rPr lang="en-US" sz="2800" i="1" dirty="0" smtClean="0"/>
              <a:t>prepared;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i="1" dirty="0" smtClean="0"/>
              <a:t>Work to a clear structure;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i="1" dirty="0" smtClean="0"/>
              <a:t>Create the right atmosphere;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i="1" dirty="0" smtClean="0"/>
              <a:t>Provide</a:t>
            </a:r>
            <a:r>
              <a:rPr lang="lt-LT" sz="2800" i="1" dirty="0" smtClean="0"/>
              <a:t> </a:t>
            </a:r>
            <a:r>
              <a:rPr lang="en-US" sz="2800" i="1" dirty="0" smtClean="0"/>
              <a:t>good feedback;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i="1" dirty="0" smtClean="0"/>
              <a:t>Use time productively;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i="1" dirty="0" smtClean="0"/>
              <a:t>Use praise;</a:t>
            </a:r>
            <a:endParaRPr lang="lt-LT" sz="2800" i="1" dirty="0" smtClean="0"/>
          </a:p>
          <a:p>
            <a:pPr marL="514350" indent="-514350" algn="l">
              <a:buFont typeface="+mj-lt"/>
              <a:buAutoNum type="arabicPeriod"/>
            </a:pPr>
            <a:endParaRPr lang="en-US" i="1" dirty="0" smtClean="0"/>
          </a:p>
          <a:p>
            <a:pPr algn="l"/>
            <a:endParaRPr lang="en-US" i="1" dirty="0" smtClean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458835" y="1625022"/>
            <a:ext cx="5932967" cy="4284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7"/>
            </a:pPr>
            <a:r>
              <a:rPr lang="en-US" i="1" dirty="0" smtClean="0"/>
              <a:t>Invite self-assessment;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i="1" dirty="0" smtClean="0"/>
              <a:t>Discuss performance not personality;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i="1" dirty="0" smtClean="0"/>
              <a:t>Encourage analysis of performance;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i="1" dirty="0" smtClean="0"/>
              <a:t>Don’t deliver unexpected criticisms;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i="1" dirty="0"/>
              <a:t>Agree measurable objectives and a plan of </a:t>
            </a:r>
            <a:r>
              <a:rPr lang="en-US" i="1" dirty="0" smtClean="0"/>
              <a:t>action.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9739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561795"/>
            <a:ext cx="10515600" cy="7599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800" dirty="0"/>
              <a:t>Dealing with Underperformers (5 Steps</a:t>
            </a:r>
            <a:r>
              <a:rPr lang="en-US" sz="5800" dirty="0" smtClean="0"/>
              <a:t>)</a:t>
            </a:r>
            <a:endParaRPr lang="lt-LT" sz="5800" dirty="0" smtClean="0"/>
          </a:p>
          <a:p>
            <a:pPr algn="l"/>
            <a:r>
              <a:rPr lang="en-US" sz="3800" dirty="0"/>
              <a:t>(Source: </a:t>
            </a:r>
            <a:r>
              <a:rPr lang="en-GB" sz="3800" dirty="0"/>
              <a:t>Michael Armstrong, Armstrong’s Handbook of Performance Management, 2015</a:t>
            </a:r>
            <a:r>
              <a:rPr lang="en-GB" sz="3800" dirty="0" smtClean="0"/>
              <a:t>)</a:t>
            </a:r>
            <a:endParaRPr lang="lt-LT" sz="38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82181" y="2207486"/>
            <a:ext cx="10871618" cy="385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+mj-lt"/>
              <a:buAutoNum type="arabicPeriod"/>
            </a:pPr>
            <a:r>
              <a:rPr lang="en-US" sz="2600" dirty="0"/>
              <a:t>Identify and Agree the Problem </a:t>
            </a:r>
            <a:endParaRPr lang="lt-LT" sz="2600" dirty="0" smtClean="0"/>
          </a:p>
          <a:p>
            <a:pPr marL="514350" indent="-514350" algn="l">
              <a:buFont typeface="+mj-lt"/>
              <a:buAutoNum type="arabicPeriod"/>
            </a:pPr>
            <a:r>
              <a:rPr lang="en-US" sz="2600" dirty="0" smtClean="0"/>
              <a:t>Establish </a:t>
            </a:r>
            <a:r>
              <a:rPr lang="en-US" sz="2600" dirty="0"/>
              <a:t>the reasons for </a:t>
            </a:r>
            <a:r>
              <a:rPr lang="en-US" sz="2600" dirty="0" smtClean="0"/>
              <a:t>shortfall</a:t>
            </a:r>
            <a:endParaRPr lang="lt-LT" sz="2600" dirty="0" smtClean="0"/>
          </a:p>
          <a:p>
            <a:pPr marL="514350" indent="-514350" algn="l">
              <a:buFont typeface="+mj-lt"/>
              <a:buAutoNum type="arabicPeriod"/>
            </a:pPr>
            <a:r>
              <a:rPr lang="en-US" sz="2600" dirty="0" smtClean="0"/>
              <a:t>Decide </a:t>
            </a:r>
            <a:r>
              <a:rPr lang="en-US" sz="2600" dirty="0"/>
              <a:t>and agree on action </a:t>
            </a:r>
            <a:r>
              <a:rPr lang="en-US" sz="2600" dirty="0" smtClean="0"/>
              <a:t>required</a:t>
            </a:r>
            <a:endParaRPr lang="lt-LT" sz="2600" dirty="0" smtClean="0"/>
          </a:p>
          <a:p>
            <a:pPr marL="514350" indent="-514350" algn="l">
              <a:buFont typeface="+mj-lt"/>
              <a:buAutoNum type="arabicPeriod"/>
            </a:pPr>
            <a:r>
              <a:rPr lang="en-US" sz="2600" dirty="0" smtClean="0"/>
              <a:t>Resource </a:t>
            </a:r>
            <a:r>
              <a:rPr lang="en-US" sz="2600" dirty="0"/>
              <a:t>the </a:t>
            </a:r>
            <a:r>
              <a:rPr lang="en-US" sz="2600" dirty="0" smtClean="0"/>
              <a:t>Action</a:t>
            </a:r>
            <a:endParaRPr lang="lt-LT" sz="2600" dirty="0" smtClean="0"/>
          </a:p>
          <a:p>
            <a:pPr marL="514350" indent="-514350" algn="l">
              <a:buFont typeface="+mj-lt"/>
              <a:buAutoNum type="arabicPeriod"/>
            </a:pPr>
            <a:r>
              <a:rPr lang="en-US" sz="2600" dirty="0" smtClean="0"/>
              <a:t>Monitor </a:t>
            </a:r>
            <a:r>
              <a:rPr lang="en-US" sz="2600" dirty="0"/>
              <a:t>and Provide </a:t>
            </a:r>
            <a:r>
              <a:rPr lang="en-US" sz="2600" dirty="0" smtClean="0"/>
              <a:t>Feedback</a:t>
            </a:r>
            <a:endParaRPr lang="en-US" i="1" dirty="0" smtClean="0"/>
          </a:p>
          <a:p>
            <a:pPr algn="l"/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383197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3" y="671320"/>
            <a:ext cx="10515600" cy="77037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700" dirty="0" smtClean="0"/>
              <a:t>Performance management </a:t>
            </a:r>
            <a:r>
              <a:rPr lang="en-US" sz="6700" dirty="0" smtClean="0"/>
              <a:t>issues</a:t>
            </a:r>
            <a:endParaRPr lang="lt-LT" sz="6700" dirty="0" smtClean="0"/>
          </a:p>
          <a:p>
            <a:pPr algn="l"/>
            <a:r>
              <a:rPr lang="en-US" sz="3800" dirty="0"/>
              <a:t>(Source: </a:t>
            </a:r>
            <a:r>
              <a:rPr lang="en-GB" sz="3800" dirty="0"/>
              <a:t>Armstrong &amp; Taylor, Handbook of Human Resource Management Practices, 2014</a:t>
            </a:r>
            <a:r>
              <a:rPr lang="en-GB" sz="3800" dirty="0" smtClean="0"/>
              <a:t>)</a:t>
            </a:r>
            <a:endParaRPr lang="lt-LT" sz="3800" dirty="0"/>
          </a:p>
        </p:txBody>
      </p:sp>
      <p:sp>
        <p:nvSpPr>
          <p:cNvPr id="2" name="Rectangle 1"/>
          <p:cNvSpPr/>
          <p:nvPr/>
        </p:nvSpPr>
        <p:spPr>
          <a:xfrm>
            <a:off x="833533" y="1897839"/>
            <a:ext cx="1038381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It is an exercise in observation and judgement, it is </a:t>
            </a:r>
            <a:r>
              <a:rPr lang="en-US" sz="2800" dirty="0" smtClean="0"/>
              <a:t>a</a:t>
            </a:r>
            <a:r>
              <a:rPr lang="lt-LT" sz="2800" dirty="0" smtClean="0"/>
              <a:t> </a:t>
            </a:r>
            <a:r>
              <a:rPr lang="en-US" sz="2800" dirty="0" smtClean="0"/>
              <a:t>feedback </a:t>
            </a:r>
            <a:r>
              <a:rPr lang="en-US" sz="2800" dirty="0"/>
              <a:t>process, it is an organizational intervention. It is a </a:t>
            </a:r>
            <a:r>
              <a:rPr lang="en-US" sz="2800" dirty="0" smtClean="0"/>
              <a:t>measurement</a:t>
            </a:r>
            <a:r>
              <a:rPr lang="lt-LT" sz="2800" dirty="0" smtClean="0"/>
              <a:t> </a:t>
            </a:r>
            <a:r>
              <a:rPr lang="en-US" sz="2800" dirty="0" smtClean="0"/>
              <a:t>process </a:t>
            </a:r>
            <a:r>
              <a:rPr lang="en-US" sz="2800" dirty="0"/>
              <a:t>as well as an intensely emotional process. Above all, it is an </a:t>
            </a:r>
            <a:r>
              <a:rPr lang="en-US" sz="2800" dirty="0" smtClean="0"/>
              <a:t>inexact,</a:t>
            </a:r>
            <a:r>
              <a:rPr lang="lt-LT" sz="2800" dirty="0" smtClean="0"/>
              <a:t> </a:t>
            </a:r>
            <a:r>
              <a:rPr lang="lt-LT" sz="2800" dirty="0" err="1" smtClean="0"/>
              <a:t>human</a:t>
            </a:r>
            <a:r>
              <a:rPr lang="lt-LT" sz="2800" dirty="0" smtClean="0"/>
              <a:t> </a:t>
            </a:r>
            <a:r>
              <a:rPr lang="lt-LT" sz="2800" dirty="0" err="1" smtClean="0"/>
              <a:t>process</a:t>
            </a:r>
            <a:r>
              <a:rPr lang="lt-LT" sz="2800" dirty="0"/>
              <a:t> </a:t>
            </a:r>
            <a:r>
              <a:rPr lang="lt-LT" sz="2800" dirty="0" smtClean="0"/>
              <a:t>(</a:t>
            </a:r>
            <a:r>
              <a:rPr lang="lt-LT" sz="2800" dirty="0" err="1" smtClean="0"/>
              <a:t>Cascio</a:t>
            </a:r>
            <a:r>
              <a:rPr lang="lt-LT" sz="2800" dirty="0" smtClean="0"/>
              <a:t>, 2010).</a:t>
            </a:r>
          </a:p>
          <a:p>
            <a:pPr algn="just"/>
            <a:endParaRPr lang="lt-LT" sz="2800" dirty="0" smtClean="0"/>
          </a:p>
          <a:p>
            <a:pPr algn="just"/>
            <a:r>
              <a:rPr lang="en-US" sz="2800" dirty="0" smtClean="0"/>
              <a:t>As </a:t>
            </a:r>
            <a:r>
              <a:rPr lang="en-US" sz="2800" dirty="0"/>
              <a:t>a human process, performance management </a:t>
            </a:r>
            <a:r>
              <a:rPr lang="en-US" sz="2800" dirty="0" smtClean="0"/>
              <a:t>can promise </a:t>
            </a:r>
            <a:r>
              <a:rPr lang="en-US" sz="2800" dirty="0"/>
              <a:t>more than it achieves. However </a:t>
            </a:r>
            <a:r>
              <a:rPr lang="en-US" sz="2800" dirty="0" smtClean="0"/>
              <a:t>well designed </a:t>
            </a:r>
            <a:r>
              <a:rPr lang="en-US" sz="2800" dirty="0"/>
              <a:t>a </a:t>
            </a:r>
            <a:r>
              <a:rPr lang="en-US" sz="2800" dirty="0" smtClean="0"/>
              <a:t>performance</a:t>
            </a:r>
            <a:r>
              <a:rPr lang="lt-LT" sz="2800" dirty="0" smtClean="0"/>
              <a:t> </a:t>
            </a:r>
            <a:r>
              <a:rPr lang="en-US" sz="2800" dirty="0" smtClean="0"/>
              <a:t>management </a:t>
            </a:r>
            <a:r>
              <a:rPr lang="en-US" sz="2800" dirty="0"/>
              <a:t>system is, </a:t>
            </a:r>
            <a:r>
              <a:rPr lang="en-US" sz="2800" dirty="0" smtClean="0"/>
              <a:t>its effectiveness </a:t>
            </a:r>
            <a:r>
              <a:rPr lang="en-US" sz="2800" dirty="0"/>
              <a:t>mainly depends on the </a:t>
            </a:r>
            <a:r>
              <a:rPr lang="en-US" sz="2800" dirty="0" smtClean="0"/>
              <a:t>commitment and </a:t>
            </a:r>
            <a:r>
              <a:rPr lang="en-US" sz="2800" dirty="0"/>
              <a:t>skills of line managers.</a:t>
            </a:r>
            <a:endParaRPr lang="lt-LT" sz="2800" dirty="0"/>
          </a:p>
        </p:txBody>
      </p:sp>
    </p:spTree>
    <p:extLst>
      <p:ext uri="{BB962C8B-B14F-4D97-AF65-F5344CB8AC3E}">
        <p14:creationId xmlns:p14="http://schemas.microsoft.com/office/powerpoint/2010/main" val="304677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4" y="54018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 smtClean="0"/>
              <a:t>Contents</a:t>
            </a:r>
            <a:endParaRPr lang="lt-LT" sz="44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Performance management in theory and practice.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Approaches of performance appraisal.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Collaborative performance management.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Limitations of performance measurement.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63144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74452" y="680444"/>
            <a:ext cx="10515600" cy="9635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 smtClean="0"/>
              <a:t>Performance management issues</a:t>
            </a:r>
            <a:r>
              <a:rPr lang="lt-LT" sz="3600" dirty="0" smtClean="0"/>
              <a:t> </a:t>
            </a:r>
            <a:r>
              <a:rPr lang="lt-LT" sz="3600" dirty="0" err="1" smtClean="0"/>
              <a:t>in</a:t>
            </a:r>
            <a:r>
              <a:rPr lang="lt-LT" sz="3600" dirty="0" smtClean="0"/>
              <a:t> </a:t>
            </a:r>
            <a:r>
              <a:rPr lang="lt-LT" sz="3600" dirty="0" err="1" smtClean="0"/>
              <a:t>SMEs</a:t>
            </a:r>
            <a:endParaRPr lang="lt-LT" sz="3600" dirty="0" smtClean="0"/>
          </a:p>
          <a:p>
            <a:pPr algn="l"/>
            <a:r>
              <a:rPr lang="lt-LT" sz="1800" dirty="0" smtClean="0"/>
              <a:t>(</a:t>
            </a:r>
            <a:r>
              <a:rPr lang="lt-LT" sz="1800" dirty="0" err="1" smtClean="0"/>
              <a:t>Source</a:t>
            </a:r>
            <a:r>
              <a:rPr lang="lt-LT" sz="1800" dirty="0" smtClean="0"/>
              <a:t>: </a:t>
            </a:r>
            <a:r>
              <a:rPr lang="lt-LT" sz="1800" dirty="0" err="1" smtClean="0"/>
              <a:t>Garengo</a:t>
            </a:r>
            <a:r>
              <a:rPr lang="lt-LT" sz="1800" dirty="0" smtClean="0"/>
              <a:t> P. et al. (2005). </a:t>
            </a:r>
            <a:r>
              <a:rPr lang="en-US" sz="1800" dirty="0" smtClean="0"/>
              <a:t>Performance</a:t>
            </a:r>
            <a:r>
              <a:rPr lang="lt-LT" sz="1800" dirty="0" smtClean="0"/>
              <a:t> m</a:t>
            </a:r>
            <a:r>
              <a:rPr lang="en-US" sz="1800" dirty="0" err="1" smtClean="0"/>
              <a:t>easurement</a:t>
            </a:r>
            <a:r>
              <a:rPr lang="en-US" sz="1800" dirty="0" smtClean="0"/>
              <a:t> </a:t>
            </a:r>
            <a:r>
              <a:rPr lang="en-US" sz="1800" dirty="0"/>
              <a:t>systems </a:t>
            </a:r>
            <a:r>
              <a:rPr lang="en-US" sz="1800" dirty="0" smtClean="0"/>
              <a:t>in</a:t>
            </a:r>
            <a:r>
              <a:rPr lang="lt-LT" sz="1800" dirty="0" smtClean="0"/>
              <a:t> </a:t>
            </a:r>
            <a:r>
              <a:rPr lang="en-US" sz="1800" dirty="0" smtClean="0"/>
              <a:t>SMEs</a:t>
            </a:r>
            <a:r>
              <a:rPr lang="en-US" sz="1800" dirty="0"/>
              <a:t>: A review for </a:t>
            </a:r>
            <a:r>
              <a:rPr lang="en-US" sz="1800" dirty="0" smtClean="0"/>
              <a:t>a</a:t>
            </a:r>
            <a:r>
              <a:rPr lang="lt-LT" sz="1800" dirty="0" smtClean="0"/>
              <a:t> </a:t>
            </a:r>
            <a:r>
              <a:rPr lang="en-US" sz="1800" dirty="0" smtClean="0"/>
              <a:t>research agenda</a:t>
            </a:r>
            <a:r>
              <a:rPr lang="lt-LT" sz="1800" dirty="0" smtClean="0"/>
              <a:t>)</a:t>
            </a:r>
            <a:endParaRPr lang="lt-LT" sz="1800" dirty="0"/>
          </a:p>
        </p:txBody>
      </p:sp>
      <p:sp>
        <p:nvSpPr>
          <p:cNvPr id="3" name="Rectangle 2"/>
          <p:cNvSpPr/>
          <p:nvPr/>
        </p:nvSpPr>
        <p:spPr>
          <a:xfrm>
            <a:off x="474452" y="2484524"/>
            <a:ext cx="1124309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lt-LT" sz="2800" dirty="0" err="1"/>
              <a:t>Managerial</a:t>
            </a:r>
            <a:r>
              <a:rPr lang="lt-LT" sz="2800" dirty="0"/>
              <a:t> </a:t>
            </a:r>
            <a:r>
              <a:rPr lang="lt-LT" sz="2800" dirty="0" err="1"/>
              <a:t>capacity</a:t>
            </a:r>
            <a:r>
              <a:rPr lang="lt-LT" sz="2800" dirty="0" smtClean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/>
              <a:t>Limited capital resources. </a:t>
            </a:r>
            <a:endParaRPr lang="lt-LT" sz="28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lt-LT" sz="2800" dirty="0" err="1"/>
              <a:t>Reactive</a:t>
            </a:r>
            <a:r>
              <a:rPr lang="lt-LT" sz="2800" dirty="0"/>
              <a:t> </a:t>
            </a:r>
            <a:r>
              <a:rPr lang="lt-LT" sz="2800" dirty="0" err="1"/>
              <a:t>approach</a:t>
            </a:r>
            <a:r>
              <a:rPr lang="lt-LT" sz="2800" dirty="0" smtClean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/>
              <a:t>Tacit knowledge and little attention given to the formalization of processes</a:t>
            </a:r>
            <a:r>
              <a:rPr lang="en-US" sz="2800" dirty="0" smtClean="0"/>
              <a:t>.</a:t>
            </a:r>
            <a:endParaRPr lang="lt-LT" sz="28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lt-LT" sz="2800" dirty="0" err="1"/>
              <a:t>Misconception</a:t>
            </a:r>
            <a:r>
              <a:rPr lang="lt-LT" sz="2800" dirty="0"/>
              <a:t> </a:t>
            </a:r>
            <a:r>
              <a:rPr lang="lt-LT" sz="2800" dirty="0" err="1"/>
              <a:t>of</a:t>
            </a:r>
            <a:r>
              <a:rPr lang="lt-LT" sz="2800" dirty="0"/>
              <a:t> </a:t>
            </a:r>
            <a:r>
              <a:rPr lang="lt-LT" sz="2800" dirty="0" err="1"/>
              <a:t>performance</a:t>
            </a:r>
            <a:r>
              <a:rPr lang="lt-LT" sz="2800" dirty="0"/>
              <a:t> </a:t>
            </a:r>
            <a:r>
              <a:rPr lang="lt-LT" sz="2800" dirty="0" err="1" smtClean="0"/>
              <a:t>measurement</a:t>
            </a:r>
            <a:r>
              <a:rPr lang="lt-LT" sz="2800" dirty="0" smtClean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lt-LT" dirty="0" smtClean="0"/>
          </a:p>
        </p:txBody>
      </p:sp>
    </p:spTree>
    <p:extLst>
      <p:ext uri="{BB962C8B-B14F-4D97-AF65-F5344CB8AC3E}">
        <p14:creationId xmlns:p14="http://schemas.microsoft.com/office/powerpoint/2010/main" val="408476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66871" y="3359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 smtClean="0"/>
              <a:t>Performance </a:t>
            </a:r>
            <a:r>
              <a:rPr lang="en-US" sz="4400" dirty="0" smtClean="0"/>
              <a:t>assessment</a:t>
            </a:r>
            <a:endParaRPr lang="lt-LT" sz="4400" dirty="0" smtClean="0"/>
          </a:p>
          <a:p>
            <a:pPr algn="l"/>
            <a:r>
              <a:rPr lang="en-US" sz="2100" dirty="0"/>
              <a:t>(Source: </a:t>
            </a:r>
            <a:r>
              <a:rPr lang="en-GB" sz="2100" dirty="0"/>
              <a:t>Armstrong &amp; Taylor, Handbook of Human Resource Management Practices, 2014</a:t>
            </a:r>
            <a:r>
              <a:rPr lang="en-GB" sz="2100" dirty="0" smtClean="0"/>
              <a:t>)</a:t>
            </a:r>
            <a:endParaRPr lang="lt-LT" sz="21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356900419"/>
              </p:ext>
            </p:extLst>
          </p:nvPr>
        </p:nvGraphicFramePr>
        <p:xfrm>
          <a:off x="1349146" y="1930409"/>
          <a:ext cx="6906437" cy="3930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89491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3" y="539948"/>
            <a:ext cx="10515600" cy="94226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 smtClean="0"/>
              <a:t>Overall </a:t>
            </a:r>
            <a:r>
              <a:rPr lang="en-US" sz="4400" dirty="0" smtClean="0"/>
              <a:t>assessment</a:t>
            </a:r>
            <a:endParaRPr lang="lt-LT" sz="4400" dirty="0" smtClean="0"/>
          </a:p>
          <a:p>
            <a:pPr algn="l"/>
            <a:r>
              <a:rPr lang="en-US" sz="2100" dirty="0"/>
              <a:t>(Source: </a:t>
            </a:r>
            <a:r>
              <a:rPr lang="en-GB" sz="2100" dirty="0"/>
              <a:t>Armstrong &amp; Taylor, Handbook of Human Resource Management Practices, 2014</a:t>
            </a:r>
            <a:r>
              <a:rPr lang="en-GB" sz="2100" dirty="0" smtClean="0"/>
              <a:t>)</a:t>
            </a:r>
            <a:endParaRPr lang="lt-LT" sz="21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3" name="TextBox 2"/>
          <p:cNvSpPr txBox="1"/>
          <p:nvPr/>
        </p:nvSpPr>
        <p:spPr>
          <a:xfrm>
            <a:off x="800196" y="1711842"/>
            <a:ext cx="99411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Is </a:t>
            </a:r>
            <a:r>
              <a:rPr lang="en-US" sz="2800" dirty="0"/>
              <a:t>based on a general </a:t>
            </a:r>
            <a:r>
              <a:rPr lang="en-US" sz="2800" dirty="0" smtClean="0"/>
              <a:t>analysis of </a:t>
            </a:r>
            <a:r>
              <a:rPr lang="en-US" sz="2800" dirty="0"/>
              <a:t>performance under the headings of the </a:t>
            </a:r>
            <a:r>
              <a:rPr lang="en-US" sz="2800" dirty="0" smtClean="0"/>
              <a:t>performance agreement</a:t>
            </a:r>
            <a:r>
              <a:rPr lang="en-US" sz="2800" dirty="0"/>
              <a:t>.</a:t>
            </a:r>
            <a:endParaRPr lang="lt-LT" sz="2800" dirty="0"/>
          </a:p>
        </p:txBody>
      </p:sp>
      <p:sp>
        <p:nvSpPr>
          <p:cNvPr id="4" name="Rectangle 3"/>
          <p:cNvSpPr/>
          <p:nvPr/>
        </p:nvSpPr>
        <p:spPr>
          <a:xfrm>
            <a:off x="800196" y="2767577"/>
            <a:ext cx="98744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An overall </a:t>
            </a:r>
            <a:r>
              <a:rPr lang="en-US" sz="2800" dirty="0" smtClean="0"/>
              <a:t>assessment is </a:t>
            </a:r>
            <a:r>
              <a:rPr lang="en-US" sz="2800" dirty="0"/>
              <a:t>recorded in a narrative consisting of a </a:t>
            </a:r>
            <a:r>
              <a:rPr lang="en-US" sz="2800" dirty="0" smtClean="0"/>
              <a:t>written summary </a:t>
            </a:r>
            <a:r>
              <a:rPr lang="en-US" sz="2800" dirty="0"/>
              <a:t>of views about the level of </a:t>
            </a:r>
            <a:r>
              <a:rPr lang="en-US" sz="2800" dirty="0" smtClean="0"/>
              <a:t>performance achieved</a:t>
            </a:r>
            <a:r>
              <a:rPr lang="en-US" sz="2800" dirty="0"/>
              <a:t>.</a:t>
            </a:r>
            <a:endParaRPr lang="lt-LT" sz="2800" dirty="0"/>
          </a:p>
        </p:txBody>
      </p:sp>
      <p:sp>
        <p:nvSpPr>
          <p:cNvPr id="7" name="Rectangle 6"/>
          <p:cNvSpPr/>
          <p:nvPr/>
        </p:nvSpPr>
        <p:spPr>
          <a:xfrm>
            <a:off x="800196" y="4236109"/>
            <a:ext cx="8145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It </a:t>
            </a:r>
            <a:r>
              <a:rPr lang="en-US" sz="2800" dirty="0"/>
              <a:t>is necessary to have a framework for the </a:t>
            </a:r>
            <a:r>
              <a:rPr lang="en-US" sz="2800" dirty="0" smtClean="0"/>
              <a:t>analysis.</a:t>
            </a:r>
            <a:endParaRPr lang="lt-LT" sz="2800" dirty="0"/>
          </a:p>
        </p:txBody>
      </p:sp>
    </p:spTree>
    <p:extLst>
      <p:ext uri="{BB962C8B-B14F-4D97-AF65-F5344CB8AC3E}">
        <p14:creationId xmlns:p14="http://schemas.microsoft.com/office/powerpoint/2010/main" val="124851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540183"/>
            <a:ext cx="10515600" cy="9029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800" dirty="0" smtClean="0"/>
              <a:t>Framework for the overall </a:t>
            </a:r>
            <a:r>
              <a:rPr lang="en-US" sz="5800" dirty="0" smtClean="0"/>
              <a:t>assessment</a:t>
            </a:r>
            <a:endParaRPr lang="lt-LT" sz="5800" dirty="0" smtClean="0"/>
          </a:p>
          <a:p>
            <a:pPr algn="l"/>
            <a:r>
              <a:rPr lang="en-US" sz="3300" dirty="0"/>
              <a:t>(Source: </a:t>
            </a:r>
            <a:r>
              <a:rPr lang="en-GB" sz="3300" dirty="0"/>
              <a:t>Armstrong &amp; Taylor, Handbook of Human Resource Management Practices, 2014</a:t>
            </a:r>
            <a:r>
              <a:rPr lang="en-GB" sz="3300" dirty="0" smtClean="0"/>
              <a:t>)</a:t>
            </a:r>
            <a:endParaRPr lang="lt-LT" sz="33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07911643"/>
              </p:ext>
            </p:extLst>
          </p:nvPr>
        </p:nvGraphicFramePr>
        <p:xfrm>
          <a:off x="928058" y="1832214"/>
          <a:ext cx="8368313" cy="379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1071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610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Overall assessment </a:t>
            </a:r>
            <a:r>
              <a:rPr lang="en-US" dirty="0" smtClean="0"/>
              <a:t>limitations</a:t>
            </a:r>
            <a:r>
              <a:rPr lang="lt-LT" dirty="0" smtClean="0"/>
              <a:t/>
            </a:r>
            <a:br>
              <a:rPr lang="lt-LT" dirty="0" smtClean="0"/>
            </a:br>
            <a:r>
              <a:rPr lang="en-US" sz="2000" dirty="0"/>
              <a:t>(Source: </a:t>
            </a:r>
            <a:r>
              <a:rPr lang="en-GB" sz="2000" dirty="0"/>
              <a:t>Armstrong &amp; Taylor, Handbook of Human Resource Management Practices, 2014)</a:t>
            </a:r>
            <a:r>
              <a:rPr lang="lt-LT" dirty="0"/>
              <a:t/>
            </a:r>
            <a:br>
              <a:rPr lang="lt-LT" dirty="0"/>
            </a:b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96633"/>
            <a:ext cx="10515600" cy="3880330"/>
          </a:xfrm>
        </p:spPr>
        <p:txBody>
          <a:bodyPr/>
          <a:lstStyle/>
          <a:p>
            <a:pPr algn="just"/>
            <a:r>
              <a:rPr lang="en-US" dirty="0"/>
              <a:t>W</a:t>
            </a:r>
            <a:r>
              <a:rPr lang="lt-LT" dirty="0" smtClean="0"/>
              <a:t>e </a:t>
            </a:r>
            <a:r>
              <a:rPr lang="en-US" dirty="0" smtClean="0"/>
              <a:t>can</a:t>
            </a:r>
            <a:r>
              <a:rPr lang="lt-LT" dirty="0" smtClean="0"/>
              <a:t> </a:t>
            </a:r>
            <a:r>
              <a:rPr lang="en-US" dirty="0" smtClean="0"/>
              <a:t>recognize people </a:t>
            </a:r>
            <a:r>
              <a:rPr lang="en-US" dirty="0"/>
              <a:t>at either extreme (top performers and </a:t>
            </a:r>
            <a:r>
              <a:rPr lang="en-US" dirty="0" smtClean="0"/>
              <a:t>inadequate performers</a:t>
            </a:r>
            <a:r>
              <a:rPr lang="en-US" dirty="0"/>
              <a:t>) but cannot accurately </a:t>
            </a:r>
            <a:r>
              <a:rPr lang="en-US" dirty="0" smtClean="0"/>
              <a:t>distinguish performance </a:t>
            </a:r>
            <a:r>
              <a:rPr lang="en-US" dirty="0"/>
              <a:t>differences in the bulk of </a:t>
            </a:r>
            <a:r>
              <a:rPr lang="en-US" dirty="0" smtClean="0"/>
              <a:t>people lying</a:t>
            </a:r>
            <a:r>
              <a:rPr lang="lt-LT" dirty="0" smtClean="0"/>
              <a:t> </a:t>
            </a:r>
            <a:r>
              <a:rPr lang="en-US" dirty="0" smtClean="0"/>
              <a:t>between those extremes</a:t>
            </a:r>
            <a:r>
              <a:rPr lang="lt-LT" dirty="0" smtClean="0"/>
              <a:t>.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hey </a:t>
            </a:r>
            <a:r>
              <a:rPr lang="en-US" dirty="0"/>
              <a:t>can be bland, superficial </a:t>
            </a:r>
            <a:r>
              <a:rPr lang="en-US" dirty="0" smtClean="0"/>
              <a:t>and overgeneralized</a:t>
            </a:r>
            <a:r>
              <a:rPr lang="lt-LT" dirty="0" smtClean="0"/>
              <a:t>.</a:t>
            </a:r>
            <a:endParaRPr lang="en-US" dirty="0" smtClean="0"/>
          </a:p>
          <a:p>
            <a:pPr algn="just"/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9757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551538"/>
            <a:ext cx="10515600" cy="940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 smtClean="0"/>
              <a:t>Rating</a:t>
            </a:r>
            <a:endParaRPr lang="lt-LT" sz="3600" dirty="0" smtClean="0"/>
          </a:p>
          <a:p>
            <a:pPr algn="l"/>
            <a:r>
              <a:rPr lang="en-US" sz="1800" dirty="0"/>
              <a:t>(Source: </a:t>
            </a:r>
            <a:r>
              <a:rPr lang="en-GB" sz="1800" dirty="0"/>
              <a:t>Armstrong &amp; Taylor, Handbook of Human Resource Management Practices, 2014</a:t>
            </a:r>
            <a:r>
              <a:rPr lang="en-GB" sz="1800" dirty="0" smtClean="0"/>
              <a:t>)</a:t>
            </a:r>
            <a:endParaRPr lang="lt-LT" sz="18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1638566"/>
            <a:ext cx="10448925" cy="4538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04874" y="1649921"/>
            <a:ext cx="10410922" cy="4350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TextBox 1"/>
          <p:cNvSpPr txBox="1"/>
          <p:nvPr/>
        </p:nvSpPr>
        <p:spPr>
          <a:xfrm>
            <a:off x="866871" y="1821563"/>
            <a:ext cx="94087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Rating summarizes on a scale the views of </a:t>
            </a:r>
            <a:r>
              <a:rPr lang="en-US" sz="2800" dirty="0" smtClean="0"/>
              <a:t>the rater </a:t>
            </a:r>
            <a:r>
              <a:rPr lang="en-US" sz="2800" dirty="0"/>
              <a:t>on the level of performance </a:t>
            </a:r>
            <a:r>
              <a:rPr lang="en-US" sz="2800" dirty="0" smtClean="0"/>
              <a:t>achieved;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Rating scales can be defined alphabetically (a, </a:t>
            </a:r>
            <a:r>
              <a:rPr lang="en-US" sz="2800" dirty="0" smtClean="0"/>
              <a:t>b,c</a:t>
            </a:r>
            <a:r>
              <a:rPr lang="en-US" sz="2800" dirty="0"/>
              <a:t>, </a:t>
            </a:r>
            <a:r>
              <a:rPr lang="en-US" sz="2800" dirty="0" err="1"/>
              <a:t>etc</a:t>
            </a:r>
            <a:r>
              <a:rPr lang="en-US" sz="2800" dirty="0"/>
              <a:t>), or numerically (1, 2, 3, </a:t>
            </a:r>
            <a:r>
              <a:rPr lang="en-US" sz="2800" dirty="0" err="1"/>
              <a:t>etc</a:t>
            </a:r>
            <a:r>
              <a:rPr lang="en-US" sz="2800" dirty="0" smtClean="0"/>
              <a:t>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370" y="3229193"/>
            <a:ext cx="2479230" cy="267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785478"/>
            <a:ext cx="10515600" cy="70679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500" dirty="0" smtClean="0"/>
              <a:t>Rating </a:t>
            </a:r>
            <a:r>
              <a:rPr lang="en-US" sz="6500" dirty="0" smtClean="0"/>
              <a:t>limitations</a:t>
            </a:r>
            <a:endParaRPr lang="lt-LT" sz="6500" dirty="0" smtClean="0"/>
          </a:p>
          <a:p>
            <a:pPr algn="l"/>
            <a:r>
              <a:rPr lang="en-US" sz="3300" dirty="0"/>
              <a:t>(Source: </a:t>
            </a:r>
            <a:r>
              <a:rPr lang="en-GB" sz="3300" dirty="0"/>
              <a:t>Armstrong &amp; Taylor, Handbook of Human Resource Management Practices, 2014</a:t>
            </a:r>
            <a:r>
              <a:rPr lang="en-GB" sz="3300" dirty="0" smtClean="0"/>
              <a:t>)</a:t>
            </a:r>
            <a:endParaRPr lang="lt-LT" sz="33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1638566"/>
            <a:ext cx="10448925" cy="4538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04874" y="1649921"/>
            <a:ext cx="10410922" cy="4350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TextBox 1"/>
          <p:cNvSpPr txBox="1"/>
          <p:nvPr/>
        </p:nvSpPr>
        <p:spPr>
          <a:xfrm>
            <a:off x="637954" y="2094614"/>
            <a:ext cx="1010336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800" dirty="0"/>
              <a:t>T</a:t>
            </a:r>
            <a:r>
              <a:rPr lang="en-US" sz="2800" dirty="0" smtClean="0"/>
              <a:t>hey</a:t>
            </a:r>
            <a:r>
              <a:rPr lang="lt-LT" sz="2800" dirty="0" smtClean="0"/>
              <a:t> are</a:t>
            </a:r>
            <a:r>
              <a:rPr lang="en-US" sz="2800" dirty="0" smtClean="0"/>
              <a:t> largely </a:t>
            </a:r>
            <a:r>
              <a:rPr lang="en-US" sz="2800" dirty="0"/>
              <a:t>subjective and it is difficult to </a:t>
            </a:r>
            <a:r>
              <a:rPr lang="en-US" sz="2800" dirty="0" smtClean="0"/>
              <a:t>achieve consistency </a:t>
            </a:r>
            <a:r>
              <a:rPr lang="en-US" sz="2800" dirty="0"/>
              <a:t>between the ratings given by </a:t>
            </a:r>
            <a:r>
              <a:rPr lang="en-US" sz="2800" dirty="0" smtClean="0"/>
              <a:t>different managers;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Because the notion of ‘performance’ </a:t>
            </a:r>
            <a:r>
              <a:rPr lang="en-US" sz="2800" dirty="0" smtClean="0"/>
              <a:t>is</a:t>
            </a:r>
            <a:r>
              <a:rPr lang="lt-LT" sz="2800" dirty="0" smtClean="0"/>
              <a:t> </a:t>
            </a:r>
            <a:r>
              <a:rPr lang="en-US" sz="2800" dirty="0" smtClean="0"/>
              <a:t>often </a:t>
            </a:r>
            <a:r>
              <a:rPr lang="en-US" sz="2800" dirty="0"/>
              <a:t>unclear, subjectivity can </a:t>
            </a:r>
            <a:r>
              <a:rPr lang="en-US" sz="2800" dirty="0" smtClean="0"/>
              <a:t>increase</a:t>
            </a:r>
            <a:r>
              <a:rPr lang="lt-LT" sz="2800" dirty="0" smtClean="0"/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To label people as ‘average’ </a:t>
            </a:r>
            <a:r>
              <a:rPr lang="en-US" sz="2800" dirty="0" smtClean="0"/>
              <a:t>or</a:t>
            </a:r>
            <a:r>
              <a:rPr lang="lt-LT" sz="2800" dirty="0" smtClean="0"/>
              <a:t> </a:t>
            </a:r>
            <a:r>
              <a:rPr lang="en-US" sz="2800" dirty="0" smtClean="0"/>
              <a:t>‘below </a:t>
            </a:r>
            <a:r>
              <a:rPr lang="en-US" sz="2800" dirty="0"/>
              <a:t>average’, or whatever equivalent terms </a:t>
            </a:r>
            <a:r>
              <a:rPr lang="en-US" sz="2800" dirty="0" smtClean="0"/>
              <a:t>are</a:t>
            </a:r>
            <a:r>
              <a:rPr lang="lt-LT" sz="2800" dirty="0" smtClean="0"/>
              <a:t> </a:t>
            </a:r>
            <a:r>
              <a:rPr lang="en-US" sz="2800" dirty="0" smtClean="0"/>
              <a:t>used</a:t>
            </a:r>
            <a:r>
              <a:rPr lang="en-US" sz="2800" dirty="0"/>
              <a:t>, is both demeaning and </a:t>
            </a:r>
            <a:r>
              <a:rPr lang="en-US" sz="2800" dirty="0" smtClean="0"/>
              <a:t>demotivating</a:t>
            </a:r>
            <a:r>
              <a:rPr lang="lt-LT" sz="2800" dirty="0" smtClean="0"/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Managers may inflate ratings </a:t>
            </a:r>
            <a:r>
              <a:rPr lang="en-US" sz="2800" dirty="0"/>
              <a:t>to avoid confrontation with the </a:t>
            </a:r>
            <a:r>
              <a:rPr lang="en-US" sz="2800" dirty="0" smtClean="0"/>
              <a:t>individuals</a:t>
            </a:r>
            <a:r>
              <a:rPr lang="lt-LT" sz="2800" dirty="0" smtClean="0"/>
              <a:t> </a:t>
            </a:r>
            <a:r>
              <a:rPr lang="en-US" sz="2800" dirty="0" smtClean="0"/>
              <a:t>concerned</a:t>
            </a:r>
            <a:r>
              <a:rPr lang="lt-LT" sz="28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8946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00196" y="792621"/>
            <a:ext cx="10515600" cy="74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7600" dirty="0" smtClean="0"/>
              <a:t>Visual </a:t>
            </a:r>
            <a:r>
              <a:rPr lang="en-US" sz="7600" dirty="0" smtClean="0"/>
              <a:t>assessment</a:t>
            </a:r>
            <a:endParaRPr lang="lt-LT" sz="7600" dirty="0" smtClean="0"/>
          </a:p>
          <a:p>
            <a:pPr algn="l"/>
            <a:r>
              <a:rPr lang="en-US" sz="3800" dirty="0"/>
              <a:t>(Source: </a:t>
            </a:r>
            <a:r>
              <a:rPr lang="en-GB" sz="3800" dirty="0"/>
              <a:t>Armstrong &amp; Taylor, Handbook of Human Resource Management Practices, 2014</a:t>
            </a:r>
            <a:r>
              <a:rPr lang="en-GB" sz="3800" dirty="0" smtClean="0"/>
              <a:t>)</a:t>
            </a:r>
            <a:endParaRPr lang="lt-LT" sz="38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59730" y="1865746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Rectangle 1"/>
          <p:cNvSpPr/>
          <p:nvPr/>
        </p:nvSpPr>
        <p:spPr>
          <a:xfrm>
            <a:off x="795531" y="1869985"/>
            <a:ext cx="10486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 (body)"/>
              </a:rPr>
              <a:t>Visual assessment is an alternative to rating</a:t>
            </a:r>
            <a:r>
              <a:rPr lang="en-US" sz="2800" dirty="0" smtClean="0">
                <a:latin typeface="Calibri (body)"/>
              </a:rPr>
              <a:t>.</a:t>
            </a:r>
            <a:endParaRPr lang="lt-LT" sz="2800" dirty="0" smtClean="0">
              <a:latin typeface="Calibri (body)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alibri (body)"/>
              </a:rPr>
              <a:t>This</a:t>
            </a:r>
            <a:r>
              <a:rPr lang="lt-LT" sz="2800" dirty="0" smtClean="0">
                <a:latin typeface="Calibri (body)"/>
              </a:rPr>
              <a:t> </a:t>
            </a:r>
            <a:r>
              <a:rPr lang="en-US" sz="2800" dirty="0" smtClean="0">
                <a:latin typeface="Calibri (body)"/>
              </a:rPr>
              <a:t>takes </a:t>
            </a:r>
            <a:r>
              <a:rPr lang="en-US" sz="2800" dirty="0">
                <a:latin typeface="Calibri (body)"/>
              </a:rPr>
              <a:t>the form of an agreement between the </a:t>
            </a:r>
            <a:r>
              <a:rPr lang="en-US" sz="2800" dirty="0" smtClean="0">
                <a:latin typeface="Calibri (body)"/>
              </a:rPr>
              <a:t>manager</a:t>
            </a:r>
            <a:r>
              <a:rPr lang="lt-LT" sz="2800" dirty="0" smtClean="0">
                <a:latin typeface="Calibri (body)"/>
              </a:rPr>
              <a:t> </a:t>
            </a:r>
            <a:r>
              <a:rPr lang="en-US" sz="2800" dirty="0" smtClean="0">
                <a:latin typeface="Calibri (body)"/>
              </a:rPr>
              <a:t>and </a:t>
            </a:r>
            <a:r>
              <a:rPr lang="en-US" sz="2800" dirty="0">
                <a:latin typeface="Calibri (body)"/>
              </a:rPr>
              <a:t>the individual on where the latter </a:t>
            </a:r>
            <a:r>
              <a:rPr lang="en-US" sz="2800" dirty="0" smtClean="0">
                <a:latin typeface="Calibri (body)"/>
              </a:rPr>
              <a:t>should</a:t>
            </a:r>
            <a:r>
              <a:rPr lang="lt-LT" sz="2800" dirty="0" smtClean="0">
                <a:latin typeface="Calibri (body)"/>
              </a:rPr>
              <a:t> </a:t>
            </a:r>
            <a:r>
              <a:rPr lang="en-US" sz="2800" dirty="0" smtClean="0">
                <a:latin typeface="Calibri (body)"/>
              </a:rPr>
              <a:t>be </a:t>
            </a:r>
            <a:r>
              <a:rPr lang="en-US" sz="2800" dirty="0">
                <a:latin typeface="Calibri (body)"/>
              </a:rPr>
              <a:t>placed on a matrix or </a:t>
            </a:r>
            <a:r>
              <a:rPr lang="en-US" sz="2800" dirty="0" smtClean="0">
                <a:latin typeface="Calibri (body)"/>
              </a:rPr>
              <a:t>grid</a:t>
            </a:r>
            <a:r>
              <a:rPr lang="lt-LT" sz="2800" dirty="0" smtClean="0">
                <a:latin typeface="Calibri (body)"/>
              </a:rPr>
              <a:t>.</a:t>
            </a:r>
            <a:endParaRPr lang="lt-LT" sz="2800" dirty="0">
              <a:latin typeface="Calibri (body)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571" y="3421510"/>
            <a:ext cx="4783237" cy="234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5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42" y="270091"/>
            <a:ext cx="7606039" cy="585533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1922289"/>
            <a:ext cx="3675833" cy="20865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sz="4000" dirty="0"/>
              <a:t>Visual </a:t>
            </a:r>
            <a:r>
              <a:rPr lang="en-US" sz="4000" dirty="0" smtClean="0"/>
              <a:t>assessment</a:t>
            </a:r>
            <a:r>
              <a:rPr lang="lt-LT" sz="4000" dirty="0" smtClean="0"/>
              <a:t> </a:t>
            </a:r>
            <a:r>
              <a:rPr lang="en-US" sz="4000" dirty="0" smtClean="0"/>
              <a:t>matrix</a:t>
            </a:r>
            <a:endParaRPr lang="en-US" sz="40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87916" y="2178168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3" name="Rectangle 2"/>
          <p:cNvSpPr/>
          <p:nvPr/>
        </p:nvSpPr>
        <p:spPr>
          <a:xfrm>
            <a:off x="309867" y="3937912"/>
            <a:ext cx="37213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(Source: </a:t>
            </a:r>
            <a:r>
              <a:rPr lang="en-GB" dirty="0"/>
              <a:t>Armstrong &amp; Taylor, Handbook of Human Resource Management Practices, 2014)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11130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3" y="540184"/>
            <a:ext cx="10520265" cy="110077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/>
              <a:t>Performance </a:t>
            </a:r>
            <a:r>
              <a:rPr lang="en-US" sz="4400" dirty="0" smtClean="0"/>
              <a:t>management</a:t>
            </a:r>
            <a:r>
              <a:rPr lang="lt-LT" sz="4400" dirty="0" smtClean="0"/>
              <a:t> </a:t>
            </a:r>
            <a:r>
              <a:rPr lang="en-US" sz="4400" dirty="0" smtClean="0"/>
              <a:t>as </a:t>
            </a:r>
            <a:r>
              <a:rPr lang="en-US" sz="4400" dirty="0"/>
              <a:t>a rewarding process</a:t>
            </a:r>
            <a:endParaRPr lang="lt-LT" sz="44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73530" y="1562986"/>
            <a:ext cx="10375604" cy="422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Performance management, if carried out properly,</a:t>
            </a:r>
          </a:p>
          <a:p>
            <a:r>
              <a:rPr lang="en-US" dirty="0" smtClean="0"/>
              <a:t>can reward people by</a:t>
            </a:r>
            <a:r>
              <a:rPr lang="lt-LT" dirty="0" smtClean="0"/>
              <a:t>:</a:t>
            </a:r>
          </a:p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22762048"/>
              </p:ext>
            </p:extLst>
          </p:nvPr>
        </p:nvGraphicFramePr>
        <p:xfrm>
          <a:off x="2849526" y="2557189"/>
          <a:ext cx="7891796" cy="3555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2335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4" y="540183"/>
            <a:ext cx="10515600" cy="10497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 smtClean="0"/>
              <a:t>The meaning of </a:t>
            </a:r>
            <a:r>
              <a:rPr lang="en-US" sz="4400" dirty="0" smtClean="0"/>
              <a:t>performance</a:t>
            </a:r>
            <a:endParaRPr lang="lt-LT" sz="4400" dirty="0" smtClean="0"/>
          </a:p>
          <a:p>
            <a:pPr algn="l"/>
            <a:r>
              <a:rPr lang="lt-LT" sz="1600" dirty="0" smtClean="0"/>
              <a:t>(</a:t>
            </a:r>
            <a:r>
              <a:rPr lang="en-GB" sz="1600" dirty="0" smtClean="0"/>
              <a:t>Armstrong </a:t>
            </a:r>
            <a:r>
              <a:rPr lang="en-GB" sz="1600" dirty="0"/>
              <a:t>&amp; Taylor, Handbook of Human Resource Management Practices, </a:t>
            </a:r>
            <a:r>
              <a:rPr lang="en-GB" sz="1600" dirty="0" smtClean="0"/>
              <a:t>2014</a:t>
            </a:r>
            <a:r>
              <a:rPr lang="lt-LT" sz="1600" dirty="0" smtClean="0"/>
              <a:t>)</a:t>
            </a:r>
            <a:endParaRPr lang="lt-LT" sz="1600" dirty="0"/>
          </a:p>
        </p:txBody>
      </p:sp>
      <p:sp>
        <p:nvSpPr>
          <p:cNvPr id="8" name="Rectangle 7"/>
          <p:cNvSpPr/>
          <p:nvPr/>
        </p:nvSpPr>
        <p:spPr>
          <a:xfrm>
            <a:off x="833534" y="2207066"/>
            <a:ext cx="9338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Performance is defined as </a:t>
            </a:r>
            <a:r>
              <a:rPr lang="en-US" sz="2800" dirty="0" smtClean="0"/>
              <a:t>behavior that accomplishes </a:t>
            </a:r>
            <a:r>
              <a:rPr lang="en-US" sz="2800" dirty="0"/>
              <a:t>results.</a:t>
            </a:r>
            <a:endParaRPr lang="lt-LT" sz="2800" dirty="0"/>
          </a:p>
        </p:txBody>
      </p:sp>
      <p:sp>
        <p:nvSpPr>
          <p:cNvPr id="9" name="Rectangle 8"/>
          <p:cNvSpPr/>
          <p:nvPr/>
        </p:nvSpPr>
        <p:spPr>
          <a:xfrm>
            <a:off x="833534" y="3292674"/>
            <a:ext cx="106551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 err="1" smtClean="0">
                <a:solidFill>
                  <a:srgbClr val="000000"/>
                </a:solidFill>
              </a:rPr>
              <a:t>Performance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is</a:t>
            </a:r>
            <a:r>
              <a:rPr lang="lt-LT" sz="2400" dirty="0">
                <a:solidFill>
                  <a:srgbClr val="000000"/>
                </a:solidFill>
              </a:rPr>
              <a:t> </a:t>
            </a:r>
            <a:r>
              <a:rPr lang="lt-LT" sz="2400" dirty="0" err="1" smtClean="0">
                <a:solidFill>
                  <a:srgbClr val="000000"/>
                </a:solidFill>
              </a:rPr>
              <a:t>the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 smtClean="0">
                <a:solidFill>
                  <a:srgbClr val="000000"/>
                </a:solidFill>
              </a:rPr>
              <a:t>outcome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of</a:t>
            </a:r>
            <a:r>
              <a:rPr lang="lt-LT" sz="2400" dirty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three</a:t>
            </a:r>
            <a:r>
              <a:rPr lang="lt-LT" sz="2400" dirty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determinants</a:t>
            </a:r>
            <a:r>
              <a:rPr lang="lt-LT" sz="2400" dirty="0">
                <a:solidFill>
                  <a:srgbClr val="000000"/>
                </a:solidFill>
              </a:rPr>
              <a:t>:</a:t>
            </a:r>
          </a:p>
          <a:p>
            <a:r>
              <a:rPr lang="en-US" sz="2400" b="1" dirty="0">
                <a:solidFill>
                  <a:srgbClr val="EF3F76"/>
                </a:solidFill>
              </a:rPr>
              <a:t>1 </a:t>
            </a:r>
            <a:r>
              <a:rPr lang="en-US" sz="2400" dirty="0">
                <a:solidFill>
                  <a:srgbClr val="000000"/>
                </a:solidFill>
              </a:rPr>
              <a:t>knowledge about facts and things (</a:t>
            </a:r>
            <a:r>
              <a:rPr lang="en-US" sz="2400" dirty="0" smtClean="0">
                <a:solidFill>
                  <a:srgbClr val="000000"/>
                </a:solidFill>
              </a:rPr>
              <a:t>termed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 smtClean="0">
                <a:solidFill>
                  <a:srgbClr val="000000"/>
                </a:solidFill>
              </a:rPr>
              <a:t>declarative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knowledge</a:t>
            </a:r>
            <a:r>
              <a:rPr lang="lt-LT" sz="2400" dirty="0">
                <a:solidFill>
                  <a:srgbClr val="000000"/>
                </a:solidFill>
              </a:rPr>
              <a:t>);</a:t>
            </a:r>
          </a:p>
          <a:p>
            <a:r>
              <a:rPr lang="en-US" sz="2400" b="1" dirty="0">
                <a:solidFill>
                  <a:srgbClr val="EF3F76"/>
                </a:solidFill>
              </a:rPr>
              <a:t>2 </a:t>
            </a:r>
            <a:r>
              <a:rPr lang="en-US" sz="2400" dirty="0">
                <a:solidFill>
                  <a:srgbClr val="000000"/>
                </a:solidFill>
              </a:rPr>
              <a:t>knowledge about how things are done </a:t>
            </a:r>
            <a:r>
              <a:rPr lang="en-US" sz="2400" dirty="0" smtClean="0">
                <a:solidFill>
                  <a:srgbClr val="000000"/>
                </a:solidFill>
              </a:rPr>
              <a:t>and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the </a:t>
            </a:r>
            <a:r>
              <a:rPr lang="en-US" sz="2400" dirty="0">
                <a:solidFill>
                  <a:srgbClr val="000000"/>
                </a:solidFill>
              </a:rPr>
              <a:t>skills to do them (</a:t>
            </a:r>
            <a:r>
              <a:rPr lang="en-US" sz="2400" dirty="0" smtClean="0">
                <a:solidFill>
                  <a:srgbClr val="000000"/>
                </a:solidFill>
              </a:rPr>
              <a:t>termed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procedural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 smtClean="0">
                <a:solidFill>
                  <a:srgbClr val="000000"/>
                </a:solidFill>
              </a:rPr>
              <a:t>knowledge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and</a:t>
            </a:r>
            <a:r>
              <a:rPr lang="lt-LT" sz="2400" dirty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skills</a:t>
            </a:r>
            <a:r>
              <a:rPr lang="lt-LT" sz="2400" dirty="0">
                <a:solidFill>
                  <a:srgbClr val="000000"/>
                </a:solidFill>
              </a:rPr>
              <a:t>);</a:t>
            </a:r>
          </a:p>
          <a:p>
            <a:r>
              <a:rPr lang="en-US" sz="2400" b="1" dirty="0">
                <a:solidFill>
                  <a:srgbClr val="EF3F76"/>
                </a:solidFill>
              </a:rPr>
              <a:t>3 </a:t>
            </a:r>
            <a:r>
              <a:rPr lang="en-US" sz="2400" dirty="0">
                <a:solidFill>
                  <a:srgbClr val="000000"/>
                </a:solidFill>
              </a:rPr>
              <a:t>motivation to act, to expend effort and </a:t>
            </a:r>
            <a:r>
              <a:rPr lang="en-US" sz="2400" dirty="0" smtClean="0">
                <a:solidFill>
                  <a:srgbClr val="000000"/>
                </a:solidFill>
              </a:rPr>
              <a:t>to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 err="1" smtClean="0">
                <a:solidFill>
                  <a:srgbClr val="000000"/>
                </a:solidFill>
              </a:rPr>
              <a:t>persist</a:t>
            </a:r>
            <a:r>
              <a:rPr lang="lt-LT" sz="2400" dirty="0" smtClean="0">
                <a:solidFill>
                  <a:srgbClr val="000000"/>
                </a:solidFill>
              </a:rPr>
              <a:t> </a:t>
            </a:r>
            <a:r>
              <a:rPr lang="lt-LT" sz="2400" dirty="0">
                <a:solidFill>
                  <a:srgbClr val="000000"/>
                </a:solidFill>
              </a:rPr>
              <a:t>(</a:t>
            </a:r>
            <a:r>
              <a:rPr lang="lt-LT" sz="2400" dirty="0" err="1">
                <a:solidFill>
                  <a:srgbClr val="000000"/>
                </a:solidFill>
              </a:rPr>
              <a:t>termed</a:t>
            </a:r>
            <a:r>
              <a:rPr lang="lt-LT" sz="2400" dirty="0">
                <a:solidFill>
                  <a:srgbClr val="000000"/>
                </a:solidFill>
              </a:rPr>
              <a:t> </a:t>
            </a:r>
            <a:r>
              <a:rPr lang="lt-LT" sz="2400" dirty="0" err="1">
                <a:solidFill>
                  <a:srgbClr val="000000"/>
                </a:solidFill>
              </a:rPr>
              <a:t>motivation</a:t>
            </a:r>
            <a:r>
              <a:rPr lang="lt-LT" sz="2400" dirty="0">
                <a:solidFill>
                  <a:srgbClr val="000000"/>
                </a:solidFill>
              </a:rPr>
              <a:t>).</a:t>
            </a:r>
            <a:endParaRPr lang="lt-LT" sz="2400" dirty="0"/>
          </a:p>
        </p:txBody>
      </p:sp>
    </p:spTree>
    <p:extLst>
      <p:ext uri="{BB962C8B-B14F-4D97-AF65-F5344CB8AC3E}">
        <p14:creationId xmlns:p14="http://schemas.microsoft.com/office/powerpoint/2010/main" val="354058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66871" y="487760"/>
            <a:ext cx="10520265" cy="78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4400" dirty="0"/>
              <a:t>360-degree feedback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7251341"/>
              </p:ext>
            </p:extLst>
          </p:nvPr>
        </p:nvGraphicFramePr>
        <p:xfrm>
          <a:off x="2631233" y="1272436"/>
          <a:ext cx="6855658" cy="4728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81412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66871" y="487760"/>
            <a:ext cx="10520265" cy="78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4400" dirty="0"/>
              <a:t>360-degree </a:t>
            </a:r>
            <a:r>
              <a:rPr lang="lt-LT" sz="4400" dirty="0" smtClean="0"/>
              <a:t>feedback</a:t>
            </a:r>
            <a:r>
              <a:rPr lang="en-US" sz="4400" dirty="0" smtClean="0"/>
              <a:t> pros and cons</a:t>
            </a:r>
            <a:endParaRPr lang="lt-LT" sz="440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graphicFrame>
        <p:nvGraphicFramePr>
          <p:cNvPr id="1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884315"/>
              </p:ext>
            </p:extLst>
          </p:nvPr>
        </p:nvGraphicFramePr>
        <p:xfrm>
          <a:off x="159488" y="1172207"/>
          <a:ext cx="10834577" cy="5073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26790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23826" y="903198"/>
            <a:ext cx="12068174" cy="6430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 smtClean="0"/>
              <a:t>Eight most widely used performance measurement </a:t>
            </a:r>
            <a:r>
              <a:rPr lang="en-US" sz="3600" dirty="0" smtClean="0"/>
              <a:t>models</a:t>
            </a:r>
            <a:endParaRPr lang="lt-LT" sz="3600" dirty="0" smtClean="0"/>
          </a:p>
          <a:p>
            <a:pPr algn="l"/>
            <a:r>
              <a:rPr lang="en-US" sz="1800" dirty="0"/>
              <a:t>(Source: </a:t>
            </a:r>
            <a:r>
              <a:rPr lang="en-GB" sz="1800" dirty="0"/>
              <a:t>AHMAD, Mohammad </a:t>
            </a:r>
            <a:r>
              <a:rPr lang="en-GB" sz="1800" dirty="0" err="1"/>
              <a:t>Munir</a:t>
            </a:r>
            <a:r>
              <a:rPr lang="lt-LT" sz="1800" dirty="0"/>
              <a:t> et al.</a:t>
            </a:r>
            <a:r>
              <a:rPr lang="en-GB" sz="1800" dirty="0"/>
              <a:t> (2014) "Development of assessment methodology for improving performance in SME's</a:t>
            </a:r>
            <a:r>
              <a:rPr lang="en-GB" sz="1800" dirty="0" smtClean="0"/>
              <a:t>)</a:t>
            </a:r>
            <a:endParaRPr lang="lt-LT" sz="18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045" y="1455006"/>
            <a:ext cx="10679755" cy="472195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Both"/>
            </a:pPr>
            <a:r>
              <a:rPr lang="lt-LT" dirty="0"/>
              <a:t>P</a:t>
            </a:r>
            <a:r>
              <a:rPr lang="en-US" dirty="0" err="1" smtClean="0"/>
              <a:t>erformance</a:t>
            </a:r>
            <a:r>
              <a:rPr lang="en-US" dirty="0" smtClean="0"/>
              <a:t> measurement matrix (Keegan et al., 1989); </a:t>
            </a:r>
          </a:p>
          <a:p>
            <a:pPr marL="514350" indent="-514350">
              <a:buAutoNum type="arabicParenBoth"/>
            </a:pPr>
            <a:r>
              <a:rPr lang="lt-LT" dirty="0"/>
              <a:t>P</a:t>
            </a:r>
            <a:r>
              <a:rPr lang="en-US" dirty="0" err="1" smtClean="0"/>
              <a:t>erformance</a:t>
            </a:r>
            <a:r>
              <a:rPr lang="en-US" dirty="0" smtClean="0"/>
              <a:t> pyramid system (Lynch and Cross, 1991); </a:t>
            </a:r>
          </a:p>
          <a:p>
            <a:pPr marL="514350" indent="-514350">
              <a:buAutoNum type="arabicParenBoth"/>
            </a:pPr>
            <a:r>
              <a:rPr lang="en-US" dirty="0" smtClean="0"/>
              <a:t>PMS for service industries (Fitzgerald et al., 1991); </a:t>
            </a:r>
          </a:p>
          <a:p>
            <a:pPr marL="514350" indent="-514350">
              <a:buAutoNum type="arabicParenBoth"/>
            </a:pPr>
            <a:r>
              <a:rPr lang="lt-LT" dirty="0"/>
              <a:t>B</a:t>
            </a:r>
            <a:r>
              <a:rPr lang="en-US" dirty="0" err="1" smtClean="0"/>
              <a:t>alanced</a:t>
            </a:r>
            <a:r>
              <a:rPr lang="en-US" dirty="0" smtClean="0"/>
              <a:t> scorecard (Kaplan and Norton, 1992, 1996); </a:t>
            </a:r>
          </a:p>
          <a:p>
            <a:pPr marL="514350" indent="-514350">
              <a:buAutoNum type="arabicParenBoth"/>
            </a:pPr>
            <a:r>
              <a:rPr lang="lt-LT" dirty="0"/>
              <a:t>I</a:t>
            </a:r>
            <a:r>
              <a:rPr lang="en-US" dirty="0" err="1" smtClean="0"/>
              <a:t>ntegrated</a:t>
            </a:r>
            <a:r>
              <a:rPr lang="en-US" dirty="0" smtClean="0"/>
              <a:t> performance measurement system (</a:t>
            </a:r>
            <a:r>
              <a:rPr lang="en-US" dirty="0" err="1" smtClean="0"/>
              <a:t>Bititci</a:t>
            </a:r>
            <a:r>
              <a:rPr lang="en-US" dirty="0" smtClean="0"/>
              <a:t> et al., 1997);</a:t>
            </a:r>
          </a:p>
          <a:p>
            <a:pPr marL="514350" indent="-514350">
              <a:buAutoNum type="arabicParenBoth"/>
            </a:pPr>
            <a:r>
              <a:rPr lang="lt-LT" dirty="0"/>
              <a:t>P</a:t>
            </a:r>
            <a:r>
              <a:rPr lang="en-US" dirty="0" err="1" smtClean="0"/>
              <a:t>erformance</a:t>
            </a:r>
            <a:r>
              <a:rPr lang="en-US" dirty="0" smtClean="0"/>
              <a:t> prism (Neely et al., 2002); </a:t>
            </a:r>
          </a:p>
          <a:p>
            <a:pPr marL="514350" indent="-514350">
              <a:buAutoNum type="arabicParenBoth"/>
            </a:pPr>
            <a:r>
              <a:rPr lang="lt-LT" dirty="0" err="1"/>
              <a:t>O</a:t>
            </a:r>
            <a:r>
              <a:rPr lang="en-US" dirty="0" err="1" smtClean="0"/>
              <a:t>rganisational</a:t>
            </a:r>
            <a:r>
              <a:rPr lang="en-US" dirty="0" smtClean="0"/>
              <a:t> performance measurement (OPMs; </a:t>
            </a:r>
            <a:r>
              <a:rPr lang="en-US" dirty="0" err="1" smtClean="0"/>
              <a:t>Chennell</a:t>
            </a:r>
            <a:r>
              <a:rPr lang="en-US" dirty="0" smtClean="0"/>
              <a:t> et al., 2000); </a:t>
            </a:r>
          </a:p>
          <a:p>
            <a:pPr marL="514350" indent="-514350">
              <a:buAutoNum type="arabicParenBoth"/>
            </a:pPr>
            <a:r>
              <a:rPr lang="lt-LT" dirty="0"/>
              <a:t>I</a:t>
            </a:r>
            <a:r>
              <a:rPr lang="en-US" dirty="0" err="1" smtClean="0"/>
              <a:t>ntegrated</a:t>
            </a:r>
            <a:r>
              <a:rPr lang="en-US" dirty="0" smtClean="0"/>
              <a:t> performance measurement for small firms (IPMS; </a:t>
            </a:r>
            <a:r>
              <a:rPr lang="en-US" dirty="0" err="1" smtClean="0"/>
              <a:t>Laitinen</a:t>
            </a:r>
            <a:r>
              <a:rPr lang="en-US" dirty="0" smtClean="0"/>
              <a:t>, 1996, 2002).</a:t>
            </a:r>
          </a:p>
          <a:p>
            <a:pPr marL="0" indent="0">
              <a:buNone/>
            </a:pP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41061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74045" y="635696"/>
            <a:ext cx="10515600" cy="75032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9000" dirty="0" smtClean="0"/>
              <a:t>P</a:t>
            </a:r>
            <a:r>
              <a:rPr lang="en-US" sz="9000" dirty="0" err="1" smtClean="0"/>
              <a:t>erformance</a:t>
            </a:r>
            <a:r>
              <a:rPr lang="en-US" sz="9000" dirty="0" smtClean="0"/>
              <a:t> </a:t>
            </a:r>
            <a:r>
              <a:rPr lang="en-US" sz="9000" dirty="0"/>
              <a:t>measurement </a:t>
            </a:r>
            <a:r>
              <a:rPr lang="en-US" sz="9000" dirty="0" smtClean="0"/>
              <a:t>models</a:t>
            </a:r>
            <a:r>
              <a:rPr lang="lt-LT" sz="9000" dirty="0" smtClean="0"/>
              <a:t> </a:t>
            </a:r>
            <a:r>
              <a:rPr lang="lt-LT" sz="9000" dirty="0" err="1" smtClean="0"/>
              <a:t>for</a:t>
            </a:r>
            <a:r>
              <a:rPr lang="lt-LT" sz="9000" dirty="0" smtClean="0"/>
              <a:t> </a:t>
            </a:r>
            <a:r>
              <a:rPr lang="lt-LT" sz="9000" dirty="0" err="1" smtClean="0"/>
              <a:t>SMEs</a:t>
            </a:r>
            <a:endParaRPr lang="lt-LT" sz="9000" dirty="0" smtClean="0"/>
          </a:p>
          <a:p>
            <a:pPr algn="l"/>
            <a:r>
              <a:rPr lang="en-GB" sz="4000" dirty="0"/>
              <a:t>AHMAD, Mohammad </a:t>
            </a:r>
            <a:r>
              <a:rPr lang="en-GB" sz="4000" dirty="0" err="1" smtClean="0"/>
              <a:t>Munir</a:t>
            </a:r>
            <a:r>
              <a:rPr lang="lt-LT" sz="4000" dirty="0" smtClean="0"/>
              <a:t> et al.</a:t>
            </a:r>
            <a:r>
              <a:rPr lang="en-GB" sz="4000" dirty="0" smtClean="0"/>
              <a:t> </a:t>
            </a:r>
            <a:r>
              <a:rPr lang="en-GB" sz="4000" dirty="0"/>
              <a:t>(2014) "Development of assessment methodology for improving performance in SME's</a:t>
            </a:r>
            <a:r>
              <a:rPr lang="en-GB" sz="4000" dirty="0" smtClean="0"/>
              <a:t>"</a:t>
            </a:r>
            <a:endParaRPr lang="en-US" sz="40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045" y="1455006"/>
            <a:ext cx="10679755" cy="47219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O</a:t>
            </a:r>
            <a:r>
              <a:rPr lang="lt-LT" dirty="0" err="1" smtClean="0"/>
              <a:t>rganisational</a:t>
            </a:r>
            <a:r>
              <a:rPr lang="lt-LT" dirty="0" smtClean="0"/>
              <a:t> </a:t>
            </a:r>
            <a:r>
              <a:rPr lang="lt-LT" dirty="0" err="1"/>
              <a:t>performance</a:t>
            </a:r>
            <a:r>
              <a:rPr lang="lt-LT" dirty="0"/>
              <a:t> </a:t>
            </a:r>
            <a:r>
              <a:rPr lang="lt-LT" dirty="0" err="1"/>
              <a:t>measurement</a:t>
            </a:r>
            <a:r>
              <a:rPr lang="lt-LT" dirty="0"/>
              <a:t> </a:t>
            </a:r>
            <a:endParaRPr lang="lt-LT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615" y="1998185"/>
            <a:ext cx="5877436" cy="400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74045" y="516398"/>
            <a:ext cx="10515600" cy="87864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6500" dirty="0" smtClean="0"/>
              <a:t>P</a:t>
            </a:r>
            <a:r>
              <a:rPr lang="en-US" sz="6500" dirty="0" err="1" smtClean="0"/>
              <a:t>erformance</a:t>
            </a:r>
            <a:r>
              <a:rPr lang="en-US" sz="6500" dirty="0" smtClean="0"/>
              <a:t> </a:t>
            </a:r>
            <a:r>
              <a:rPr lang="en-US" sz="6500" dirty="0"/>
              <a:t>measurement </a:t>
            </a:r>
            <a:r>
              <a:rPr lang="en-US" sz="6500" dirty="0" smtClean="0"/>
              <a:t>models</a:t>
            </a:r>
            <a:r>
              <a:rPr lang="lt-LT" sz="6500" dirty="0" smtClean="0"/>
              <a:t> </a:t>
            </a:r>
            <a:r>
              <a:rPr lang="lt-LT" sz="6500" dirty="0" err="1" smtClean="0"/>
              <a:t>for</a:t>
            </a:r>
            <a:r>
              <a:rPr lang="lt-LT" sz="6500" dirty="0" smtClean="0"/>
              <a:t> </a:t>
            </a:r>
            <a:r>
              <a:rPr lang="lt-LT" sz="6500" dirty="0" err="1" smtClean="0"/>
              <a:t>SMEs</a:t>
            </a:r>
            <a:endParaRPr lang="lt-LT" sz="6500" dirty="0" smtClean="0"/>
          </a:p>
          <a:p>
            <a:pPr algn="l"/>
            <a:r>
              <a:rPr lang="en-GB" sz="4000" dirty="0"/>
              <a:t>AHMAD, Mohammad </a:t>
            </a:r>
            <a:r>
              <a:rPr lang="en-GB" sz="4000" dirty="0" err="1"/>
              <a:t>Munir</a:t>
            </a:r>
            <a:r>
              <a:rPr lang="lt-LT" sz="4000" dirty="0"/>
              <a:t> et al.</a:t>
            </a:r>
            <a:r>
              <a:rPr lang="en-GB" sz="4000" dirty="0"/>
              <a:t> (2014) "Development of assessment methodology for improving performance in SME's</a:t>
            </a:r>
            <a:r>
              <a:rPr lang="en-GB" sz="4000" dirty="0" smtClean="0"/>
              <a:t>"</a:t>
            </a:r>
            <a:endParaRPr lang="en-US" sz="40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045" y="1455006"/>
            <a:ext cx="10679755" cy="47219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I</a:t>
            </a:r>
            <a:r>
              <a:rPr lang="lt-LT" dirty="0" err="1" smtClean="0"/>
              <a:t>ntegrated</a:t>
            </a:r>
            <a:r>
              <a:rPr lang="lt-LT" dirty="0" smtClean="0"/>
              <a:t> </a:t>
            </a:r>
            <a:r>
              <a:rPr lang="lt-LT" dirty="0" err="1"/>
              <a:t>performance</a:t>
            </a:r>
            <a:r>
              <a:rPr lang="lt-LT" dirty="0"/>
              <a:t> </a:t>
            </a:r>
            <a:r>
              <a:rPr lang="lt-LT" dirty="0" err="1"/>
              <a:t>measurement</a:t>
            </a:r>
            <a:r>
              <a:rPr lang="lt-LT" dirty="0"/>
              <a:t> </a:t>
            </a:r>
            <a:r>
              <a:rPr lang="lt-LT" dirty="0" err="1"/>
              <a:t>for</a:t>
            </a:r>
            <a:r>
              <a:rPr lang="lt-LT" dirty="0"/>
              <a:t> </a:t>
            </a:r>
            <a:r>
              <a:rPr lang="lt-LT" dirty="0" err="1"/>
              <a:t>small</a:t>
            </a:r>
            <a:r>
              <a:rPr lang="lt-LT" dirty="0"/>
              <a:t> </a:t>
            </a:r>
            <a:r>
              <a:rPr lang="lt-LT" dirty="0" err="1" smtClean="0"/>
              <a:t>firms</a:t>
            </a:r>
            <a:endParaRPr lang="lt-L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963" y="1805782"/>
            <a:ext cx="4485021" cy="454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09574" y="516398"/>
            <a:ext cx="11591925" cy="87864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6500" dirty="0" err="1" smtClean="0"/>
              <a:t>Case</a:t>
            </a:r>
            <a:r>
              <a:rPr lang="lt-LT" sz="6500" dirty="0" smtClean="0"/>
              <a:t> </a:t>
            </a:r>
            <a:r>
              <a:rPr lang="lt-LT" sz="6500" dirty="0" err="1" smtClean="0"/>
              <a:t>example</a:t>
            </a:r>
            <a:r>
              <a:rPr lang="lt-LT" sz="6500" dirty="0" smtClean="0"/>
              <a:t>:</a:t>
            </a:r>
          </a:p>
          <a:p>
            <a:pPr algn="l"/>
            <a:r>
              <a:rPr lang="lt-LT" sz="3500" dirty="0" err="1" smtClean="0"/>
              <a:t>Source</a:t>
            </a:r>
            <a:r>
              <a:rPr lang="lt-LT" sz="3500" dirty="0" smtClean="0"/>
              <a:t>: </a:t>
            </a:r>
            <a:r>
              <a:rPr lang="lt-LT" sz="3500" dirty="0" err="1" smtClean="0"/>
              <a:t>Tekavčič</a:t>
            </a:r>
            <a:r>
              <a:rPr lang="lt-LT" sz="3500" dirty="0" smtClean="0"/>
              <a:t> M., Šink D. (2011). </a:t>
            </a:r>
            <a:r>
              <a:rPr lang="en-US" sz="3500" dirty="0" smtClean="0"/>
              <a:t>Performance Measurement And Cost Management In</a:t>
            </a:r>
            <a:r>
              <a:rPr lang="lt-LT" sz="3500" dirty="0" smtClean="0"/>
              <a:t> </a:t>
            </a:r>
            <a:r>
              <a:rPr lang="en-US" sz="3500" dirty="0" smtClean="0"/>
              <a:t>Slovenian S</a:t>
            </a:r>
            <a:r>
              <a:rPr lang="lt-LT" sz="3500" dirty="0" smtClean="0"/>
              <a:t>ME</a:t>
            </a:r>
            <a:r>
              <a:rPr lang="en-US" sz="3500" dirty="0" smtClean="0"/>
              <a:t>s</a:t>
            </a:r>
            <a:endParaRPr lang="en-US" sz="35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34" y="1596715"/>
            <a:ext cx="6773220" cy="4439270"/>
          </a:xfrm>
        </p:spPr>
      </p:pic>
    </p:spTree>
    <p:extLst>
      <p:ext uri="{BB962C8B-B14F-4D97-AF65-F5344CB8AC3E}">
        <p14:creationId xmlns:p14="http://schemas.microsoft.com/office/powerpoint/2010/main" val="111155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2216111" y="112300"/>
            <a:ext cx="9877426" cy="5613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6500" dirty="0" err="1" smtClean="0"/>
              <a:t>Case</a:t>
            </a:r>
            <a:r>
              <a:rPr lang="lt-LT" sz="6500" dirty="0" smtClean="0"/>
              <a:t> </a:t>
            </a:r>
            <a:r>
              <a:rPr lang="lt-LT" sz="6500" dirty="0" err="1" smtClean="0"/>
              <a:t>example</a:t>
            </a:r>
            <a:r>
              <a:rPr lang="lt-LT" sz="6500" dirty="0" smtClean="0"/>
              <a:t>:</a:t>
            </a:r>
          </a:p>
          <a:p>
            <a:pPr algn="l"/>
            <a:r>
              <a:rPr lang="lt-LT" sz="6500" dirty="0"/>
              <a:t>(</a:t>
            </a:r>
            <a:r>
              <a:rPr lang="en-US" sz="4400" dirty="0" err="1" smtClean="0"/>
              <a:t>Beardwell</a:t>
            </a:r>
            <a:r>
              <a:rPr lang="en-US" sz="4400" dirty="0"/>
              <a:t>, J./Thompson; A. (2017): Human Resource Management: A contemporary </a:t>
            </a:r>
            <a:r>
              <a:rPr lang="en-US" sz="4400" dirty="0" smtClean="0"/>
              <a:t>Approach</a:t>
            </a:r>
            <a:r>
              <a:rPr lang="lt-LT" sz="4400" dirty="0" smtClean="0"/>
              <a:t>)</a:t>
            </a:r>
            <a:endParaRPr lang="lt-LT" sz="6500" dirty="0" smtClean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80" y="821272"/>
            <a:ext cx="5242345" cy="5223108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769" y="849987"/>
            <a:ext cx="4985361" cy="522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8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599381" y="639187"/>
            <a:ext cx="10515600" cy="7386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4400" dirty="0"/>
              <a:t>R</a:t>
            </a:r>
            <a:r>
              <a:rPr lang="en-US" sz="4400" dirty="0" err="1" smtClean="0"/>
              <a:t>eferences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601120" y="1476886"/>
            <a:ext cx="1124798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ARMSTRONG, </a:t>
            </a:r>
            <a:r>
              <a:rPr lang="en-GB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Michael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(2014).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Armstrong's Handbook of Human </a:t>
            </a:r>
            <a:r>
              <a:rPr lang="en-US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Recource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Management </a:t>
            </a:r>
            <a:r>
              <a:rPr lang="en-US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Practise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13. </a:t>
            </a:r>
            <a:r>
              <a:rPr lang="en-US" sz="1400" dirty="0" err="1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Lond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 err="1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Kogan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Page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err="1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Limited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err="1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London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lt-LT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ARMSTRONG, 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Michael 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(2015). 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Armstrong’s Handbook of Performance Management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 evidence-based</a:t>
            </a:r>
          </a:p>
          <a:p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guide to 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delivering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high performance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5th </a:t>
            </a:r>
            <a:r>
              <a:rPr lang="lt-LT" sz="1400" dirty="0" err="1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edition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Lond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n: </a:t>
            </a:r>
            <a:r>
              <a:rPr lang="en-US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Kogan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Page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Limited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err="1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London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lt-LT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ARMSTRONG,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Michael 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2006). </a:t>
            </a:r>
            <a:r>
              <a:rPr lang="en-GB" sz="1400" dirty="0" smtClean="0">
                <a:latin typeface="+mj-lt"/>
              </a:rPr>
              <a:t>A </a:t>
            </a:r>
            <a:r>
              <a:rPr lang="en-GB" sz="1400" dirty="0">
                <a:latin typeface="+mj-lt"/>
              </a:rPr>
              <a:t>Handbook of Human Resource Management </a:t>
            </a:r>
            <a:r>
              <a:rPr lang="en-GB" sz="1400" dirty="0" smtClean="0">
                <a:latin typeface="+mj-lt"/>
              </a:rPr>
              <a:t>Practice</a:t>
            </a:r>
            <a:r>
              <a:rPr lang="lt-LT" sz="1400" dirty="0" smtClean="0">
                <a:latin typeface="+mj-lt"/>
              </a:rPr>
              <a:t>. 10th </a:t>
            </a:r>
            <a:r>
              <a:rPr lang="lt-LT" sz="1400" dirty="0" err="1" smtClean="0">
                <a:latin typeface="+mj-lt"/>
              </a:rPr>
              <a:t>edition</a:t>
            </a:r>
            <a:r>
              <a:rPr lang="lt-LT" sz="1400" dirty="0" smtClean="0">
                <a:latin typeface="+mj-lt"/>
              </a:rPr>
              <a:t>. </a:t>
            </a:r>
            <a:r>
              <a:rPr lang="en-US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Lond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n: </a:t>
            </a:r>
            <a:r>
              <a:rPr lang="en-US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Kogan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Page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Limited</a:t>
            </a:r>
            <a:r>
              <a:rPr lang="lt-LT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lt-LT" sz="14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London</a:t>
            </a:r>
            <a:r>
              <a:rPr lang="lt-LT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lt-LT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400" dirty="0">
                <a:latin typeface="+mj-lt"/>
              </a:rPr>
              <a:t>ATES, Aylin; GARENGO, </a:t>
            </a:r>
            <a:r>
              <a:rPr lang="en-GB" sz="1400" dirty="0" err="1">
                <a:latin typeface="+mj-lt"/>
              </a:rPr>
              <a:t>Patrizia</a:t>
            </a:r>
            <a:r>
              <a:rPr lang="en-GB" sz="1400" dirty="0">
                <a:latin typeface="+mj-lt"/>
              </a:rPr>
              <a:t>; COCCA, Paola; BITITCI, </a:t>
            </a:r>
            <a:r>
              <a:rPr lang="en-GB" sz="1400" dirty="0" err="1">
                <a:latin typeface="+mj-lt"/>
              </a:rPr>
              <a:t>Umit</a:t>
            </a:r>
            <a:r>
              <a:rPr lang="en-GB" sz="1400" dirty="0">
                <a:latin typeface="+mj-lt"/>
              </a:rPr>
              <a:t> (2013) "The development of SME managerial practice for effective performance management", Journal of Small Business and Enterprise Development, Vol. 20 Issue: 1, </a:t>
            </a:r>
            <a:r>
              <a:rPr lang="en-GB" sz="1400" dirty="0" smtClean="0">
                <a:latin typeface="+mj-lt"/>
              </a:rPr>
              <a:t>pp.28-54</a:t>
            </a:r>
            <a:endParaRPr lang="en-US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t-LT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lt-LT" sz="1400" dirty="0" smtClean="0">
                <a:latin typeface="+mj-lt"/>
              </a:rPr>
              <a:t>GARENGO, </a:t>
            </a:r>
            <a:r>
              <a:rPr lang="lt-LT" sz="1400" dirty="0" err="1" smtClean="0">
                <a:latin typeface="+mj-lt"/>
              </a:rPr>
              <a:t>Patrizia</a:t>
            </a:r>
            <a:r>
              <a:rPr lang="lt-LT" sz="1400" dirty="0" smtClean="0">
                <a:latin typeface="+mj-lt"/>
              </a:rPr>
              <a:t>; BIAZZO, </a:t>
            </a:r>
            <a:r>
              <a:rPr lang="lt-LT" sz="1400" dirty="0" err="1" smtClean="0">
                <a:latin typeface="+mj-lt"/>
              </a:rPr>
              <a:t>Stefano</a:t>
            </a:r>
            <a:r>
              <a:rPr lang="lt-LT" sz="1400" dirty="0" smtClean="0">
                <a:latin typeface="+mj-lt"/>
              </a:rPr>
              <a:t>; BITITCI U. S. (</a:t>
            </a:r>
            <a:r>
              <a:rPr lang="lt-LT" sz="1400" dirty="0">
                <a:latin typeface="+mj-lt"/>
              </a:rPr>
              <a:t>2005). </a:t>
            </a:r>
            <a:r>
              <a:rPr lang="en-US" sz="1400" dirty="0">
                <a:latin typeface="+mj-lt"/>
              </a:rPr>
              <a:t>Performance</a:t>
            </a:r>
            <a:r>
              <a:rPr lang="lt-LT" sz="1400" dirty="0">
                <a:latin typeface="+mj-lt"/>
              </a:rPr>
              <a:t> m</a:t>
            </a:r>
            <a:r>
              <a:rPr lang="en-US" sz="1400" dirty="0" err="1">
                <a:latin typeface="+mj-lt"/>
              </a:rPr>
              <a:t>easurement</a:t>
            </a:r>
            <a:r>
              <a:rPr lang="en-US" sz="1400" dirty="0">
                <a:latin typeface="+mj-lt"/>
              </a:rPr>
              <a:t> systems in</a:t>
            </a:r>
            <a:r>
              <a:rPr lang="lt-LT" sz="1400" dirty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SMEs: A review for a</a:t>
            </a:r>
            <a:r>
              <a:rPr lang="lt-LT" sz="1400" dirty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research </a:t>
            </a:r>
            <a:r>
              <a:rPr lang="en-US" sz="1400" dirty="0" smtClean="0">
                <a:latin typeface="+mj-lt"/>
              </a:rPr>
              <a:t>agenda</a:t>
            </a:r>
            <a:r>
              <a:rPr lang="lt-LT" sz="1400" dirty="0" smtClean="0">
                <a:latin typeface="+mj-lt"/>
              </a:rPr>
              <a:t>. </a:t>
            </a:r>
            <a:r>
              <a:rPr lang="en-US" sz="1400" dirty="0">
                <a:latin typeface="+mj-lt"/>
              </a:rPr>
              <a:t>International Journal of Management </a:t>
            </a:r>
            <a:r>
              <a:rPr lang="en-US" sz="1400" dirty="0" smtClean="0">
                <a:latin typeface="+mj-lt"/>
              </a:rPr>
              <a:t>Reviews</a:t>
            </a:r>
            <a:r>
              <a:rPr lang="lt-LT" sz="1400" dirty="0">
                <a:latin typeface="+mj-lt"/>
              </a:rPr>
              <a:t>,</a:t>
            </a:r>
            <a:r>
              <a:rPr lang="en-US" sz="1400" dirty="0" smtClean="0">
                <a:latin typeface="+mj-lt"/>
              </a:rPr>
              <a:t> Vol 7</a:t>
            </a:r>
            <a:r>
              <a:rPr lang="lt-LT" sz="1400" dirty="0" smtClean="0">
                <a:latin typeface="+mj-lt"/>
              </a:rPr>
              <a:t>.</a:t>
            </a:r>
            <a:r>
              <a:rPr lang="en-US" sz="1400" dirty="0" smtClean="0">
                <a:latin typeface="+mj-lt"/>
              </a:rPr>
              <a:t> Issue</a:t>
            </a:r>
            <a:r>
              <a:rPr lang="lt-LT" sz="1400" dirty="0" smtClean="0">
                <a:latin typeface="+mj-lt"/>
              </a:rPr>
              <a:t>:</a:t>
            </a:r>
            <a:r>
              <a:rPr lang="en-US" sz="1400" dirty="0" smtClean="0">
                <a:latin typeface="+mj-lt"/>
              </a:rPr>
              <a:t>1</a:t>
            </a:r>
            <a:r>
              <a:rPr lang="lt-LT" sz="1400" dirty="0" smtClean="0">
                <a:latin typeface="+mj-lt"/>
              </a:rPr>
              <a:t>,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pp. 25–47</a:t>
            </a:r>
            <a:endParaRPr lang="lt-LT" sz="1400" dirty="0">
              <a:latin typeface="+mj-lt"/>
            </a:endParaRPr>
          </a:p>
          <a:p>
            <a:endParaRPr lang="lt-LT" sz="1400" dirty="0">
              <a:latin typeface="+mj-lt"/>
            </a:endParaRPr>
          </a:p>
          <a:p>
            <a:r>
              <a:rPr lang="en-GB" sz="1400" dirty="0">
                <a:latin typeface="+mj-lt"/>
              </a:rPr>
              <a:t>AHMAD, Mohammad </a:t>
            </a:r>
            <a:r>
              <a:rPr lang="en-GB" sz="1400" dirty="0" err="1">
                <a:latin typeface="+mj-lt"/>
              </a:rPr>
              <a:t>Munir</a:t>
            </a:r>
            <a:r>
              <a:rPr lang="en-GB" sz="1400" dirty="0">
                <a:latin typeface="+mj-lt"/>
              </a:rPr>
              <a:t>; ALASKARI, Osama (2014) "Development of assessment methodology for improving performance in SME's", International Journal of Productivity and Performance Management, Vol. 63 Issue: 4, </a:t>
            </a:r>
            <a:r>
              <a:rPr lang="en-GB" sz="1400" dirty="0" smtClean="0">
                <a:latin typeface="+mj-lt"/>
              </a:rPr>
              <a:t>pp.477-498</a:t>
            </a:r>
            <a:endParaRPr lang="lt-LT" sz="1400" dirty="0" smtClean="0">
              <a:latin typeface="+mj-lt"/>
            </a:endParaRPr>
          </a:p>
          <a:p>
            <a:endParaRPr lang="lt-LT" sz="1400" dirty="0" smtClean="0">
              <a:latin typeface="+mj-lt"/>
            </a:endParaRPr>
          </a:p>
          <a:p>
            <a:r>
              <a:rPr lang="lt-LT" sz="1400" dirty="0" smtClean="0">
                <a:latin typeface="+mj-lt"/>
              </a:rPr>
              <a:t>BEARDWELL</a:t>
            </a:r>
            <a:r>
              <a:rPr lang="en-US" sz="1400" dirty="0" smtClean="0">
                <a:latin typeface="+mj-lt"/>
              </a:rPr>
              <a:t>, J.</a:t>
            </a:r>
            <a:r>
              <a:rPr lang="lt-LT" sz="1400" dirty="0" smtClean="0">
                <a:latin typeface="+mj-lt"/>
              </a:rPr>
              <a:t>, THOMSON,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A. (2017): Human Resource Management: A contemporary Approach, 8th edition: </a:t>
            </a:r>
            <a:r>
              <a:rPr lang="en-US" sz="1400" dirty="0" smtClean="0">
                <a:latin typeface="+mj-lt"/>
              </a:rPr>
              <a:t>Pearson</a:t>
            </a:r>
            <a:r>
              <a:rPr lang="lt-LT" sz="1400" dirty="0" smtClean="0">
                <a:latin typeface="+mj-lt"/>
              </a:rPr>
              <a:t>.</a:t>
            </a:r>
          </a:p>
          <a:p>
            <a:endParaRPr lang="lt-LT" sz="1400" dirty="0">
              <a:latin typeface="+mj-lt"/>
            </a:endParaRPr>
          </a:p>
          <a:p>
            <a:r>
              <a:rPr lang="lt-LT" sz="1400" dirty="0" smtClean="0">
                <a:latin typeface="+mj-lt"/>
              </a:rPr>
              <a:t>TEKAVČIČ </a:t>
            </a:r>
            <a:r>
              <a:rPr lang="lt-LT" sz="1400" dirty="0">
                <a:latin typeface="+mj-lt"/>
              </a:rPr>
              <a:t>M., </a:t>
            </a:r>
            <a:r>
              <a:rPr lang="lt-LT" sz="1400" dirty="0" smtClean="0">
                <a:latin typeface="+mj-lt"/>
              </a:rPr>
              <a:t>ŠINK </a:t>
            </a:r>
            <a:r>
              <a:rPr lang="lt-LT" sz="1400" dirty="0">
                <a:latin typeface="+mj-lt"/>
              </a:rPr>
              <a:t>D. (2011). </a:t>
            </a:r>
            <a:r>
              <a:rPr lang="en-US" sz="1400" dirty="0">
                <a:latin typeface="+mj-lt"/>
              </a:rPr>
              <a:t>Performance Measurement And Cost Management In</a:t>
            </a:r>
            <a:r>
              <a:rPr lang="lt-LT" sz="1400" dirty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Slovenian S</a:t>
            </a:r>
            <a:r>
              <a:rPr lang="lt-LT" sz="1400" dirty="0">
                <a:latin typeface="+mj-lt"/>
              </a:rPr>
              <a:t>ME</a:t>
            </a:r>
            <a:r>
              <a:rPr lang="en-US" sz="1400" dirty="0" smtClean="0">
                <a:latin typeface="+mj-lt"/>
              </a:rPr>
              <a:t>s</a:t>
            </a:r>
            <a:endParaRPr lang="lt-LT" sz="1400" dirty="0">
              <a:latin typeface="+mj-lt"/>
            </a:endParaRPr>
          </a:p>
          <a:p>
            <a:endParaRPr lang="lt-LT" sz="1200" dirty="0"/>
          </a:p>
        </p:txBody>
      </p:sp>
    </p:spTree>
    <p:extLst>
      <p:ext uri="{BB962C8B-B14F-4D97-AF65-F5344CB8AC3E}">
        <p14:creationId xmlns:p14="http://schemas.microsoft.com/office/powerpoint/2010/main" val="288869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4" y="54018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 smtClean="0"/>
              <a:t>Performance management 5 elements</a:t>
            </a:r>
            <a:r>
              <a:rPr lang="en-US" sz="4400" dirty="0" smtClean="0"/>
              <a:t>:</a:t>
            </a:r>
            <a:endParaRPr lang="lt-LT" sz="4400" dirty="0" smtClean="0"/>
          </a:p>
          <a:p>
            <a:pPr algn="l"/>
            <a:r>
              <a:rPr lang="lt-LT" sz="1900" dirty="0"/>
              <a:t>(</a:t>
            </a:r>
            <a:r>
              <a:rPr lang="en-GB" sz="1900" dirty="0"/>
              <a:t>Armstrong &amp; Taylor, Handbook of Human Resource Management Practices, 2014</a:t>
            </a:r>
            <a:r>
              <a:rPr lang="lt-LT" sz="1900" dirty="0" smtClean="0"/>
              <a:t>)</a:t>
            </a:r>
            <a:endParaRPr lang="lt-LT" sz="19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2800" dirty="0"/>
              <a:t>agreement</a:t>
            </a:r>
            <a:endParaRPr lang="lt-LT" sz="2800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2800" dirty="0"/>
              <a:t>measurement</a:t>
            </a:r>
            <a:endParaRPr lang="lt-LT" sz="2800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2800" dirty="0"/>
              <a:t>feedback</a:t>
            </a:r>
            <a:endParaRPr lang="lt-LT" sz="2800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positive </a:t>
            </a:r>
            <a:r>
              <a:rPr lang="en-US" sz="2800" dirty="0"/>
              <a:t>reinforcement</a:t>
            </a:r>
            <a:endParaRPr lang="lt-LT" sz="2800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2800" dirty="0" smtClean="0"/>
              <a:t>dialogue</a:t>
            </a:r>
            <a:endParaRPr lang="lt-LT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269" y="2276475"/>
            <a:ext cx="57150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7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3534" y="540183"/>
            <a:ext cx="10515600" cy="11453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/>
              <a:t>What is performance management</a:t>
            </a:r>
            <a:r>
              <a:rPr lang="en-US" sz="4400" dirty="0" smtClean="0"/>
              <a:t>?</a:t>
            </a:r>
            <a:endParaRPr lang="lt-LT" sz="4400" dirty="0" smtClean="0"/>
          </a:p>
          <a:p>
            <a:pPr algn="l"/>
            <a:r>
              <a:rPr lang="lt-LT" sz="1900" dirty="0"/>
              <a:t>(</a:t>
            </a:r>
            <a:r>
              <a:rPr lang="en-GB" sz="1900" dirty="0"/>
              <a:t>Armstrong &amp; Taylor, Handbook of Human Resource Management Practices, 2014</a:t>
            </a:r>
            <a:r>
              <a:rPr lang="lt-LT" sz="1900" dirty="0" smtClean="0"/>
              <a:t>)</a:t>
            </a:r>
            <a:endParaRPr lang="lt-LT" sz="19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04874" y="2276475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2" name="Right Arrow 1"/>
          <p:cNvSpPr/>
          <p:nvPr/>
        </p:nvSpPr>
        <p:spPr>
          <a:xfrm>
            <a:off x="1129247" y="3021592"/>
            <a:ext cx="2718757" cy="742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Continuous process of:</a:t>
            </a:r>
            <a:endParaRPr lang="lt-LT" dirty="0"/>
          </a:p>
        </p:txBody>
      </p:sp>
      <p:sp>
        <p:nvSpPr>
          <p:cNvPr id="3" name="Rounded Rectangle 2"/>
          <p:cNvSpPr/>
          <p:nvPr/>
        </p:nvSpPr>
        <p:spPr>
          <a:xfrm>
            <a:off x="3981353" y="2104830"/>
            <a:ext cx="2495550" cy="7763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Identifying performance</a:t>
            </a:r>
            <a:endParaRPr lang="lt-LT" dirty="0"/>
          </a:p>
        </p:txBody>
      </p:sp>
      <p:sp>
        <p:nvSpPr>
          <p:cNvPr id="15" name="Rounded Rectangle 14"/>
          <p:cNvSpPr/>
          <p:nvPr/>
        </p:nvSpPr>
        <p:spPr>
          <a:xfrm>
            <a:off x="3981353" y="3004876"/>
            <a:ext cx="2495550" cy="7763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Measuring performance</a:t>
            </a:r>
            <a:endParaRPr lang="lt-LT" dirty="0"/>
          </a:p>
        </p:txBody>
      </p:sp>
      <p:sp>
        <p:nvSpPr>
          <p:cNvPr id="16" name="Rounded Rectangle 15"/>
          <p:cNvSpPr/>
          <p:nvPr/>
        </p:nvSpPr>
        <p:spPr>
          <a:xfrm>
            <a:off x="3981353" y="3904922"/>
            <a:ext cx="2495550" cy="7763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Developing performance</a:t>
            </a:r>
            <a:endParaRPr lang="lt-LT" dirty="0"/>
          </a:p>
        </p:txBody>
      </p:sp>
      <p:sp>
        <p:nvSpPr>
          <p:cNvPr id="4" name="Flowchart: Terminator 3"/>
          <p:cNvSpPr/>
          <p:nvPr/>
        </p:nvSpPr>
        <p:spPr>
          <a:xfrm>
            <a:off x="6857879" y="3188276"/>
            <a:ext cx="1028700" cy="40957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nd</a:t>
            </a:r>
            <a:endParaRPr lang="lt-LT" dirty="0"/>
          </a:p>
        </p:txBody>
      </p:sp>
      <p:sp>
        <p:nvSpPr>
          <p:cNvPr id="17" name="Rounded Rectangle 16"/>
          <p:cNvSpPr/>
          <p:nvPr/>
        </p:nvSpPr>
        <p:spPr>
          <a:xfrm>
            <a:off x="8267556" y="2616777"/>
            <a:ext cx="2571652" cy="1552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Aligning</a:t>
            </a:r>
            <a:r>
              <a:rPr lang="lt-LT" dirty="0" smtClean="0"/>
              <a:t> </a:t>
            </a:r>
            <a:r>
              <a:rPr lang="en-US" dirty="0" smtClean="0"/>
              <a:t>performance</a:t>
            </a:r>
            <a:r>
              <a:rPr lang="lt-LT" dirty="0" smtClean="0"/>
              <a:t> </a:t>
            </a:r>
            <a:r>
              <a:rPr lang="en-US" dirty="0" smtClean="0"/>
              <a:t>with</a:t>
            </a:r>
            <a:r>
              <a:rPr lang="lt-LT" dirty="0" smtClean="0"/>
              <a:t> </a:t>
            </a:r>
            <a:r>
              <a:rPr lang="en-US" dirty="0" smtClean="0"/>
              <a:t>the</a:t>
            </a:r>
          </a:p>
          <a:p>
            <a:pPr algn="ctr"/>
            <a:r>
              <a:rPr lang="en-US" dirty="0" smtClean="0"/>
              <a:t>strategic </a:t>
            </a:r>
            <a:r>
              <a:rPr lang="en-US" dirty="0"/>
              <a:t>goals of the organization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00265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66871" y="11274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 smtClean="0"/>
              <a:t>Performance management </a:t>
            </a:r>
            <a:r>
              <a:rPr lang="en-US" sz="4400" dirty="0" smtClean="0"/>
              <a:t>theories</a:t>
            </a:r>
            <a:endParaRPr lang="lt-LT" sz="4400" dirty="0" smtClean="0"/>
          </a:p>
          <a:p>
            <a:pPr algn="l"/>
            <a:r>
              <a:rPr lang="lt-LT" sz="1900" dirty="0"/>
              <a:t>(</a:t>
            </a:r>
            <a:r>
              <a:rPr lang="en-GB" sz="1900" dirty="0"/>
              <a:t>Armstrong &amp; Taylor, Handbook of Human Resource Management Practices, 2014</a:t>
            </a:r>
            <a:r>
              <a:rPr lang="lt-LT" sz="1900" dirty="0" smtClean="0"/>
              <a:t>)</a:t>
            </a:r>
            <a:endParaRPr lang="lt-LT" sz="19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66871" y="2100169"/>
            <a:ext cx="10448925" cy="390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t-LT" dirty="0"/>
          </a:p>
        </p:txBody>
      </p:sp>
      <p:sp>
        <p:nvSpPr>
          <p:cNvPr id="3" name="Rounded Rectangle 2"/>
          <p:cNvSpPr/>
          <p:nvPr/>
        </p:nvSpPr>
        <p:spPr>
          <a:xfrm>
            <a:off x="949381" y="1683604"/>
            <a:ext cx="2967167" cy="91288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Goal theory</a:t>
            </a:r>
            <a:endParaRPr lang="en-US" sz="2800" dirty="0"/>
          </a:p>
        </p:txBody>
      </p:sp>
      <p:sp>
        <p:nvSpPr>
          <p:cNvPr id="15" name="Rounded Rectangle 14"/>
          <p:cNvSpPr/>
          <p:nvPr/>
        </p:nvSpPr>
        <p:spPr>
          <a:xfrm>
            <a:off x="7847914" y="1683604"/>
            <a:ext cx="2967167" cy="91288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Social cognitive theory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4380032" y="1683604"/>
            <a:ext cx="2967167" cy="91288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Control theory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045415" y="2841375"/>
            <a:ext cx="2775098" cy="28112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2100" dirty="0">
                <a:solidFill>
                  <a:schemeClr val="tx1"/>
                </a:solidFill>
              </a:rPr>
              <a:t>S</a:t>
            </a:r>
            <a:r>
              <a:rPr lang="en-US" sz="2100" dirty="0" smtClean="0">
                <a:solidFill>
                  <a:schemeClr val="tx1"/>
                </a:solidFill>
              </a:rPr>
              <a:t>upports </a:t>
            </a:r>
            <a:r>
              <a:rPr lang="en-US" sz="2100" dirty="0">
                <a:solidFill>
                  <a:schemeClr val="tx1"/>
                </a:solidFill>
              </a:rPr>
              <a:t>the emphasis in performance management</a:t>
            </a:r>
          </a:p>
          <a:p>
            <a:pPr algn="ctr"/>
            <a:r>
              <a:rPr lang="en-US" sz="2100" dirty="0">
                <a:solidFill>
                  <a:schemeClr val="tx1"/>
                </a:solidFill>
              </a:rPr>
              <a:t>on setting and agreeing objectives against which</a:t>
            </a:r>
          </a:p>
          <a:p>
            <a:pPr algn="ctr"/>
            <a:r>
              <a:rPr lang="en-US" sz="2100" dirty="0">
                <a:solidFill>
                  <a:schemeClr val="tx1"/>
                </a:solidFill>
              </a:rPr>
              <a:t>performance can be measured and managed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  <a:endParaRPr lang="lt-LT" sz="20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58592" y="2841375"/>
            <a:ext cx="3145810" cy="28112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tx1"/>
                </a:solidFill>
              </a:rPr>
              <a:t>This suggests that what people believe </a:t>
            </a:r>
            <a:r>
              <a:rPr lang="en-US" sz="2100" dirty="0" smtClean="0">
                <a:solidFill>
                  <a:schemeClr val="tx1"/>
                </a:solidFill>
              </a:rPr>
              <a:t>they</a:t>
            </a:r>
            <a:r>
              <a:rPr lang="lt-LT" sz="2100" dirty="0" smtClean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can or cannot do powerfully impacts on their performance.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428050" y="2841375"/>
            <a:ext cx="2871130" cy="28112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 smtClean="0">
                <a:solidFill>
                  <a:schemeClr val="tx1"/>
                </a:solidFill>
              </a:rPr>
              <a:t>Feedback</a:t>
            </a:r>
            <a:r>
              <a:rPr lang="lt-LT" sz="2100" dirty="0" smtClean="0">
                <a:solidFill>
                  <a:schemeClr val="tx1"/>
                </a:solidFill>
              </a:rPr>
              <a:t> </a:t>
            </a:r>
            <a:r>
              <a:rPr lang="en-US" sz="2100" dirty="0" smtClean="0">
                <a:solidFill>
                  <a:schemeClr val="tx1"/>
                </a:solidFill>
              </a:rPr>
              <a:t>is</a:t>
            </a:r>
            <a:r>
              <a:rPr lang="lt-LT" sz="2100" dirty="0" smtClean="0">
                <a:solidFill>
                  <a:schemeClr val="tx1"/>
                </a:solidFill>
              </a:rPr>
              <a:t> </a:t>
            </a:r>
            <a:r>
              <a:rPr lang="en-US" sz="2100" dirty="0" smtClean="0">
                <a:solidFill>
                  <a:schemeClr val="tx1"/>
                </a:solidFill>
              </a:rPr>
              <a:t>recognized</a:t>
            </a:r>
            <a:r>
              <a:rPr lang="lt-LT" sz="2100" dirty="0" smtClean="0">
                <a:solidFill>
                  <a:schemeClr val="tx1"/>
                </a:solidFill>
              </a:rPr>
              <a:t> </a:t>
            </a:r>
            <a:r>
              <a:rPr lang="en-US" sz="2100" dirty="0" smtClean="0">
                <a:solidFill>
                  <a:schemeClr val="tx1"/>
                </a:solidFill>
              </a:rPr>
              <a:t>as</a:t>
            </a:r>
          </a:p>
          <a:p>
            <a:pPr algn="ctr"/>
            <a:r>
              <a:rPr lang="en-US" sz="2100" dirty="0" smtClean="0">
                <a:solidFill>
                  <a:schemeClr val="tx1"/>
                </a:solidFill>
              </a:rPr>
              <a:t>a </a:t>
            </a:r>
            <a:r>
              <a:rPr lang="en-US" sz="2100" dirty="0">
                <a:solidFill>
                  <a:schemeClr val="tx1"/>
                </a:solidFill>
              </a:rPr>
              <a:t>crucial part of performance management processes.</a:t>
            </a:r>
            <a:endParaRPr lang="lt-LT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2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10" y="3444840"/>
            <a:ext cx="4525371" cy="237043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349146" y="142968"/>
            <a:ext cx="11011020" cy="9615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4400" dirty="0" smtClean="0"/>
              <a:t>     </a:t>
            </a:r>
            <a:r>
              <a:rPr lang="en-US" sz="4400" dirty="0" smtClean="0"/>
              <a:t>Aims </a:t>
            </a:r>
            <a:r>
              <a:rPr lang="en-US" sz="4400" dirty="0" smtClean="0"/>
              <a:t>of performance </a:t>
            </a:r>
            <a:r>
              <a:rPr lang="en-US" sz="4400" dirty="0" smtClean="0"/>
              <a:t>management</a:t>
            </a:r>
            <a:endParaRPr lang="lt-LT" sz="4400" dirty="0" smtClean="0"/>
          </a:p>
          <a:p>
            <a:r>
              <a:rPr lang="lt-LT" sz="1900" dirty="0" smtClean="0"/>
              <a:t>(</a:t>
            </a:r>
            <a:r>
              <a:rPr lang="en-GB" sz="1900" dirty="0" smtClean="0"/>
              <a:t>Michael </a:t>
            </a:r>
            <a:r>
              <a:rPr lang="en-GB" sz="1900" dirty="0"/>
              <a:t>Armstrong, Armstrong’s Handbook of Performance Management, </a:t>
            </a:r>
            <a:r>
              <a:rPr lang="en-GB" sz="1900" dirty="0" smtClean="0"/>
              <a:t>2015</a:t>
            </a:r>
            <a:r>
              <a:rPr lang="lt-LT" sz="1900" dirty="0" smtClean="0"/>
              <a:t>)</a:t>
            </a:r>
            <a:endParaRPr lang="lt-LT" sz="1900" dirty="0"/>
          </a:p>
        </p:txBody>
      </p:sp>
      <p:sp>
        <p:nvSpPr>
          <p:cNvPr id="2" name="Rectangle 1"/>
          <p:cNvSpPr/>
          <p:nvPr/>
        </p:nvSpPr>
        <p:spPr>
          <a:xfrm>
            <a:off x="608453" y="1570627"/>
            <a:ext cx="107406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/>
              <a:t>The aim is to develop the capacity of people </a:t>
            </a:r>
            <a:r>
              <a:rPr lang="en-US" sz="2400" dirty="0" smtClean="0"/>
              <a:t>to</a:t>
            </a:r>
            <a:r>
              <a:rPr lang="lt-LT" sz="2400" dirty="0" smtClean="0"/>
              <a:t> </a:t>
            </a:r>
            <a:r>
              <a:rPr lang="en-US" sz="2400" dirty="0" smtClean="0"/>
              <a:t>meet </a:t>
            </a:r>
            <a:r>
              <a:rPr lang="en-US" sz="2400" dirty="0"/>
              <a:t>and exceed expectations and to achieve </a:t>
            </a:r>
            <a:r>
              <a:rPr lang="en-US" sz="2400" dirty="0" smtClean="0"/>
              <a:t>their</a:t>
            </a:r>
            <a:r>
              <a:rPr lang="lt-LT" sz="2400" dirty="0" smtClean="0"/>
              <a:t> </a:t>
            </a:r>
            <a:r>
              <a:rPr lang="en-US" sz="2400" dirty="0" smtClean="0"/>
              <a:t>full </a:t>
            </a:r>
            <a:r>
              <a:rPr lang="en-US" sz="2400" dirty="0"/>
              <a:t>potential to the benefit of themselves and </a:t>
            </a:r>
            <a:r>
              <a:rPr lang="en-US" sz="2400" dirty="0" smtClean="0"/>
              <a:t>the</a:t>
            </a:r>
            <a:r>
              <a:rPr lang="lt-LT" sz="2400" dirty="0" smtClean="0"/>
              <a:t> </a:t>
            </a:r>
            <a:r>
              <a:rPr lang="en-US" sz="2400" dirty="0" smtClean="0"/>
              <a:t>organization</a:t>
            </a:r>
            <a:r>
              <a:rPr lang="en-US" sz="2400" dirty="0"/>
              <a:t>. </a:t>
            </a:r>
            <a:endParaRPr lang="lt-LT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8453" y="2792903"/>
            <a:ext cx="1077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/>
              <a:t>A further aim is to clarify how individuals</a:t>
            </a:r>
            <a:r>
              <a:rPr lang="lt-LT" sz="2400" dirty="0"/>
              <a:t> </a:t>
            </a:r>
            <a:r>
              <a:rPr lang="en-US" sz="2400" dirty="0"/>
              <a:t>are expected to contribute to the achievement</a:t>
            </a:r>
            <a:r>
              <a:rPr lang="lt-LT" sz="2400" dirty="0"/>
              <a:t> </a:t>
            </a:r>
            <a:r>
              <a:rPr lang="en-US" sz="2400" dirty="0"/>
              <a:t>of organization goals by aligning individual objectives</a:t>
            </a:r>
            <a:r>
              <a:rPr lang="lt-LT" sz="2400" dirty="0"/>
              <a:t> </a:t>
            </a:r>
            <a:r>
              <a:rPr lang="en-US" sz="2400" dirty="0"/>
              <a:t>with the strategic objectives of the organization.</a:t>
            </a:r>
            <a:endParaRPr lang="lt-LT" sz="2400" dirty="0"/>
          </a:p>
        </p:txBody>
      </p:sp>
    </p:spTree>
    <p:extLst>
      <p:ext uri="{BB962C8B-B14F-4D97-AF65-F5344CB8AC3E}">
        <p14:creationId xmlns:p14="http://schemas.microsoft.com/office/powerpoint/2010/main" val="107693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709299" y="435083"/>
            <a:ext cx="10515600" cy="8928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Guiding Principles of Performance </a:t>
            </a:r>
            <a:r>
              <a:rPr lang="en-US" sz="3600" dirty="0" smtClean="0"/>
              <a:t>Management</a:t>
            </a:r>
            <a:endParaRPr lang="lt-LT" sz="3600" dirty="0" smtClean="0"/>
          </a:p>
          <a:p>
            <a:r>
              <a:rPr lang="lt-LT" sz="1700" dirty="0"/>
              <a:t>(</a:t>
            </a:r>
            <a:r>
              <a:rPr lang="en-GB" sz="1700" dirty="0"/>
              <a:t>Michael Armstrong, Armstrong’s Handbook of Performance Management, 2015</a:t>
            </a:r>
            <a:r>
              <a:rPr lang="lt-LT" sz="1700" dirty="0" smtClean="0"/>
              <a:t>)</a:t>
            </a:r>
            <a:endParaRPr lang="lt-LT" sz="1700" dirty="0"/>
          </a:p>
        </p:txBody>
      </p:sp>
      <p:sp>
        <p:nvSpPr>
          <p:cNvPr id="2" name="Rectangle 1"/>
          <p:cNvSpPr/>
          <p:nvPr/>
        </p:nvSpPr>
        <p:spPr>
          <a:xfrm>
            <a:off x="709299" y="1433055"/>
            <a:ext cx="107406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Management must give: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/>
              <a:t>Direction for tasks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/>
              <a:t>Freedom on how to complete tasks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/>
              <a:t>Encouragement</a:t>
            </a:r>
          </a:p>
          <a:p>
            <a:pPr algn="just"/>
            <a:r>
              <a:rPr lang="en-US" sz="2400" dirty="0"/>
              <a:t>Management must collaborate with groups of employees rather than just delegate tasks. They can work together to make strategies to develop and encourage the team and drive results.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E46391B-0B2B-45B1-98E4-A96177BFCF6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9160" y="3928454"/>
            <a:ext cx="3217345" cy="214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8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8199" y="335924"/>
            <a:ext cx="10515600" cy="89774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/>
              <a:t>Personal Appraisal and Performance </a:t>
            </a:r>
            <a:r>
              <a:rPr lang="en-US" sz="4000" dirty="0" smtClean="0"/>
              <a:t>Management</a:t>
            </a:r>
            <a:endParaRPr lang="lt-LT" sz="4000" dirty="0" smtClean="0"/>
          </a:p>
          <a:p>
            <a:pPr algn="l"/>
            <a:r>
              <a:rPr lang="en-US" sz="2100" dirty="0"/>
              <a:t>(Source: </a:t>
            </a:r>
            <a:r>
              <a:rPr lang="en-GB" sz="2100" dirty="0"/>
              <a:t>Michael Armstrong, A Handbook of Human Resource Management Practice, 2006</a:t>
            </a:r>
            <a:r>
              <a:rPr lang="en-GB" sz="2100" dirty="0" smtClean="0"/>
              <a:t>)</a:t>
            </a:r>
            <a:endParaRPr lang="lt-LT" sz="2100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81025" y="1571624"/>
            <a:ext cx="10907616" cy="40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Appraisal is an assessment of the employee. </a:t>
            </a:r>
            <a:endParaRPr lang="lt-LT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 smtClean="0"/>
              <a:t>assessment can help employees improve  in areas that they are lacking and encourage them to do better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Performance management is more continuous and broad. It is “natural” </a:t>
            </a:r>
            <a:r>
              <a:rPr lang="en-US" dirty="0" smtClean="0"/>
              <a:t>as </a:t>
            </a:r>
            <a:r>
              <a:rPr lang="en-US" dirty="0" smtClean="0"/>
              <a:t>stated since it is always ongoing.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/>
              <a:t>Appraisal can be seen as disadvantageous because the managers that are reviewing the employees may be lacking skills themselves and be biased. Some companies have decided to ditch that element.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2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KA2 SHARPEN Powerpoint" id="{A149E3AB-727D-4B39-A716-CF96AB296A49}" vid="{476B0934-BDB1-40E4-BD34-321811383E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Output_1_Template_Slides_2018</Template>
  <TotalTime>11512</TotalTime>
  <Words>2353</Words>
  <Application>Microsoft Office PowerPoint</Application>
  <PresentationFormat>Widescreen</PresentationFormat>
  <Paragraphs>239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Calibri</vt:lpstr>
      <vt:lpstr>Calibri (body)</vt:lpstr>
      <vt:lpstr>Calibri Light</vt:lpstr>
      <vt:lpstr>Times New Roman</vt:lpstr>
      <vt:lpstr>Motiv Office</vt:lpstr>
      <vt:lpstr>Human resource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Overall assessment limitations (Source: Armstrong &amp; Taylor, Handbook of Human Resource Management Practices, 2014)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management</dc:title>
  <dc:creator>Indre Tamasauskiene</dc:creator>
  <cp:lastModifiedBy>Indre Tamasauskiene</cp:lastModifiedBy>
  <cp:revision>80</cp:revision>
  <dcterms:created xsi:type="dcterms:W3CDTF">2017-12-18T08:58:46Z</dcterms:created>
  <dcterms:modified xsi:type="dcterms:W3CDTF">2018-01-24T06:35:41Z</dcterms:modified>
</cp:coreProperties>
</file>