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73" r:id="rId2"/>
    <p:sldId id="316" r:id="rId3"/>
    <p:sldId id="286" r:id="rId4"/>
    <p:sldId id="298" r:id="rId5"/>
    <p:sldId id="299" r:id="rId6"/>
    <p:sldId id="301" r:id="rId7"/>
    <p:sldId id="300" r:id="rId8"/>
    <p:sldId id="302" r:id="rId9"/>
    <p:sldId id="303" r:id="rId10"/>
    <p:sldId id="304" r:id="rId11"/>
    <p:sldId id="305" r:id="rId12"/>
    <p:sldId id="308" r:id="rId13"/>
    <p:sldId id="309" r:id="rId14"/>
    <p:sldId id="317" r:id="rId15"/>
    <p:sldId id="310" r:id="rId16"/>
    <p:sldId id="306" r:id="rId17"/>
    <p:sldId id="311" r:id="rId18"/>
    <p:sldId id="312" r:id="rId19"/>
    <p:sldId id="313" r:id="rId20"/>
    <p:sldId id="315" r:id="rId21"/>
    <p:sldId id="318" r:id="rId22"/>
    <p:sldId id="319" r:id="rId23"/>
    <p:sldId id="320" r:id="rId24"/>
    <p:sldId id="322" r:id="rId25"/>
    <p:sldId id="324" r:id="rId26"/>
    <p:sldId id="321" r:id="rId27"/>
    <p:sldId id="32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a:srgbClr val="FF0066"/>
    <a:srgbClr val="AF58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5699" autoAdjust="0"/>
  </p:normalViewPr>
  <p:slideViewPr>
    <p:cSldViewPr snapToGrid="0">
      <p:cViewPr>
        <p:scale>
          <a:sx n="60" d="100"/>
          <a:sy n="60" d="100"/>
        </p:scale>
        <p:origin x="-1092" y="-312"/>
      </p:cViewPr>
      <p:guideLst>
        <p:guide orient="horz" pos="2160"/>
        <p:guide pos="3840"/>
      </p:guideLst>
    </p:cSldViewPr>
  </p:slideViewPr>
  <p:notesTextViewPr>
    <p:cViewPr>
      <p:scale>
        <a:sx n="1" d="1"/>
        <a:sy n="1" d="1"/>
      </p:scale>
      <p:origin x="0" y="0"/>
    </p:cViewPr>
  </p:notesTextViewPr>
  <p:notesViewPr>
    <p:cSldViewPr snapToGrid="0">
      <p:cViewPr>
        <p:scale>
          <a:sx n="90" d="100"/>
          <a:sy n="90" d="100"/>
        </p:scale>
        <p:origin x="-2118"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GB" dirty="0" smtClean="0">
                <a:solidFill>
                  <a:srgbClr val="002060"/>
                </a:solidFill>
              </a:rPr>
              <a:t>22/01/2018</a:t>
            </a:r>
            <a:endParaRPr lang="en-GB" dirty="0">
              <a:solidFill>
                <a:srgbClr val="002060"/>
              </a:solidFil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dirty="0" smtClean="0">
                <a:solidFill>
                  <a:srgbClr val="002060"/>
                </a:solidFill>
              </a:rPr>
              <a:t>j.a.davies@hud.ac.uk</a:t>
            </a:r>
            <a:endParaRPr lang="en-GB" dirty="0">
              <a:solidFill>
                <a:srgbClr val="002060"/>
              </a:solidFil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r>
              <a:rPr lang="en-GB" dirty="0">
                <a:solidFill>
                  <a:srgbClr val="002060"/>
                </a:solidFill>
              </a:rPr>
              <a:t>© </a:t>
            </a:r>
            <a:r>
              <a:rPr lang="en-GB" dirty="0" smtClean="0">
                <a:solidFill>
                  <a:srgbClr val="002060"/>
                </a:solidFill>
              </a:rPr>
              <a:t>2018 Julie Davies</a:t>
            </a:r>
            <a:endParaRPr lang="en-GB" dirty="0">
              <a:solidFill>
                <a:srgbClr val="002060"/>
              </a:solidFill>
            </a:endParaRPr>
          </a:p>
        </p:txBody>
      </p:sp>
    </p:spTree>
    <p:extLst>
      <p:ext uri="{BB962C8B-B14F-4D97-AF65-F5344CB8AC3E}">
        <p14:creationId xmlns:p14="http://schemas.microsoft.com/office/powerpoint/2010/main" val="3542778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0EB945-A8B0-466D-AC34-6AFC288C507D}" type="datetimeFigureOut">
              <a:rPr lang="fr-FR" smtClean="0"/>
              <a:pPr/>
              <a:t>26/01/2018</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77AB91-36C1-4F0F-A93A-C3F1FCDD0F79}" type="slidenum">
              <a:rPr lang="fr-FR" smtClean="0"/>
              <a:pPr/>
              <a:t>‹#›</a:t>
            </a:fld>
            <a:endParaRPr lang="fr-FR"/>
          </a:p>
        </p:txBody>
      </p:sp>
    </p:spTree>
    <p:extLst>
      <p:ext uri="{BB962C8B-B14F-4D97-AF65-F5344CB8AC3E}">
        <p14:creationId xmlns:p14="http://schemas.microsoft.com/office/powerpoint/2010/main" val="2045049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GB" dirty="0" smtClean="0"/>
              <a:t>Problems with Best Practice:</a:t>
            </a:r>
            <a:r>
              <a:rPr lang="en-GB" baseline="0" dirty="0" smtClean="0"/>
              <a:t> </a:t>
            </a:r>
          </a:p>
          <a:p>
            <a:r>
              <a:rPr lang="en-GB" dirty="0" smtClean="0"/>
              <a:t>For whom is best practice best? (Downsizing might be good for profits but bad for workers. Is high executive pay </a:t>
            </a:r>
            <a:r>
              <a:rPr lang="en-GB" i="1" dirty="0" smtClean="0"/>
              <a:t>best</a:t>
            </a:r>
            <a:r>
              <a:rPr lang="en-GB" dirty="0" smtClean="0"/>
              <a:t> practice?)</a:t>
            </a:r>
          </a:p>
          <a:p>
            <a:r>
              <a:rPr lang="en-GB" dirty="0" smtClean="0"/>
              <a:t>Whose goals &amp; interests are being served (workers, shareholders, execs)? </a:t>
            </a:r>
            <a:r>
              <a:rPr lang="en-GB" sz="1050" dirty="0" smtClean="0"/>
              <a:t>(</a:t>
            </a:r>
            <a:r>
              <a:rPr lang="en-GB" sz="1050" dirty="0" err="1" smtClean="0"/>
              <a:t>Legge</a:t>
            </a:r>
            <a:r>
              <a:rPr lang="en-GB" sz="1050" dirty="0" smtClean="0"/>
              <a:t>, 1999) </a:t>
            </a:r>
          </a:p>
          <a:p>
            <a:r>
              <a:rPr lang="en-GB" dirty="0" smtClean="0"/>
              <a:t>Practices can be culturally embedded (</a:t>
            </a:r>
            <a:r>
              <a:rPr lang="en-GB" dirty="0" err="1" smtClean="0"/>
              <a:t>eg</a:t>
            </a:r>
            <a:r>
              <a:rPr lang="en-GB" dirty="0" smtClean="0"/>
              <a:t> in USA) &amp; not very transferable.</a:t>
            </a:r>
          </a:p>
          <a:p>
            <a:endParaRPr lang="fr-FR" dirty="0"/>
          </a:p>
        </p:txBody>
      </p:sp>
      <p:sp>
        <p:nvSpPr>
          <p:cNvPr id="4" name="Espace réservé du numéro de diapositive 3"/>
          <p:cNvSpPr>
            <a:spLocks noGrp="1"/>
          </p:cNvSpPr>
          <p:nvPr>
            <p:ph type="sldNum" sz="quarter" idx="10"/>
          </p:nvPr>
        </p:nvSpPr>
        <p:spPr/>
        <p:txBody>
          <a:bodyPr/>
          <a:lstStyle/>
          <a:p>
            <a:fld id="{EE77AB91-36C1-4F0F-A93A-C3F1FCDD0F79}" type="slidenum">
              <a:rPr lang="fr-FR" smtClean="0"/>
              <a:pPr/>
              <a:t>11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77AB91-36C1-4F0F-A93A-C3F1FCDD0F79}" type="slidenum">
              <a:rPr lang="fr-FR" smtClean="0"/>
              <a:pPr/>
              <a:t>22</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596033-BE3E-4EDE-98CA-52F2E46A9F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 xmlns:a16="http://schemas.microsoft.com/office/drawing/2014/main" id="{192A7FD9-FA8E-4C2B-947F-C710CC8FA4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98F799F-019F-4C13-86D9-70A99DC85C8B}"/>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16BAFDFD-5612-431F-A24F-318DC89117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1013D856-1B0F-4928-ABAD-61CDEDA92B0F}"/>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693564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65272F9-A35B-4875-9BAB-A7B0C133E0F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1E3EF709-1AE2-4025-B405-8AA257D6CAF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2E8EFE6F-F310-4655-AB1B-C23C788B6214}"/>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85B551B0-87DC-477D-BA30-523A7221516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EC7E991C-FE66-4F5A-AC52-39568DB21701}"/>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15120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F6E2051E-6D41-46AD-BA22-76CBD14A856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 xmlns:a16="http://schemas.microsoft.com/office/drawing/2014/main" id="{E7282979-67B5-4F70-8CCD-66B173D1F3E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5C69F3A3-ABDF-4CEC-B564-30FB8A774108}"/>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00297DF9-BBEE-4A1A-8BE3-D3BBD96C69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C6CB2745-79B9-4711-964C-029EBA526CA6}"/>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767087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AA2C4F3-0B07-4AB0-AF90-DB39F4FAD1F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B02E8F26-FD94-4F6B-9E56-6CE89DA46B4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C8A23A8C-589C-40CE-97E0-C7B1839133F6}"/>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E5580E6A-ADA0-4D92-981D-0F808D235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BB78BC05-8654-431D-91DC-9FF60AC9190C}"/>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985418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9FF3B5-4F6B-4B3C-BB96-25E667A4A6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 xmlns:a16="http://schemas.microsoft.com/office/drawing/2014/main" id="{5637CF62-65D0-4C35-97A6-2A8BFA4699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87F15E54-11DC-427D-BCB5-B81224335855}"/>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C5296DCE-B191-4A12-A1B9-3DAEFE0DC2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D9D036F6-BFFD-4306-B486-4C406DB509B4}"/>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3716110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41790-93C7-4D94-B35E-B5A74824D1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A0D1E159-6213-4585-8307-BBD7A3F512A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 xmlns:a16="http://schemas.microsoft.com/office/drawing/2014/main" id="{3947398A-F149-4F5D-9D66-A8F34FCFC7C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 xmlns:a16="http://schemas.microsoft.com/office/drawing/2014/main" id="{2ADE1B94-87C5-41C3-915E-E61DFAFB9AD7}"/>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6" name="Footer Placeholder 5">
            <a:extLst>
              <a:ext uri="{FF2B5EF4-FFF2-40B4-BE49-F238E27FC236}">
                <a16:creationId xmlns="" xmlns:a16="http://schemas.microsoft.com/office/drawing/2014/main" id="{E275795D-6612-4911-93E2-0722B5147C3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32E1E0DE-C137-412B-AF68-358B6A66EF32}"/>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4241186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3AF0C9-43F9-4AAB-A07E-DC5834FF21D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5A5B9915-DCA4-4A45-80F0-0D45A45785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A273B2CB-9056-4AEE-8958-74F28E2102F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 xmlns:a16="http://schemas.microsoft.com/office/drawing/2014/main" id="{D55BAF8D-D49A-468F-BACC-160F22602D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35F95E3D-C1C5-4008-BA9F-1BF73E91801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 xmlns:a16="http://schemas.microsoft.com/office/drawing/2014/main" id="{FE2F423D-F7C7-48A0-8642-C7028259991C}"/>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8" name="Footer Placeholder 7">
            <a:extLst>
              <a:ext uri="{FF2B5EF4-FFF2-40B4-BE49-F238E27FC236}">
                <a16:creationId xmlns="" xmlns:a16="http://schemas.microsoft.com/office/drawing/2014/main" id="{3A79EDB7-8267-487E-B05C-8A7FFB36D9A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 xmlns:a16="http://schemas.microsoft.com/office/drawing/2014/main" id="{5B889C85-6EC2-4340-9BD5-20DA561F0A93}"/>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274926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D5AFB0-8A1B-4306-9E74-89F9DEEDEC6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 xmlns:a16="http://schemas.microsoft.com/office/drawing/2014/main" id="{1B787139-D272-4450-8B24-488528EF60F7}"/>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4" name="Footer Placeholder 3">
            <a:extLst>
              <a:ext uri="{FF2B5EF4-FFF2-40B4-BE49-F238E27FC236}">
                <a16:creationId xmlns="" xmlns:a16="http://schemas.microsoft.com/office/drawing/2014/main" id="{89AE1474-138C-45C1-9A93-5ADBE11BA68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 xmlns:a16="http://schemas.microsoft.com/office/drawing/2014/main" id="{BE95529E-61EB-49E5-B518-7507EF3A6F8E}"/>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826728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BEC7946-569C-45AA-9F75-DC9DD23E5ED4}"/>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3" name="Footer Placeholder 2">
            <a:extLst>
              <a:ext uri="{FF2B5EF4-FFF2-40B4-BE49-F238E27FC236}">
                <a16:creationId xmlns="" xmlns:a16="http://schemas.microsoft.com/office/drawing/2014/main" id="{DD074F88-1C29-429E-B1DD-24EC60D6D18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 xmlns:a16="http://schemas.microsoft.com/office/drawing/2014/main" id="{DC1F48AE-A7BB-4C8C-B47C-8DE4C1F25880}"/>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233056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C192C0-5058-4A8C-A4D1-CA3D5F01BA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A6F6C7EE-2606-4763-B8C2-E5FC32E832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 xmlns:a16="http://schemas.microsoft.com/office/drawing/2014/main" id="{C1E39473-3526-4933-8119-2A0EDDF3CF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3A0CFC07-8BE6-4AAF-9365-876AD3D1FB65}"/>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6" name="Footer Placeholder 5">
            <a:extLst>
              <a:ext uri="{FF2B5EF4-FFF2-40B4-BE49-F238E27FC236}">
                <a16:creationId xmlns="" xmlns:a16="http://schemas.microsoft.com/office/drawing/2014/main" id="{69BD0BB3-9F79-43F3-94AE-10CB2625896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A83198E1-E4E7-4070-B879-91049965EB41}"/>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3642167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1C5B74-3760-4778-9DC8-C566FC2EB8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 xmlns:a16="http://schemas.microsoft.com/office/drawing/2014/main" id="{997CDEF8-A04F-4D1F-B903-4929661301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 xmlns:a16="http://schemas.microsoft.com/office/drawing/2014/main" id="{9E377755-DAF8-4098-AA45-BD9463F6A5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97A315E7-33EC-4852-AB60-4F17BA41FF22}"/>
              </a:ext>
            </a:extLst>
          </p:cNvPr>
          <p:cNvSpPr>
            <a:spLocks noGrp="1"/>
          </p:cNvSpPr>
          <p:nvPr>
            <p:ph type="dt" sz="half" idx="10"/>
          </p:nvPr>
        </p:nvSpPr>
        <p:spPr/>
        <p:txBody>
          <a:bodyPr/>
          <a:lstStyle/>
          <a:p>
            <a:fld id="{4C4D6280-0D61-49CA-AEA1-563453E3BDB8}" type="datetimeFigureOut">
              <a:rPr lang="en-GB" smtClean="0"/>
              <a:pPr/>
              <a:t>26/01/2018</a:t>
            </a:fld>
            <a:endParaRPr lang="en-GB"/>
          </a:p>
        </p:txBody>
      </p:sp>
      <p:sp>
        <p:nvSpPr>
          <p:cNvPr id="6" name="Footer Placeholder 5">
            <a:extLst>
              <a:ext uri="{FF2B5EF4-FFF2-40B4-BE49-F238E27FC236}">
                <a16:creationId xmlns="" xmlns:a16="http://schemas.microsoft.com/office/drawing/2014/main" id="{9BE92C54-CF33-408E-A452-9FA50E843C3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30B13804-37F5-44E0-88E5-E699EA877539}"/>
              </a:ext>
            </a:extLst>
          </p:cNvPr>
          <p:cNvSpPr>
            <a:spLocks noGrp="1"/>
          </p:cNvSpPr>
          <p:nvPr>
            <p:ph type="sldNum" sz="quarter" idx="12"/>
          </p:nvPr>
        </p:nvSpPr>
        <p:spPr/>
        <p:txBody>
          <a:bodyPr/>
          <a:lstStyle/>
          <a:p>
            <a:fld id="{C069FE9C-B4E3-4B0F-A2D4-711E94CC4B66}" type="slidenum">
              <a:rPr lang="en-GB" smtClean="0"/>
              <a:pPr/>
              <a:t>‹#›</a:t>
            </a:fld>
            <a:endParaRPr lang="en-GB"/>
          </a:p>
        </p:txBody>
      </p:sp>
    </p:spTree>
    <p:extLst>
      <p:ext uri="{BB962C8B-B14F-4D97-AF65-F5344CB8AC3E}">
        <p14:creationId xmlns:p14="http://schemas.microsoft.com/office/powerpoint/2010/main" val="1510647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A5D60BA3-2F4A-488E-97B1-7CF0013AF7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E3108892-0F6E-4879-9BF1-EAD490D7D6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6FA9991-66FF-4064-9326-DCE4509539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D6280-0D61-49CA-AEA1-563453E3BDB8}" type="datetimeFigureOut">
              <a:rPr lang="en-GB" smtClean="0"/>
              <a:pPr/>
              <a:t>26/01/2018</a:t>
            </a:fld>
            <a:endParaRPr lang="en-GB"/>
          </a:p>
        </p:txBody>
      </p:sp>
      <p:sp>
        <p:nvSpPr>
          <p:cNvPr id="5" name="Footer Placeholder 4">
            <a:extLst>
              <a:ext uri="{FF2B5EF4-FFF2-40B4-BE49-F238E27FC236}">
                <a16:creationId xmlns="" xmlns:a16="http://schemas.microsoft.com/office/drawing/2014/main" id="{2655FF42-7B9F-408A-AED7-F5699C43BE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 xmlns:a16="http://schemas.microsoft.com/office/drawing/2014/main" id="{35933313-47D6-42B6-8FA9-2854E7857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69FE9C-B4E3-4B0F-A2D4-711E94CC4B66}" type="slidenum">
              <a:rPr lang="en-GB" smtClean="0"/>
              <a:pPr/>
              <a:t>‹#›</a:t>
            </a:fld>
            <a:endParaRPr lang="en-GB"/>
          </a:p>
        </p:txBody>
      </p:sp>
    </p:spTree>
    <p:extLst>
      <p:ext uri="{BB962C8B-B14F-4D97-AF65-F5344CB8AC3E}">
        <p14:creationId xmlns:p14="http://schemas.microsoft.com/office/powerpoint/2010/main" val="150134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harpen.ef.tul.cz/" TargetMode="External"/><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sa=i&amp;rct=j&amp;q=&amp;esrc=s&amp;frm=1&amp;source=images&amp;cd=&amp;cad=rja&amp;docid=oaf3MDyQX8I0xM&amp;tbnid=Ybmam3fI_81yJM:&amp;ved=0CAUQjRw&amp;url=http://tutor2u.net/business/strategy/what_is_strategy.htm&amp;ei=LvUBU4OhNbOX0QWt6YCIAQ&amp;bvm=bv.61535280,d.ZG4&amp;psig=AFQjCNFQ5Z_0BbvNtOGTM57xRgPN_jpBWQ&amp;ust=1392723567470808"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90" y="160173"/>
            <a:ext cx="12191999" cy="2123242"/>
          </a:xfrm>
        </p:spPr>
        <p:txBody>
          <a:bodyPr>
            <a:noAutofit/>
          </a:bodyPr>
          <a:lstStyle/>
          <a:p>
            <a:pPr lvl="0">
              <a:lnSpc>
                <a:spcPct val="150000"/>
              </a:lnSpc>
            </a:pPr>
            <a:r>
              <a:rPr lang="en-GB" sz="2000" dirty="0">
                <a:solidFill>
                  <a:schemeClr val="accent1">
                    <a:lumMod val="50000"/>
                  </a:schemeClr>
                </a:solidFill>
                <a:latin typeface="+mn-lt"/>
              </a:rPr>
              <a:t/>
            </a:r>
            <a:br>
              <a:rPr lang="en-GB" sz="2000" dirty="0">
                <a:solidFill>
                  <a:schemeClr val="accent1">
                    <a:lumMod val="50000"/>
                  </a:schemeClr>
                </a:solidFill>
                <a:latin typeface="+mn-lt"/>
              </a:rPr>
            </a:br>
            <a:r>
              <a:rPr lang="en-GB" sz="2000" dirty="0">
                <a:solidFill>
                  <a:schemeClr val="accent1">
                    <a:lumMod val="50000"/>
                  </a:schemeClr>
                </a:solidFill>
                <a:latin typeface="+mn-lt"/>
              </a:rPr>
              <a:t/>
            </a:r>
            <a:br>
              <a:rPr lang="en-GB" sz="2000" dirty="0">
                <a:solidFill>
                  <a:schemeClr val="accent1">
                    <a:lumMod val="50000"/>
                  </a:schemeClr>
                </a:solidFill>
                <a:latin typeface="+mn-lt"/>
              </a:rPr>
            </a:br>
            <a:endParaRPr lang="en-GB" sz="2000" dirty="0">
              <a:solidFill>
                <a:schemeClr val="accent1">
                  <a:lumMod val="50000"/>
                </a:schemeClr>
              </a:solidFill>
              <a:latin typeface="+mn-lt"/>
            </a:endParaRPr>
          </a:p>
        </p:txBody>
      </p:sp>
      <p:cxnSp>
        <p:nvCxnSpPr>
          <p:cNvPr id="14" name="Straight Connector 13"/>
          <p:cNvCxnSpPr/>
          <p:nvPr/>
        </p:nvCxnSpPr>
        <p:spPr>
          <a:xfrm>
            <a:off x="-2" y="0"/>
            <a:ext cx="17490" cy="685800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91999" y="0"/>
            <a:ext cx="17490" cy="685800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4912" y="0"/>
            <a:ext cx="12456825"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4750" y="6830756"/>
            <a:ext cx="12456825"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751" y="5976815"/>
            <a:ext cx="12051917" cy="738664"/>
          </a:xfrm>
          <a:prstGeom prst="rect">
            <a:avLst/>
          </a:prstGeom>
          <a:noFill/>
        </p:spPr>
        <p:txBody>
          <a:bodyPr wrap="square" rtlCol="0">
            <a:spAutoFit/>
          </a:bodyPr>
          <a:lstStyle/>
          <a:p>
            <a:pPr algn="ctr"/>
            <a:endParaRPr lang="en-GB" sz="2400" dirty="0" smtClean="0">
              <a:solidFill>
                <a:srgbClr val="1621F6"/>
              </a:solidFill>
            </a:endParaRPr>
          </a:p>
          <a:p>
            <a:pPr algn="ctr"/>
            <a:endParaRPr lang="en-GB" dirty="0"/>
          </a:p>
        </p:txBody>
      </p:sp>
      <p:pic>
        <p:nvPicPr>
          <p:cNvPr id="18" name="Picture 17"/>
          <p:cNvPicPr/>
          <p:nvPr/>
        </p:nvPicPr>
        <p:blipFill rotWithShape="1">
          <a:blip r:embed="rId2"/>
          <a:srcRect l="24616" t="74947" r="39347" b="14990"/>
          <a:stretch/>
        </p:blipFill>
        <p:spPr bwMode="auto">
          <a:xfrm>
            <a:off x="2388603" y="117231"/>
            <a:ext cx="7409793" cy="1539594"/>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85326" y="4272052"/>
            <a:ext cx="11840308" cy="861774"/>
          </a:xfrm>
          <a:prstGeom prst="rect">
            <a:avLst/>
          </a:prstGeom>
          <a:solidFill>
            <a:schemeClr val="bg1"/>
          </a:solidFill>
        </p:spPr>
        <p:txBody>
          <a:bodyPr wrap="square" rtlCol="0">
            <a:spAutoFit/>
          </a:bodyPr>
          <a:lstStyle/>
          <a:p>
            <a:pPr algn="ctr"/>
            <a:r>
              <a:rPr lang="en-GB" sz="3200" dirty="0" smtClean="0">
                <a:solidFill>
                  <a:schemeClr val="accent5">
                    <a:lumMod val="50000"/>
                  </a:schemeClr>
                </a:solidFill>
                <a:hlinkClick r:id="rId3"/>
              </a:rPr>
              <a:t>https</a:t>
            </a:r>
            <a:r>
              <a:rPr lang="en-GB" sz="3200" dirty="0">
                <a:solidFill>
                  <a:schemeClr val="accent5">
                    <a:lumMod val="50000"/>
                  </a:schemeClr>
                </a:solidFill>
                <a:hlinkClick r:id="rId3"/>
              </a:rPr>
              <a:t>://</a:t>
            </a:r>
            <a:r>
              <a:rPr lang="en-GB" sz="3200" dirty="0" smtClean="0">
                <a:solidFill>
                  <a:schemeClr val="accent5">
                    <a:lumMod val="50000"/>
                  </a:schemeClr>
                </a:solidFill>
                <a:hlinkClick r:id="rId3"/>
              </a:rPr>
              <a:t>sharpen.ef.tul.cz</a:t>
            </a:r>
            <a:endParaRPr lang="en-GB" sz="3600" dirty="0"/>
          </a:p>
          <a:p>
            <a:endParaRPr lang="en-GB" u="sng" dirty="0"/>
          </a:p>
        </p:txBody>
      </p:sp>
      <p:sp>
        <p:nvSpPr>
          <p:cNvPr id="6" name="TextBox 5"/>
          <p:cNvSpPr txBox="1"/>
          <p:nvPr/>
        </p:nvSpPr>
        <p:spPr>
          <a:xfrm>
            <a:off x="930167" y="2619097"/>
            <a:ext cx="2538248" cy="1908215"/>
          </a:xfrm>
          <a:prstGeom prst="rect">
            <a:avLst/>
          </a:prstGeom>
          <a:noFill/>
        </p:spPr>
        <p:txBody>
          <a:bodyPr wrap="square" rtlCol="0">
            <a:spAutoFit/>
          </a:bodyPr>
          <a:lstStyle/>
          <a:p>
            <a:pPr algn="r"/>
            <a:r>
              <a:rPr lang="en-GB" sz="2000" b="1" dirty="0"/>
              <a:t>Czech Republic</a:t>
            </a:r>
            <a:r>
              <a:rPr lang="en-GB" sz="2000" dirty="0"/>
              <a:t>: </a:t>
            </a:r>
            <a:endParaRPr lang="en-GB" sz="2000" dirty="0" smtClean="0"/>
          </a:p>
          <a:p>
            <a:pPr algn="r"/>
            <a:r>
              <a:rPr lang="en-GB" sz="2000" b="1" dirty="0" smtClean="0"/>
              <a:t>Finland</a:t>
            </a:r>
            <a:r>
              <a:rPr lang="en-GB" sz="2000" dirty="0"/>
              <a:t>: </a:t>
            </a:r>
          </a:p>
          <a:p>
            <a:pPr algn="r"/>
            <a:r>
              <a:rPr lang="en-GB" sz="2000" b="1" dirty="0"/>
              <a:t>Germany</a:t>
            </a:r>
            <a:r>
              <a:rPr lang="en-GB" sz="2000" dirty="0"/>
              <a:t>: </a:t>
            </a:r>
          </a:p>
          <a:p>
            <a:pPr algn="r"/>
            <a:r>
              <a:rPr lang="en-GB" sz="2000" b="1" dirty="0"/>
              <a:t>Lithuania</a:t>
            </a:r>
            <a:r>
              <a:rPr lang="en-GB" sz="2000" dirty="0"/>
              <a:t>: </a:t>
            </a:r>
          </a:p>
          <a:p>
            <a:pPr algn="r"/>
            <a:r>
              <a:rPr lang="en-GB" sz="2000" b="1" dirty="0" smtClean="0"/>
              <a:t>United Kingdom</a:t>
            </a:r>
            <a:r>
              <a:rPr lang="en-GB" sz="2000" dirty="0" smtClean="0"/>
              <a:t>: </a:t>
            </a:r>
            <a:endParaRPr lang="en-GB" sz="2000" dirty="0"/>
          </a:p>
          <a:p>
            <a:endParaRPr lang="en-GB" dirty="0"/>
          </a:p>
        </p:txBody>
      </p:sp>
      <p:sp>
        <p:nvSpPr>
          <p:cNvPr id="21" name="TextBox 20"/>
          <p:cNvSpPr txBox="1"/>
          <p:nvPr/>
        </p:nvSpPr>
        <p:spPr>
          <a:xfrm>
            <a:off x="3468415" y="2617076"/>
            <a:ext cx="8457219" cy="1908215"/>
          </a:xfrm>
          <a:prstGeom prst="rect">
            <a:avLst/>
          </a:prstGeom>
          <a:noFill/>
        </p:spPr>
        <p:txBody>
          <a:bodyPr wrap="square" rtlCol="0">
            <a:spAutoFit/>
          </a:bodyPr>
          <a:lstStyle/>
          <a:p>
            <a:r>
              <a:rPr lang="en-GB" sz="2000" dirty="0" smtClean="0"/>
              <a:t>Technical </a:t>
            </a:r>
            <a:r>
              <a:rPr lang="en-GB" sz="2000" dirty="0"/>
              <a:t>University Liberec</a:t>
            </a:r>
          </a:p>
          <a:p>
            <a:r>
              <a:rPr lang="en-GB" sz="2000" dirty="0" err="1" smtClean="0"/>
              <a:t>Kajaani</a:t>
            </a:r>
            <a:r>
              <a:rPr lang="en-GB" sz="2000" dirty="0" smtClean="0"/>
              <a:t> </a:t>
            </a:r>
            <a:r>
              <a:rPr lang="en-GB" sz="2000" dirty="0"/>
              <a:t>University of Applied Sciences</a:t>
            </a:r>
          </a:p>
          <a:p>
            <a:r>
              <a:rPr lang="de-DE" sz="2000" dirty="0"/>
              <a:t>Westsächsische Hochschule </a:t>
            </a:r>
            <a:r>
              <a:rPr lang="de-DE" sz="2000" dirty="0" smtClean="0"/>
              <a:t>Zwickau University </a:t>
            </a:r>
            <a:r>
              <a:rPr lang="de-DE" sz="2000" dirty="0"/>
              <a:t>of Applied </a:t>
            </a:r>
            <a:r>
              <a:rPr lang="de-DE" sz="2000" dirty="0" smtClean="0"/>
              <a:t>Sciences </a:t>
            </a:r>
            <a:r>
              <a:rPr lang="en-GB" sz="2000" dirty="0" smtClean="0"/>
              <a:t>(WHZ</a:t>
            </a:r>
            <a:r>
              <a:rPr lang="en-GB" sz="2000" dirty="0" smtClean="0"/>
              <a:t>)</a:t>
            </a:r>
          </a:p>
          <a:p>
            <a:r>
              <a:rPr lang="en-GB" sz="2000" dirty="0" err="1" smtClean="0"/>
              <a:t>Socialiniu</a:t>
            </a:r>
            <a:r>
              <a:rPr lang="en-GB" sz="2000" dirty="0" smtClean="0"/>
              <a:t> </a:t>
            </a:r>
            <a:r>
              <a:rPr lang="en-GB" sz="2000" dirty="0" err="1"/>
              <a:t>Mokslu</a:t>
            </a:r>
            <a:r>
              <a:rPr lang="en-GB" sz="2000" dirty="0"/>
              <a:t> </a:t>
            </a:r>
            <a:r>
              <a:rPr lang="en-GB" sz="2000" dirty="0" err="1"/>
              <a:t>Kolegija</a:t>
            </a:r>
            <a:r>
              <a:rPr lang="en-GB" sz="2000" dirty="0"/>
              <a:t> Klaipeda</a:t>
            </a:r>
          </a:p>
          <a:p>
            <a:r>
              <a:rPr lang="en-GB" sz="2000" dirty="0" smtClean="0"/>
              <a:t>Huddersfield University</a:t>
            </a:r>
            <a:endParaRPr lang="en-GB" sz="2000" dirty="0"/>
          </a:p>
          <a:p>
            <a:endParaRPr lang="en-GB" dirty="0"/>
          </a:p>
        </p:txBody>
      </p:sp>
      <p:sp>
        <p:nvSpPr>
          <p:cNvPr id="3" name="TextBox 2"/>
          <p:cNvSpPr txBox="1"/>
          <p:nvPr/>
        </p:nvSpPr>
        <p:spPr>
          <a:xfrm>
            <a:off x="85326" y="1837322"/>
            <a:ext cx="12051917" cy="584775"/>
          </a:xfrm>
          <a:prstGeom prst="rect">
            <a:avLst/>
          </a:prstGeom>
          <a:solidFill>
            <a:schemeClr val="accent5">
              <a:lumMod val="20000"/>
              <a:lumOff val="80000"/>
            </a:schemeClr>
          </a:solidFill>
        </p:spPr>
        <p:txBody>
          <a:bodyPr wrap="square" rtlCol="0">
            <a:spAutoFit/>
          </a:bodyPr>
          <a:lstStyle/>
          <a:p>
            <a:pPr algn="ctr"/>
            <a:r>
              <a:rPr lang="fr-FR" sz="3200" b="1" dirty="0" err="1" smtClean="0"/>
              <a:t>Strategic</a:t>
            </a:r>
            <a:r>
              <a:rPr lang="fr-FR" sz="3200" b="1" dirty="0" smtClean="0"/>
              <a:t> </a:t>
            </a:r>
            <a:r>
              <a:rPr lang="fr-FR" sz="3200" b="1" dirty="0" err="1" smtClean="0"/>
              <a:t>Resourcing</a:t>
            </a:r>
            <a:r>
              <a:rPr lang="fr-FR" sz="3200" b="1" smtClean="0"/>
              <a:t> </a:t>
            </a:r>
            <a:r>
              <a:rPr lang="fr-FR" sz="3200" b="1" smtClean="0"/>
              <a:t>&amp; </a:t>
            </a:r>
            <a:r>
              <a:rPr lang="fr-FR" sz="3200" b="1" dirty="0" err="1" smtClean="0"/>
              <a:t>Workforce</a:t>
            </a:r>
            <a:r>
              <a:rPr lang="fr-FR" sz="3200" b="1" dirty="0" smtClean="0"/>
              <a:t> Planning for </a:t>
            </a:r>
            <a:r>
              <a:rPr lang="fr-FR" sz="3200" b="1" dirty="0" err="1" smtClean="0"/>
              <a:t>Regional</a:t>
            </a:r>
            <a:r>
              <a:rPr lang="fr-FR" sz="3200" b="1" dirty="0" smtClean="0"/>
              <a:t> </a:t>
            </a:r>
            <a:r>
              <a:rPr lang="fr-FR" sz="3200" b="1" dirty="0" err="1" smtClean="0"/>
              <a:t>SMEs</a:t>
            </a:r>
            <a:endParaRPr lang="en-GB" sz="3200" b="1" dirty="0"/>
          </a:p>
        </p:txBody>
      </p:sp>
      <p:sp>
        <p:nvSpPr>
          <p:cNvPr id="4" name="TextBox 3"/>
          <p:cNvSpPr txBox="1"/>
          <p:nvPr/>
        </p:nvSpPr>
        <p:spPr>
          <a:xfrm>
            <a:off x="100613" y="5597714"/>
            <a:ext cx="12021342" cy="369332"/>
          </a:xfrm>
          <a:prstGeom prst="rect">
            <a:avLst/>
          </a:prstGeom>
          <a:noFill/>
        </p:spPr>
        <p:txBody>
          <a:bodyPr wrap="square" rtlCol="0">
            <a:spAutoFit/>
          </a:bodyPr>
          <a:lstStyle/>
          <a:p>
            <a:pPr algn="ctr"/>
            <a:r>
              <a:rPr lang="en-GB" b="1" dirty="0" smtClean="0">
                <a:solidFill>
                  <a:srgbClr val="FF0000"/>
                </a:solidFill>
              </a:rPr>
              <a:t>S</a:t>
            </a:r>
            <a:r>
              <a:rPr lang="en-GB" dirty="0" smtClean="0"/>
              <a:t>ocial Inclusion / </a:t>
            </a:r>
            <a:r>
              <a:rPr lang="en-GB" b="1" dirty="0" smtClean="0">
                <a:solidFill>
                  <a:srgbClr val="FF0000"/>
                </a:solidFill>
              </a:rPr>
              <a:t>H</a:t>
            </a:r>
            <a:r>
              <a:rPr lang="en-GB" dirty="0" smtClean="0"/>
              <a:t>eterogeneity / </a:t>
            </a:r>
            <a:r>
              <a:rPr lang="en-GB" b="1" dirty="0" smtClean="0">
                <a:solidFill>
                  <a:srgbClr val="FF0000"/>
                </a:solidFill>
              </a:rPr>
              <a:t>A</a:t>
            </a:r>
            <a:r>
              <a:rPr lang="en-GB" dirty="0" smtClean="0"/>
              <a:t>ttraction / </a:t>
            </a:r>
            <a:r>
              <a:rPr lang="en-GB" b="1" dirty="0" smtClean="0">
                <a:solidFill>
                  <a:srgbClr val="FF0000"/>
                </a:solidFill>
              </a:rPr>
              <a:t>R</a:t>
            </a:r>
            <a:r>
              <a:rPr lang="en-GB" dirty="0" smtClean="0"/>
              <a:t>eward &amp; </a:t>
            </a:r>
            <a:r>
              <a:rPr lang="en-GB" b="1" dirty="0" smtClean="0">
                <a:solidFill>
                  <a:srgbClr val="FF0000"/>
                </a:solidFill>
              </a:rPr>
              <a:t>R</a:t>
            </a:r>
            <a:r>
              <a:rPr lang="en-GB" dirty="0" smtClean="0"/>
              <a:t>etention / </a:t>
            </a:r>
            <a:r>
              <a:rPr lang="en-GB" b="1" dirty="0" smtClean="0">
                <a:solidFill>
                  <a:srgbClr val="FF0000"/>
                </a:solidFill>
              </a:rPr>
              <a:t>P</a:t>
            </a:r>
            <a:r>
              <a:rPr lang="en-GB" dirty="0" smtClean="0"/>
              <a:t>erformance Management / </a:t>
            </a:r>
            <a:r>
              <a:rPr lang="en-GB" b="1" dirty="0" smtClean="0">
                <a:solidFill>
                  <a:srgbClr val="FF0000"/>
                </a:solidFill>
              </a:rPr>
              <a:t>E</a:t>
            </a:r>
            <a:r>
              <a:rPr lang="en-GB" dirty="0" smtClean="0"/>
              <a:t>thics / </a:t>
            </a:r>
            <a:r>
              <a:rPr lang="en-GB" b="1" dirty="0" smtClean="0">
                <a:solidFill>
                  <a:srgbClr val="FF0000"/>
                </a:solidFill>
              </a:rPr>
              <a:t>N</a:t>
            </a:r>
            <a:r>
              <a:rPr lang="en-GB" dirty="0" smtClean="0"/>
              <a:t>etworks</a:t>
            </a:r>
            <a:endParaRPr lang="en-GB" dirty="0"/>
          </a:p>
        </p:txBody>
      </p:sp>
    </p:spTree>
    <p:extLst>
      <p:ext uri="{BB962C8B-B14F-4D97-AF65-F5344CB8AC3E}">
        <p14:creationId xmlns:p14="http://schemas.microsoft.com/office/powerpoint/2010/main" val="218576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4000" b="1" dirty="0" smtClean="0"/>
              <a:t>Two schools of thought..</a:t>
            </a:r>
            <a:endParaRPr lang="fr-FR" sz="4000" b="1" dirty="0"/>
          </a:p>
        </p:txBody>
      </p:sp>
      <p:sp>
        <p:nvSpPr>
          <p:cNvPr id="3" name="Espace réservé du contenu 2"/>
          <p:cNvSpPr>
            <a:spLocks noGrp="1"/>
          </p:cNvSpPr>
          <p:nvPr>
            <p:ph idx="1"/>
          </p:nvPr>
        </p:nvSpPr>
        <p:spPr>
          <a:xfrm>
            <a:off x="838200" y="1825625"/>
            <a:ext cx="10515600" cy="3227021"/>
          </a:xfrm>
          <a:solidFill>
            <a:schemeClr val="accent5">
              <a:lumMod val="20000"/>
              <a:lumOff val="80000"/>
            </a:schemeClr>
          </a:solidFill>
        </p:spPr>
        <p:txBody>
          <a:bodyPr/>
          <a:lstStyle/>
          <a:p>
            <a:r>
              <a:rPr lang="en-GB" b="1" dirty="0" smtClean="0"/>
              <a:t>Best practice</a:t>
            </a:r>
          </a:p>
          <a:p>
            <a:pPr lvl="1"/>
            <a:r>
              <a:rPr lang="en-GB" sz="2800" dirty="0" smtClean="0"/>
              <a:t>There is a set of ‘best’ HRM practices that work well and can be used anywhere (</a:t>
            </a:r>
            <a:r>
              <a:rPr lang="en-GB" sz="2800" dirty="0" err="1" smtClean="0"/>
              <a:t>eg</a:t>
            </a:r>
            <a:r>
              <a:rPr lang="en-GB" sz="2800" dirty="0" smtClean="0"/>
              <a:t>., high employee involvement)</a:t>
            </a:r>
          </a:p>
          <a:p>
            <a:r>
              <a:rPr lang="en-GB" b="1" dirty="0" smtClean="0"/>
              <a:t>Best fit</a:t>
            </a:r>
          </a:p>
          <a:p>
            <a:pPr lvl="1"/>
            <a:r>
              <a:rPr lang="en-GB" sz="2800" dirty="0" smtClean="0"/>
              <a:t>Business contexts are all different, so different HRM practices are needed for each context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4000" b="1" dirty="0" smtClean="0"/>
              <a:t>Best practice </a:t>
            </a:r>
            <a:endParaRPr lang="fr-FR" sz="4000" b="1" dirty="0"/>
          </a:p>
        </p:txBody>
      </p:sp>
      <p:sp>
        <p:nvSpPr>
          <p:cNvPr id="3" name="Espace réservé du contenu 2"/>
          <p:cNvSpPr>
            <a:spLocks noGrp="1"/>
          </p:cNvSpPr>
          <p:nvPr>
            <p:ph idx="1"/>
          </p:nvPr>
        </p:nvSpPr>
        <p:spPr>
          <a:xfrm>
            <a:off x="838200" y="1825625"/>
            <a:ext cx="10515600" cy="4141421"/>
          </a:xfrm>
          <a:solidFill>
            <a:schemeClr val="accent5">
              <a:lumMod val="20000"/>
              <a:lumOff val="80000"/>
            </a:schemeClr>
          </a:solidFill>
        </p:spPr>
        <p:txBody>
          <a:bodyPr/>
          <a:lstStyle/>
          <a:p>
            <a:r>
              <a:rPr lang="en-GB" dirty="0" smtClean="0"/>
              <a:t>There are agreed micro best practices, for example,</a:t>
            </a:r>
          </a:p>
          <a:p>
            <a:pPr lvl="1"/>
            <a:r>
              <a:rPr lang="en-GB" dirty="0" smtClean="0"/>
              <a:t>Structured interviews</a:t>
            </a:r>
          </a:p>
          <a:p>
            <a:pPr lvl="1"/>
            <a:r>
              <a:rPr lang="en-GB" dirty="0" smtClean="0"/>
              <a:t>Appraisal schemes matched to job levels</a:t>
            </a:r>
          </a:p>
          <a:p>
            <a:pPr lvl="1"/>
            <a:r>
              <a:rPr lang="en-GB" dirty="0" smtClean="0"/>
              <a:t>Grievance procedures</a:t>
            </a:r>
          </a:p>
          <a:p>
            <a:r>
              <a:rPr lang="en-GB" dirty="0" smtClean="0"/>
              <a:t>But can best practice work at the macro level?</a:t>
            </a:r>
          </a:p>
          <a:p>
            <a:pPr lvl="1"/>
            <a:r>
              <a:rPr lang="en-GB" dirty="0" smtClean="0"/>
              <a:t>three schools of thought:</a:t>
            </a:r>
          </a:p>
          <a:p>
            <a:pPr lvl="2"/>
            <a:r>
              <a:rPr lang="en-GB" dirty="0" smtClean="0"/>
              <a:t>High commitment management</a:t>
            </a:r>
          </a:p>
          <a:p>
            <a:pPr lvl="2"/>
            <a:r>
              <a:rPr lang="en-GB" dirty="0" smtClean="0"/>
              <a:t>High involvement work systems (many workplaces are low involvement)</a:t>
            </a:r>
          </a:p>
          <a:p>
            <a:pPr lvl="2"/>
            <a:r>
              <a:rPr lang="en-GB" dirty="0" smtClean="0"/>
              <a:t>High performance work practices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73369" y="646478"/>
            <a:ext cx="10515600" cy="983029"/>
          </a:xfrm>
        </p:spPr>
        <p:txBody>
          <a:bodyPr>
            <a:normAutofit fontScale="90000"/>
          </a:bodyPr>
          <a:lstStyle/>
          <a:p>
            <a:pPr marL="0" indent="0"/>
            <a:r>
              <a:rPr lang="en-GB" sz="4000" b="1" dirty="0" smtClean="0"/>
              <a:t>People Resourcing as a function of HR</a:t>
            </a:r>
            <a:r>
              <a:rPr lang="en-GB" dirty="0" smtClean="0"/>
              <a:t/>
            </a:r>
            <a:br>
              <a:rPr lang="en-GB" dirty="0" smtClean="0"/>
            </a:br>
            <a:endParaRPr lang="fr-FR" dirty="0"/>
          </a:p>
        </p:txBody>
      </p:sp>
      <p:sp>
        <p:nvSpPr>
          <p:cNvPr id="3" name="Espace réservé du contenu 2"/>
          <p:cNvSpPr>
            <a:spLocks noGrp="1"/>
          </p:cNvSpPr>
          <p:nvPr>
            <p:ph idx="1"/>
          </p:nvPr>
        </p:nvSpPr>
        <p:spPr>
          <a:solidFill>
            <a:schemeClr val="accent5">
              <a:lumMod val="20000"/>
              <a:lumOff val="80000"/>
            </a:schemeClr>
          </a:solidFill>
        </p:spPr>
        <p:txBody>
          <a:bodyPr>
            <a:normAutofit lnSpcReduction="10000"/>
          </a:bodyPr>
          <a:lstStyle/>
          <a:p>
            <a:pPr>
              <a:buNone/>
            </a:pPr>
            <a:r>
              <a:rPr lang="en-GB" dirty="0" smtClean="0"/>
              <a:t>People Resourcing covers a wide range of people management issues:</a:t>
            </a:r>
          </a:p>
          <a:p>
            <a:pPr>
              <a:buNone/>
            </a:pPr>
            <a:endParaRPr lang="en-GB" dirty="0" smtClean="0"/>
          </a:p>
          <a:p>
            <a:r>
              <a:rPr lang="en-GB" b="1" dirty="0" smtClean="0"/>
              <a:t>Pre-employment</a:t>
            </a:r>
            <a:r>
              <a:rPr lang="en-GB" dirty="0" smtClean="0"/>
              <a:t> (corporate and HR strategic planning, recruitment and selection),</a:t>
            </a:r>
          </a:p>
          <a:p>
            <a:pPr marL="0" indent="0">
              <a:buNone/>
            </a:pPr>
            <a:r>
              <a:rPr lang="en-GB" dirty="0" smtClean="0"/>
              <a:t> </a:t>
            </a:r>
          </a:p>
          <a:p>
            <a:r>
              <a:rPr lang="en-GB" b="1" dirty="0" smtClean="0"/>
              <a:t>Initial and continuing employment </a:t>
            </a:r>
            <a:r>
              <a:rPr lang="en-GB" dirty="0" smtClean="0"/>
              <a:t>(socialisation, performance management), </a:t>
            </a:r>
          </a:p>
          <a:p>
            <a:endParaRPr lang="en-GB" dirty="0" smtClean="0"/>
          </a:p>
          <a:p>
            <a:r>
              <a:rPr lang="en-GB" b="1" dirty="0" smtClean="0"/>
              <a:t>To release from employment </a:t>
            </a:r>
            <a:r>
              <a:rPr lang="en-GB" dirty="0" smtClean="0"/>
              <a:t>(redundancy, retirement, exit interviews). </a:t>
            </a:r>
          </a:p>
          <a:p>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6814" y="0"/>
            <a:ext cx="10515600" cy="1325563"/>
          </a:xfrm>
        </p:spPr>
        <p:txBody>
          <a:bodyPr>
            <a:normAutofit/>
          </a:bodyPr>
          <a:lstStyle/>
          <a:p>
            <a:r>
              <a:rPr lang="en-GB" sz="4000" b="1" dirty="0" smtClean="0">
                <a:solidFill>
                  <a:schemeClr val="tx2"/>
                </a:solidFill>
              </a:rPr>
              <a:t>An integrated approach to people resourcing</a:t>
            </a:r>
            <a:r>
              <a:rPr lang="en-US" b="1" dirty="0" smtClean="0">
                <a:solidFill>
                  <a:schemeClr val="tx2"/>
                </a:solidFill>
              </a:rPr>
              <a:t/>
            </a:r>
            <a:br>
              <a:rPr lang="en-US" b="1" dirty="0" smtClean="0">
                <a:solidFill>
                  <a:schemeClr val="tx2"/>
                </a:solidFill>
              </a:rPr>
            </a:br>
            <a:endParaRPr lang="fr-FR" dirty="0"/>
          </a:p>
        </p:txBody>
      </p:sp>
      <p:pic>
        <p:nvPicPr>
          <p:cNvPr id="4" name="Picture 7" descr="O:\Graphics\Powerpoint\PE_UK\PE241-Pilbeam\Final files\GIF\CH01\M01NF001.gi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703764" y="946394"/>
            <a:ext cx="5900973" cy="575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002060"/>
          </a:solidFill>
        </p:spPr>
        <p:txBody>
          <a:bodyPr>
            <a:normAutofit/>
          </a:bodyPr>
          <a:lstStyle/>
          <a:p>
            <a:pPr algn="ctr"/>
            <a:r>
              <a:rPr lang="en-GB" b="1" dirty="0" smtClean="0">
                <a:solidFill>
                  <a:schemeClr val="bg1"/>
                </a:solidFill>
              </a:rPr>
              <a:t>EMPLOYEE RESOURCING</a:t>
            </a:r>
            <a:endParaRPr lang="en-GB" b="1" dirty="0">
              <a:solidFill>
                <a:schemeClr val="bg1"/>
              </a:solidFill>
            </a:endParaRPr>
          </a:p>
        </p:txBody>
      </p:sp>
      <p:pic>
        <p:nvPicPr>
          <p:cNvPr id="102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4589" y="1277814"/>
            <a:ext cx="5704981" cy="5353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65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The objective of </a:t>
            </a:r>
            <a:r>
              <a:rPr lang="fr-FR" b="1" dirty="0" err="1" smtClean="0"/>
              <a:t>strategic</a:t>
            </a:r>
            <a:r>
              <a:rPr lang="fr-FR" b="1" dirty="0" smtClean="0"/>
              <a:t> </a:t>
            </a:r>
            <a:r>
              <a:rPr lang="fr-FR" b="1" dirty="0" err="1" smtClean="0"/>
              <a:t>resourcing</a:t>
            </a:r>
            <a:endParaRPr lang="fr-FR" dirty="0"/>
          </a:p>
        </p:txBody>
      </p:sp>
      <p:sp>
        <p:nvSpPr>
          <p:cNvPr id="3" name="Espace réservé du contenu 2"/>
          <p:cNvSpPr>
            <a:spLocks noGrp="1"/>
          </p:cNvSpPr>
          <p:nvPr>
            <p:ph idx="1"/>
          </p:nvPr>
        </p:nvSpPr>
        <p:spPr>
          <a:solidFill>
            <a:schemeClr val="accent5">
              <a:lumMod val="20000"/>
              <a:lumOff val="80000"/>
            </a:schemeClr>
          </a:solidFill>
        </p:spPr>
        <p:txBody>
          <a:bodyPr>
            <a:normAutofit/>
          </a:bodyPr>
          <a:lstStyle/>
          <a:p>
            <a:r>
              <a:rPr lang="fr-FR" dirty="0" err="1" smtClean="0"/>
              <a:t>Strategic</a:t>
            </a:r>
            <a:r>
              <a:rPr lang="fr-FR" dirty="0" smtClean="0"/>
              <a:t> </a:t>
            </a:r>
            <a:r>
              <a:rPr lang="fr-FR" dirty="0" err="1" smtClean="0"/>
              <a:t>resourcing</a:t>
            </a:r>
            <a:r>
              <a:rPr lang="fr-FR" dirty="0" smtClean="0"/>
              <a:t> </a:t>
            </a:r>
            <a:r>
              <a:rPr lang="fr-FR" dirty="0" err="1" smtClean="0"/>
              <a:t>aims</a:t>
            </a:r>
            <a:r>
              <a:rPr lang="fr-FR" dirty="0" smtClean="0"/>
              <a:t> to </a:t>
            </a:r>
            <a:r>
              <a:rPr lang="fr-FR" dirty="0" err="1" smtClean="0"/>
              <a:t>ensure</a:t>
            </a:r>
            <a:r>
              <a:rPr lang="fr-FR" dirty="0" smtClean="0"/>
              <a:t> </a:t>
            </a:r>
            <a:r>
              <a:rPr lang="fr-FR" dirty="0" err="1" smtClean="0"/>
              <a:t>that</a:t>
            </a:r>
            <a:r>
              <a:rPr lang="fr-FR" dirty="0" smtClean="0"/>
              <a:t> the organisation has the people </a:t>
            </a:r>
            <a:r>
              <a:rPr lang="fr-FR" dirty="0" err="1" smtClean="0"/>
              <a:t>it</a:t>
            </a:r>
            <a:r>
              <a:rPr lang="fr-FR" dirty="0" smtClean="0"/>
              <a:t> </a:t>
            </a:r>
            <a:r>
              <a:rPr lang="fr-FR" dirty="0" err="1" smtClean="0"/>
              <a:t>needs</a:t>
            </a:r>
            <a:r>
              <a:rPr lang="fr-FR" dirty="0" smtClean="0"/>
              <a:t> to </a:t>
            </a:r>
            <a:r>
              <a:rPr lang="fr-FR" dirty="0" err="1" smtClean="0"/>
              <a:t>achieve</a:t>
            </a:r>
            <a:r>
              <a:rPr lang="fr-FR" dirty="0" smtClean="0"/>
              <a:t> </a:t>
            </a:r>
            <a:r>
              <a:rPr lang="fr-FR" dirty="0" err="1" smtClean="0"/>
              <a:t>its</a:t>
            </a:r>
            <a:r>
              <a:rPr lang="fr-FR" dirty="0" smtClean="0"/>
              <a:t> business goals. </a:t>
            </a:r>
          </a:p>
          <a:p>
            <a:endParaRPr lang="fr-FR" dirty="0" smtClean="0"/>
          </a:p>
          <a:p>
            <a:r>
              <a:rPr lang="fr-FR" dirty="0" smtClean="0"/>
              <a:t>« It </a:t>
            </a:r>
            <a:r>
              <a:rPr lang="fr-FR" dirty="0" err="1" smtClean="0"/>
              <a:t>is</a:t>
            </a:r>
            <a:r>
              <a:rPr lang="fr-FR" dirty="0" smtClean="0"/>
              <a:t> </a:t>
            </a:r>
            <a:r>
              <a:rPr lang="fr-FR" dirty="0" err="1" smtClean="0"/>
              <a:t>essentially</a:t>
            </a:r>
            <a:r>
              <a:rPr lang="fr-FR" dirty="0" smtClean="0"/>
              <a:t> about the </a:t>
            </a:r>
            <a:r>
              <a:rPr lang="fr-FR" dirty="0" err="1" smtClean="0"/>
              <a:t>integration</a:t>
            </a:r>
            <a:r>
              <a:rPr lang="fr-FR" dirty="0" smtClean="0"/>
              <a:t> of business and </a:t>
            </a:r>
            <a:r>
              <a:rPr lang="fr-FR" dirty="0" err="1" smtClean="0"/>
              <a:t>employee</a:t>
            </a:r>
            <a:r>
              <a:rPr lang="fr-FR" dirty="0" smtClean="0"/>
              <a:t> </a:t>
            </a:r>
            <a:r>
              <a:rPr lang="fr-FR" dirty="0" err="1" smtClean="0"/>
              <a:t>resourcing</a:t>
            </a:r>
            <a:r>
              <a:rPr lang="fr-FR" dirty="0" smtClean="0"/>
              <a:t> </a:t>
            </a:r>
            <a:r>
              <a:rPr lang="fr-FR" dirty="0" err="1" smtClean="0"/>
              <a:t>strategies</a:t>
            </a:r>
            <a:r>
              <a:rPr lang="fr-FR" dirty="0" smtClean="0"/>
              <a:t> </a:t>
            </a:r>
            <a:r>
              <a:rPr lang="fr-FR" dirty="0" err="1" smtClean="0"/>
              <a:t>so</a:t>
            </a:r>
            <a:r>
              <a:rPr lang="fr-FR" dirty="0" smtClean="0"/>
              <a:t> </a:t>
            </a:r>
            <a:r>
              <a:rPr lang="fr-FR" dirty="0" err="1" smtClean="0"/>
              <a:t>that</a:t>
            </a:r>
            <a:r>
              <a:rPr lang="fr-FR" dirty="0" smtClean="0"/>
              <a:t> the latter </a:t>
            </a:r>
            <a:r>
              <a:rPr lang="fr-FR" dirty="0" err="1" smtClean="0"/>
              <a:t>contribute</a:t>
            </a:r>
            <a:r>
              <a:rPr lang="fr-FR" dirty="0" smtClean="0"/>
              <a:t> to the </a:t>
            </a:r>
            <a:r>
              <a:rPr lang="fr-FR" dirty="0" err="1" smtClean="0"/>
              <a:t>achievement</a:t>
            </a:r>
            <a:r>
              <a:rPr lang="fr-FR" dirty="0" smtClean="0"/>
              <a:t> of the former »  (Armstrong &amp; Taylor, 2014).</a:t>
            </a:r>
          </a:p>
          <a:p>
            <a:endParaRPr lang="fr-FR" dirty="0" smtClean="0"/>
          </a:p>
          <a:p>
            <a:r>
              <a:rPr lang="fr-FR" dirty="0" smtClean="0"/>
              <a:t>It  </a:t>
            </a:r>
            <a:r>
              <a:rPr lang="fr-FR" dirty="0" err="1" smtClean="0"/>
              <a:t>enables</a:t>
            </a:r>
            <a:r>
              <a:rPr lang="fr-FR" dirty="0" smtClean="0"/>
              <a:t> the </a:t>
            </a:r>
            <a:r>
              <a:rPr lang="fr-FR" dirty="0" err="1" smtClean="0"/>
              <a:t>firm</a:t>
            </a:r>
            <a:r>
              <a:rPr lang="fr-FR" dirty="0" smtClean="0"/>
              <a:t> to </a:t>
            </a:r>
            <a:r>
              <a:rPr lang="fr-FR" dirty="0" err="1" smtClean="0"/>
              <a:t>achieve</a:t>
            </a:r>
            <a:r>
              <a:rPr lang="fr-FR" dirty="0" smtClean="0"/>
              <a:t> a </a:t>
            </a:r>
            <a:r>
              <a:rPr lang="fr-FR" dirty="0" err="1" smtClean="0"/>
              <a:t>competitive</a:t>
            </a:r>
            <a:r>
              <a:rPr lang="fr-FR" dirty="0" smtClean="0"/>
              <a:t> </a:t>
            </a:r>
            <a:r>
              <a:rPr lang="fr-FR" dirty="0" err="1" smtClean="0"/>
              <a:t>advantage</a:t>
            </a:r>
            <a:r>
              <a:rPr lang="fr-FR" dirty="0" smtClean="0"/>
              <a:t> by </a:t>
            </a:r>
            <a:r>
              <a:rPr lang="fr-FR" dirty="0" err="1" smtClean="0"/>
              <a:t>recruiting</a:t>
            </a:r>
            <a:r>
              <a:rPr lang="fr-FR" dirty="0" smtClean="0"/>
              <a:t>, </a:t>
            </a:r>
            <a:r>
              <a:rPr lang="fr-FR" dirty="0" err="1" smtClean="0"/>
              <a:t>retaining</a:t>
            </a:r>
            <a:r>
              <a:rPr lang="fr-FR" dirty="0" smtClean="0"/>
              <a:t> and </a:t>
            </a:r>
            <a:r>
              <a:rPr lang="fr-FR" dirty="0" err="1" smtClean="0"/>
              <a:t>developing</a:t>
            </a:r>
            <a:r>
              <a:rPr lang="fr-FR" dirty="0" smtClean="0"/>
              <a:t> more capable people </a:t>
            </a:r>
            <a:r>
              <a:rPr lang="fr-FR" dirty="0" err="1" smtClean="0"/>
              <a:t>than</a:t>
            </a:r>
            <a:r>
              <a:rPr lang="fr-FR" dirty="0" smtClean="0"/>
              <a:t> </a:t>
            </a:r>
            <a:r>
              <a:rPr lang="fr-FR" dirty="0" err="1" smtClean="0"/>
              <a:t>its</a:t>
            </a:r>
            <a:r>
              <a:rPr lang="fr-FR" dirty="0" smtClean="0"/>
              <a:t> </a:t>
            </a:r>
            <a:r>
              <a:rPr lang="fr-FR" dirty="0" err="1" smtClean="0"/>
              <a:t>rivals</a:t>
            </a:r>
            <a:r>
              <a:rPr lang="fr-FR" dirty="0" smtClean="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t>The components of </a:t>
            </a:r>
            <a:r>
              <a:rPr lang="fr-FR" sz="3200" b="1" dirty="0" err="1" smtClean="0"/>
              <a:t>strategic</a:t>
            </a:r>
            <a:r>
              <a:rPr lang="fr-FR" sz="3200" b="1" dirty="0" smtClean="0"/>
              <a:t> </a:t>
            </a:r>
            <a:r>
              <a:rPr lang="fr-FR" sz="3200" b="1" dirty="0" err="1" smtClean="0"/>
              <a:t>employee</a:t>
            </a:r>
            <a:r>
              <a:rPr lang="fr-FR" sz="3200" b="1" dirty="0" smtClean="0"/>
              <a:t> </a:t>
            </a:r>
            <a:r>
              <a:rPr lang="fr-FR" sz="3200" b="1" dirty="0" err="1" smtClean="0"/>
              <a:t>resourcing</a:t>
            </a:r>
            <a:endParaRPr lang="fr-FR" sz="3200" b="1" dirty="0"/>
          </a:p>
        </p:txBody>
      </p:sp>
      <p:sp>
        <p:nvSpPr>
          <p:cNvPr id="3" name="Espace réservé du contenu 2"/>
          <p:cNvSpPr>
            <a:spLocks noGrp="1"/>
          </p:cNvSpPr>
          <p:nvPr>
            <p:ph idx="1"/>
          </p:nvPr>
        </p:nvSpPr>
        <p:spPr>
          <a:xfrm>
            <a:off x="779585" y="1649779"/>
            <a:ext cx="10515600" cy="4351338"/>
          </a:xfrm>
          <a:solidFill>
            <a:schemeClr val="accent5">
              <a:lumMod val="20000"/>
              <a:lumOff val="80000"/>
            </a:schemeClr>
          </a:solidFill>
        </p:spPr>
        <p:txBody>
          <a:bodyPr>
            <a:normAutofit lnSpcReduction="10000"/>
          </a:bodyPr>
          <a:lstStyle/>
          <a:p>
            <a:pPr>
              <a:buNone/>
            </a:pPr>
            <a:r>
              <a:rPr lang="fr-FR" dirty="0" err="1" smtClean="0"/>
              <a:t>Strategic</a:t>
            </a:r>
            <a:r>
              <a:rPr lang="fr-FR" dirty="0" smtClean="0"/>
              <a:t> </a:t>
            </a:r>
            <a:r>
              <a:rPr lang="fr-FR" dirty="0" err="1" smtClean="0"/>
              <a:t>resourcing</a:t>
            </a:r>
            <a:r>
              <a:rPr lang="fr-FR" dirty="0" smtClean="0"/>
              <a:t> </a:t>
            </a:r>
            <a:r>
              <a:rPr lang="fr-FR" dirty="0" err="1" smtClean="0"/>
              <a:t>includes</a:t>
            </a:r>
            <a:r>
              <a:rPr lang="fr-FR" dirty="0" smtClean="0"/>
              <a:t> </a:t>
            </a:r>
            <a:r>
              <a:rPr lang="fr-FR" dirty="0" err="1" smtClean="0"/>
              <a:t>specific</a:t>
            </a:r>
            <a:r>
              <a:rPr lang="fr-FR" dirty="0" smtClean="0"/>
              <a:t> </a:t>
            </a:r>
            <a:r>
              <a:rPr lang="fr-FR" dirty="0" err="1" smtClean="0"/>
              <a:t>strategies</a:t>
            </a:r>
            <a:r>
              <a:rPr lang="fr-FR" dirty="0" smtClean="0"/>
              <a:t> for:</a:t>
            </a:r>
          </a:p>
          <a:p>
            <a:pPr>
              <a:buNone/>
            </a:pPr>
            <a:endParaRPr lang="fr-FR" dirty="0" smtClean="0"/>
          </a:p>
          <a:p>
            <a:r>
              <a:rPr lang="fr-FR" dirty="0" err="1" smtClean="0"/>
              <a:t>Workforce</a:t>
            </a:r>
            <a:r>
              <a:rPr lang="fr-FR" dirty="0" smtClean="0"/>
              <a:t> planning </a:t>
            </a:r>
          </a:p>
          <a:p>
            <a:r>
              <a:rPr lang="fr-FR" dirty="0" err="1" smtClean="0"/>
              <a:t>Developing</a:t>
            </a:r>
            <a:r>
              <a:rPr lang="fr-FR" dirty="0" smtClean="0"/>
              <a:t> the </a:t>
            </a:r>
            <a:r>
              <a:rPr lang="fr-FR" dirty="0" err="1" smtClean="0"/>
              <a:t>ogransation’s</a:t>
            </a:r>
            <a:r>
              <a:rPr lang="fr-FR" dirty="0" smtClean="0"/>
              <a:t> </a:t>
            </a:r>
            <a:r>
              <a:rPr lang="fr-FR" dirty="0" err="1" smtClean="0"/>
              <a:t>employee</a:t>
            </a:r>
            <a:r>
              <a:rPr lang="fr-FR" dirty="0" smtClean="0"/>
              <a:t> value proposition and </a:t>
            </a:r>
            <a:r>
              <a:rPr lang="fr-FR" dirty="0" err="1" smtClean="0"/>
              <a:t>its</a:t>
            </a:r>
            <a:r>
              <a:rPr lang="fr-FR" dirty="0" smtClean="0"/>
              <a:t> employer brand</a:t>
            </a:r>
          </a:p>
          <a:p>
            <a:r>
              <a:rPr lang="fr-FR" dirty="0" err="1" smtClean="0"/>
              <a:t>Resourcing</a:t>
            </a:r>
            <a:r>
              <a:rPr lang="fr-FR" dirty="0" smtClean="0"/>
              <a:t> plans</a:t>
            </a:r>
          </a:p>
          <a:p>
            <a:r>
              <a:rPr lang="fr-FR" dirty="0" err="1" smtClean="0"/>
              <a:t>Retention</a:t>
            </a:r>
            <a:endParaRPr lang="fr-FR" dirty="0" smtClean="0"/>
          </a:p>
          <a:p>
            <a:r>
              <a:rPr lang="fr-FR" dirty="0" err="1" smtClean="0"/>
              <a:t>Flexibility</a:t>
            </a:r>
            <a:endParaRPr lang="fr-FR" dirty="0" smtClean="0"/>
          </a:p>
          <a:p>
            <a:r>
              <a:rPr lang="fr-FR" dirty="0" smtClean="0"/>
              <a:t>Talent management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sz="4000" b="1" dirty="0" err="1" smtClean="0"/>
              <a:t>Workforce</a:t>
            </a:r>
            <a:r>
              <a:rPr lang="fr-FR" sz="4000" b="1" dirty="0" smtClean="0"/>
              <a:t> planning </a:t>
            </a:r>
            <a:r>
              <a:rPr lang="fr-FR" dirty="0" smtClean="0"/>
              <a:t/>
            </a:r>
            <a:br>
              <a:rPr lang="fr-FR" dirty="0" smtClean="0"/>
            </a:br>
            <a:endParaRPr lang="fr-FR" dirty="0"/>
          </a:p>
        </p:txBody>
      </p:sp>
      <p:sp>
        <p:nvSpPr>
          <p:cNvPr id="3" name="Espace réservé du contenu 2"/>
          <p:cNvSpPr>
            <a:spLocks noGrp="1"/>
          </p:cNvSpPr>
          <p:nvPr>
            <p:ph idx="1"/>
          </p:nvPr>
        </p:nvSpPr>
        <p:spPr>
          <a:xfrm>
            <a:off x="803031" y="1555994"/>
            <a:ext cx="10515600" cy="4351338"/>
          </a:xfrm>
          <a:solidFill>
            <a:schemeClr val="accent5">
              <a:lumMod val="20000"/>
              <a:lumOff val="80000"/>
            </a:schemeClr>
          </a:solidFill>
        </p:spPr>
        <p:txBody>
          <a:bodyPr/>
          <a:lstStyle/>
          <a:p>
            <a:r>
              <a:rPr lang="en-US" dirty="0" smtClean="0"/>
              <a:t> A CIPD definition:</a:t>
            </a:r>
          </a:p>
          <a:p>
            <a:pPr>
              <a:buNone/>
            </a:pPr>
            <a:r>
              <a:rPr lang="en-US" dirty="0" smtClean="0"/>
              <a:t>“ A core process of human resource management that is shaped by the </a:t>
            </a:r>
            <a:r>
              <a:rPr lang="en-US" dirty="0" err="1" smtClean="0"/>
              <a:t>organisational</a:t>
            </a:r>
            <a:r>
              <a:rPr lang="en-US" dirty="0" smtClean="0"/>
              <a:t> strategy and ensures the right number of people with the right skills, in the right place at the right time to deliver short- and long-term </a:t>
            </a:r>
            <a:r>
              <a:rPr lang="en-US" dirty="0" err="1" smtClean="0"/>
              <a:t>organisation</a:t>
            </a:r>
            <a:r>
              <a:rPr lang="en-US" dirty="0" smtClean="0"/>
              <a:t> objectives.”</a:t>
            </a:r>
          </a:p>
          <a:p>
            <a:pPr>
              <a:buNone/>
            </a:pPr>
            <a:endParaRPr lang="en-US" dirty="0" smtClean="0"/>
          </a:p>
          <a:p>
            <a:r>
              <a:rPr lang="en-US" dirty="0" smtClean="0"/>
              <a:t> According to Armstrong &amp; Taylor (2014), workforce planning may be conducted as an overall approach to establishing and satisfying people requirements covering all major employee categories and skills.</a:t>
            </a:r>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000" b="1" dirty="0" smtClean="0"/>
              <a:t>Drivers of </a:t>
            </a:r>
            <a:r>
              <a:rPr lang="fr-FR" sz="4000" b="1" dirty="0" err="1" smtClean="0"/>
              <a:t>workforce</a:t>
            </a:r>
            <a:r>
              <a:rPr lang="fr-FR" sz="4000" b="1" dirty="0" smtClean="0"/>
              <a:t> planning - CIPD</a:t>
            </a:r>
            <a:endParaRPr lang="fr-FR" sz="4000" b="1" dirty="0"/>
          </a:p>
        </p:txBody>
      </p:sp>
      <p:pic>
        <p:nvPicPr>
          <p:cNvPr id="4" name="Espace réservé du contenu 3" descr="Capture.PNG"/>
          <p:cNvPicPr>
            <a:picLocks noGrp="1" noChangeAspect="1"/>
          </p:cNvPicPr>
          <p:nvPr>
            <p:ph idx="1"/>
          </p:nvPr>
        </p:nvPicPr>
        <p:blipFill>
          <a:blip r:embed="rId2"/>
          <a:stretch>
            <a:fillRect/>
          </a:stretch>
        </p:blipFill>
        <p:spPr>
          <a:xfrm>
            <a:off x="2251876" y="1497378"/>
            <a:ext cx="8031322" cy="4856529"/>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b="1" dirty="0" err="1" smtClean="0"/>
              <a:t>Competency</a:t>
            </a:r>
            <a:r>
              <a:rPr lang="fr-FR" sz="4000" b="1" dirty="0" smtClean="0"/>
              <a:t>-</a:t>
            </a:r>
            <a:r>
              <a:rPr lang="fr-FR" sz="4000" b="1" dirty="0" err="1" smtClean="0"/>
              <a:t>based</a:t>
            </a:r>
            <a:r>
              <a:rPr lang="fr-FR" sz="4000" b="1" dirty="0" smtClean="0"/>
              <a:t> HRM </a:t>
            </a:r>
            <a:r>
              <a:rPr lang="fr-FR" dirty="0" smtClean="0"/>
              <a:t> </a:t>
            </a:r>
            <a:br>
              <a:rPr lang="fr-FR" dirty="0" smtClean="0"/>
            </a:br>
            <a:endParaRPr lang="fr-FR" dirty="0"/>
          </a:p>
        </p:txBody>
      </p:sp>
      <p:sp>
        <p:nvSpPr>
          <p:cNvPr id="3" name="Espace réservé du contenu 2"/>
          <p:cNvSpPr>
            <a:spLocks noGrp="1"/>
          </p:cNvSpPr>
          <p:nvPr>
            <p:ph idx="1"/>
          </p:nvPr>
        </p:nvSpPr>
        <p:spPr>
          <a:xfrm>
            <a:off x="861647" y="1544270"/>
            <a:ext cx="10580076" cy="4715853"/>
          </a:xfrm>
          <a:solidFill>
            <a:schemeClr val="accent5">
              <a:lumMod val="20000"/>
              <a:lumOff val="80000"/>
            </a:schemeClr>
          </a:solidFill>
        </p:spPr>
        <p:txBody>
          <a:bodyPr>
            <a:normAutofit/>
          </a:bodyPr>
          <a:lstStyle/>
          <a:p>
            <a:endParaRPr lang="en-US" dirty="0" smtClean="0"/>
          </a:p>
          <a:p>
            <a:r>
              <a:rPr lang="en-US" dirty="0" smtClean="0"/>
              <a:t> Competency could refer to an activity, a personality trait, a skill or even a task (CIPD, 2001)</a:t>
            </a:r>
          </a:p>
          <a:p>
            <a:pPr>
              <a:buNone/>
            </a:pPr>
            <a:endParaRPr lang="en-US" dirty="0" smtClean="0"/>
          </a:p>
          <a:p>
            <a:r>
              <a:rPr lang="en-US" dirty="0" smtClean="0"/>
              <a:t>Fletcher (1994) defines competency as the ability to perform activities within an occupation to a prescribed standard.</a:t>
            </a:r>
          </a:p>
          <a:p>
            <a:pPr>
              <a:buNone/>
            </a:pPr>
            <a:endParaRPr lang="en-US" dirty="0" smtClean="0"/>
          </a:p>
          <a:p>
            <a:r>
              <a:rPr lang="en-US" dirty="0" smtClean="0"/>
              <a:t>Competency refers to underlying characteristics of a person that results in effective or superior performance. Competencies can be </a:t>
            </a:r>
            <a:r>
              <a:rPr lang="en-US" dirty="0" err="1" smtClean="0"/>
              <a:t>behavioural</a:t>
            </a:r>
            <a:r>
              <a:rPr lang="en-US" dirty="0" smtClean="0"/>
              <a:t>, </a:t>
            </a:r>
            <a:r>
              <a:rPr lang="en-US" dirty="0" err="1" smtClean="0"/>
              <a:t>technica</a:t>
            </a:r>
            <a:r>
              <a:rPr lang="en-US" dirty="0" smtClean="0"/>
              <a:t>.</a:t>
            </a:r>
            <a:endParaRPr lang="en-US" dirty="0" smtClean="0"/>
          </a:p>
          <a:p>
            <a:pPr>
              <a:buNone/>
            </a:pP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rgbClr val="002060"/>
          </a:solidFill>
        </p:spPr>
        <p:txBody>
          <a:bodyPr>
            <a:normAutofit/>
          </a:bodyPr>
          <a:lstStyle/>
          <a:p>
            <a:pPr algn="ctr"/>
            <a:r>
              <a:rPr lang="en-GB" sz="7200" b="1" dirty="0" smtClean="0">
                <a:solidFill>
                  <a:schemeClr val="accent4">
                    <a:lumMod val="60000"/>
                    <a:lumOff val="40000"/>
                  </a:schemeClr>
                </a:solidFill>
              </a:rPr>
              <a:t>LEARNING OUTCOMES</a:t>
            </a:r>
            <a:endParaRPr lang="en-GB" sz="7200" b="1" dirty="0">
              <a:solidFill>
                <a:schemeClr val="accent4">
                  <a:lumMod val="60000"/>
                  <a:lumOff val="40000"/>
                </a:schemeClr>
              </a:solidFill>
            </a:endParaRPr>
          </a:p>
        </p:txBody>
      </p:sp>
      <p:sp>
        <p:nvSpPr>
          <p:cNvPr id="3" name="TextBox 2"/>
          <p:cNvSpPr txBox="1"/>
          <p:nvPr/>
        </p:nvSpPr>
        <p:spPr>
          <a:xfrm>
            <a:off x="410307" y="1800097"/>
            <a:ext cx="11650314" cy="3785652"/>
          </a:xfrm>
          <a:prstGeom prst="rect">
            <a:avLst/>
          </a:prstGeom>
          <a:noFill/>
        </p:spPr>
        <p:txBody>
          <a:bodyPr wrap="square" rtlCol="0">
            <a:spAutoFit/>
          </a:bodyPr>
          <a:lstStyle/>
          <a:p>
            <a:pPr marL="342900" lvl="0" indent="-342900">
              <a:lnSpc>
                <a:spcPct val="200000"/>
              </a:lnSpc>
              <a:buFont typeface="+mj-lt"/>
              <a:buAutoNum type="arabicPeriod"/>
            </a:pPr>
            <a:r>
              <a:rPr lang="en-GB" sz="2400" dirty="0"/>
              <a:t>To distinguish between strategic HRM and HR Strategy</a:t>
            </a:r>
          </a:p>
          <a:p>
            <a:pPr marL="342900" lvl="0" indent="-342900">
              <a:lnSpc>
                <a:spcPct val="200000"/>
              </a:lnSpc>
              <a:buFont typeface="+mj-lt"/>
              <a:buAutoNum type="arabicPeriod"/>
            </a:pPr>
            <a:r>
              <a:rPr lang="en-GB" sz="2400" dirty="0"/>
              <a:t>To appreciate the role of strategic resourcing.</a:t>
            </a:r>
          </a:p>
          <a:p>
            <a:pPr marL="342900" lvl="0" indent="-342900">
              <a:lnSpc>
                <a:spcPct val="200000"/>
              </a:lnSpc>
              <a:buFont typeface="+mj-lt"/>
              <a:buAutoNum type="arabicPeriod"/>
            </a:pPr>
            <a:r>
              <a:rPr lang="en-GB" sz="2400" dirty="0"/>
              <a:t>To </a:t>
            </a:r>
            <a:r>
              <a:rPr lang="en-US" sz="2400" dirty="0"/>
              <a:t>identify the components of strategic employee resourcing</a:t>
            </a:r>
            <a:r>
              <a:rPr lang="en-GB" sz="2400" dirty="0"/>
              <a:t>.</a:t>
            </a:r>
          </a:p>
          <a:p>
            <a:pPr marL="342900" lvl="0" indent="-342900">
              <a:lnSpc>
                <a:spcPct val="200000"/>
              </a:lnSpc>
              <a:buFont typeface="+mj-lt"/>
              <a:buAutoNum type="arabicPeriod"/>
            </a:pPr>
            <a:r>
              <a:rPr lang="en-GB" sz="2400" dirty="0"/>
              <a:t>To discuss how workforce planning is conducted within SMEs.</a:t>
            </a:r>
          </a:p>
          <a:p>
            <a:pPr marL="342900" lvl="0" indent="-342900">
              <a:lnSpc>
                <a:spcPct val="200000"/>
              </a:lnSpc>
              <a:buFont typeface="+mj-lt"/>
              <a:buAutoNum type="arabicPeriod"/>
            </a:pPr>
            <a:r>
              <a:rPr lang="en-GB" sz="2400" dirty="0"/>
              <a:t>To develop an understanding of </a:t>
            </a:r>
            <a:r>
              <a:rPr lang="en-US" sz="2400" dirty="0"/>
              <a:t>competency-based HRM in SMEs and its limitations. </a:t>
            </a:r>
            <a:endParaRPr lang="en-GB" sz="2400" dirty="0"/>
          </a:p>
        </p:txBody>
      </p:sp>
    </p:spTree>
    <p:extLst>
      <p:ext uri="{BB962C8B-B14F-4D97-AF65-F5344CB8AC3E}">
        <p14:creationId xmlns:p14="http://schemas.microsoft.com/office/powerpoint/2010/main" val="13412559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4754" y="447187"/>
            <a:ext cx="10515600" cy="1325563"/>
          </a:xfrm>
        </p:spPr>
        <p:txBody>
          <a:bodyPr/>
          <a:lstStyle/>
          <a:p>
            <a:r>
              <a:rPr lang="fr-FR" sz="4000" b="1" dirty="0" err="1" smtClean="0"/>
              <a:t>Competency</a:t>
            </a:r>
            <a:r>
              <a:rPr lang="fr-FR" sz="4000" b="1" dirty="0" smtClean="0"/>
              <a:t> </a:t>
            </a:r>
            <a:r>
              <a:rPr lang="fr-FR" sz="4000" b="1" dirty="0" err="1" smtClean="0"/>
              <a:t>framework</a:t>
            </a:r>
            <a:r>
              <a:rPr lang="fr-FR" sz="4000" b="1" dirty="0" smtClean="0"/>
              <a:t> for </a:t>
            </a:r>
            <a:r>
              <a:rPr lang="fr-FR" sz="4000" b="1" dirty="0" err="1" smtClean="0"/>
              <a:t>SMEs</a:t>
            </a:r>
            <a:r>
              <a:rPr lang="fr-FR" dirty="0" smtClean="0"/>
              <a:t> </a:t>
            </a:r>
            <a:endParaRPr lang="fr-FR" dirty="0"/>
          </a:p>
        </p:txBody>
      </p:sp>
      <p:sp>
        <p:nvSpPr>
          <p:cNvPr id="3" name="Espace réservé du contenu 2"/>
          <p:cNvSpPr>
            <a:spLocks noGrp="1"/>
          </p:cNvSpPr>
          <p:nvPr>
            <p:ph idx="1"/>
          </p:nvPr>
        </p:nvSpPr>
        <p:spPr>
          <a:solidFill>
            <a:schemeClr val="accent5">
              <a:lumMod val="20000"/>
              <a:lumOff val="80000"/>
            </a:schemeClr>
          </a:solidFill>
        </p:spPr>
        <p:txBody>
          <a:bodyPr>
            <a:normAutofit fontScale="92500" lnSpcReduction="10000"/>
          </a:bodyPr>
          <a:lstStyle/>
          <a:p>
            <a:r>
              <a:rPr lang="en-US" dirty="0" smtClean="0"/>
              <a:t> </a:t>
            </a:r>
            <a:r>
              <a:rPr lang="fr-FR" dirty="0" smtClean="0"/>
              <a:t>A </a:t>
            </a:r>
            <a:r>
              <a:rPr lang="fr-FR" dirty="0" err="1" smtClean="0"/>
              <a:t>competency</a:t>
            </a:r>
            <a:r>
              <a:rPr lang="fr-FR" dirty="0" smtClean="0"/>
              <a:t>-</a:t>
            </a:r>
            <a:r>
              <a:rPr lang="fr-FR" dirty="0" err="1" smtClean="0"/>
              <a:t>based</a:t>
            </a:r>
            <a:r>
              <a:rPr lang="fr-FR" dirty="0" smtClean="0"/>
              <a:t> </a:t>
            </a:r>
            <a:r>
              <a:rPr lang="fr-FR" dirty="0" err="1" smtClean="0"/>
              <a:t>approach</a:t>
            </a:r>
            <a:r>
              <a:rPr lang="fr-FR" dirty="0" smtClean="0"/>
              <a:t> to </a:t>
            </a:r>
            <a:r>
              <a:rPr lang="fr-FR" dirty="0" err="1" smtClean="0"/>
              <a:t>assessing</a:t>
            </a:r>
            <a:r>
              <a:rPr lang="fr-FR" dirty="0" smtClean="0"/>
              <a:t> </a:t>
            </a:r>
            <a:r>
              <a:rPr lang="fr-FR" dirty="0" err="1" smtClean="0"/>
              <a:t>organisational</a:t>
            </a:r>
            <a:r>
              <a:rPr lang="fr-FR" dirty="0" smtClean="0"/>
              <a:t> </a:t>
            </a:r>
            <a:r>
              <a:rPr lang="fr-FR" dirty="0" err="1" smtClean="0"/>
              <a:t>human</a:t>
            </a:r>
            <a:r>
              <a:rPr lang="fr-FR" dirty="0" smtClean="0"/>
              <a:t> capital </a:t>
            </a:r>
            <a:r>
              <a:rPr lang="fr-FR" dirty="0" err="1" smtClean="0"/>
              <a:t>needs</a:t>
            </a:r>
            <a:r>
              <a:rPr lang="fr-FR" dirty="0" smtClean="0"/>
              <a:t> </a:t>
            </a:r>
            <a:r>
              <a:rPr lang="fr-FR" dirty="0" err="1" smtClean="0"/>
              <a:t>is</a:t>
            </a:r>
            <a:r>
              <a:rPr lang="fr-FR" dirty="0" smtClean="0"/>
              <a:t> </a:t>
            </a:r>
            <a:r>
              <a:rPr lang="fr-FR" dirty="0" err="1" smtClean="0"/>
              <a:t>superior</a:t>
            </a:r>
            <a:r>
              <a:rPr lang="fr-FR" dirty="0" smtClean="0"/>
              <a:t> to more </a:t>
            </a:r>
            <a:r>
              <a:rPr lang="fr-FR" dirty="0" err="1" smtClean="0"/>
              <a:t>traditional</a:t>
            </a:r>
            <a:r>
              <a:rPr lang="fr-FR" dirty="0" smtClean="0"/>
              <a:t> job-</a:t>
            </a:r>
            <a:r>
              <a:rPr lang="fr-FR" dirty="0" err="1" smtClean="0"/>
              <a:t>analytic</a:t>
            </a:r>
            <a:r>
              <a:rPr lang="fr-FR" dirty="0" smtClean="0"/>
              <a:t> </a:t>
            </a:r>
            <a:r>
              <a:rPr lang="fr-FR" dirty="0" err="1" smtClean="0"/>
              <a:t>methods</a:t>
            </a:r>
            <a:r>
              <a:rPr lang="fr-FR" dirty="0" smtClean="0"/>
              <a:t> (</a:t>
            </a:r>
            <a:r>
              <a:rPr lang="fr-FR" dirty="0" err="1" smtClean="0"/>
              <a:t>Hayton</a:t>
            </a:r>
            <a:r>
              <a:rPr lang="fr-FR" dirty="0" smtClean="0"/>
              <a:t> &amp; Kelley, 2006).</a:t>
            </a:r>
            <a:endParaRPr lang="en-US" dirty="0" smtClean="0"/>
          </a:p>
          <a:p>
            <a:endParaRPr lang="en-US" dirty="0" smtClean="0"/>
          </a:p>
          <a:p>
            <a:r>
              <a:rPr lang="en-US" dirty="0" smtClean="0"/>
              <a:t>A competency framework implies that in addition to knowledge and skills, personality characteristics are an important element of individual capability to perform (</a:t>
            </a:r>
            <a:r>
              <a:rPr lang="en-US" dirty="0" err="1" smtClean="0"/>
              <a:t>Hayton</a:t>
            </a:r>
            <a:r>
              <a:rPr lang="en-US" dirty="0" smtClean="0"/>
              <a:t> &amp; Kelley, 2006).</a:t>
            </a:r>
          </a:p>
          <a:p>
            <a:pPr>
              <a:buNone/>
            </a:pPr>
            <a:endParaRPr lang="fr-FR" dirty="0" smtClean="0"/>
          </a:p>
          <a:p>
            <a:r>
              <a:rPr lang="en-US" dirty="0" smtClean="0"/>
              <a:t>The advantage of the competency framework is that it reduces the “inferential leap” from individual differences to job performance (</a:t>
            </a:r>
            <a:r>
              <a:rPr lang="en-US" dirty="0" err="1" smtClean="0"/>
              <a:t>Gatewood</a:t>
            </a:r>
            <a:r>
              <a:rPr lang="en-US" dirty="0" smtClean="0"/>
              <a:t> &amp; Field, 1998). </a:t>
            </a:r>
          </a:p>
          <a:p>
            <a:endParaRPr lang="en-US" dirty="0" smtClean="0"/>
          </a:p>
          <a:p>
            <a:pPr>
              <a:buNone/>
            </a:pPr>
            <a:endParaRPr lang="fr-F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b="1" dirty="0" smtClean="0"/>
              <a:t>10 </a:t>
            </a:r>
            <a:r>
              <a:rPr lang="fr-FR" sz="4000" b="1" dirty="0" err="1" smtClean="0"/>
              <a:t>Step</a:t>
            </a:r>
            <a:r>
              <a:rPr lang="fr-FR" sz="4000" b="1" dirty="0" smtClean="0"/>
              <a:t> </a:t>
            </a:r>
            <a:r>
              <a:rPr lang="fr-FR" sz="4000" b="1" dirty="0" err="1" smtClean="0"/>
              <a:t>Competency</a:t>
            </a:r>
            <a:r>
              <a:rPr lang="fr-FR" sz="4000" b="1" dirty="0" smtClean="0"/>
              <a:t> Framework</a:t>
            </a:r>
            <a:endParaRPr lang="fr-FR" sz="4000" dirty="0"/>
          </a:p>
        </p:txBody>
      </p:sp>
      <p:sp>
        <p:nvSpPr>
          <p:cNvPr id="3" name="Espace réservé du contenu 2"/>
          <p:cNvSpPr>
            <a:spLocks noGrp="1"/>
          </p:cNvSpPr>
          <p:nvPr>
            <p:ph idx="1"/>
          </p:nvPr>
        </p:nvSpPr>
        <p:spPr>
          <a:xfrm>
            <a:off x="838200" y="1735015"/>
            <a:ext cx="10515600" cy="4441948"/>
          </a:xfrm>
          <a:solidFill>
            <a:schemeClr val="accent5">
              <a:lumMod val="20000"/>
              <a:lumOff val="80000"/>
            </a:schemeClr>
          </a:solidFill>
        </p:spPr>
        <p:txBody>
          <a:bodyPr>
            <a:normAutofit fontScale="92500" lnSpcReduction="10000"/>
          </a:bodyPr>
          <a:lstStyle/>
          <a:p>
            <a:pPr marL="514350" indent="-514350">
              <a:buAutoNum type="arabicParenR"/>
            </a:pPr>
            <a:r>
              <a:rPr lang="fr-FR" dirty="0" smtClean="0"/>
              <a:t>Programme </a:t>
            </a:r>
            <a:r>
              <a:rPr lang="fr-FR" dirty="0" err="1" smtClean="0"/>
              <a:t>launch</a:t>
            </a:r>
            <a:endParaRPr lang="fr-FR" dirty="0" smtClean="0"/>
          </a:p>
          <a:p>
            <a:pPr marL="514350" indent="-514350">
              <a:buAutoNum type="arabicParenR"/>
            </a:pPr>
            <a:r>
              <a:rPr lang="fr-FR" dirty="0" err="1" smtClean="0"/>
              <a:t>Involvement</a:t>
            </a:r>
            <a:r>
              <a:rPr lang="fr-FR" dirty="0" smtClean="0"/>
              <a:t> and communication</a:t>
            </a:r>
          </a:p>
          <a:p>
            <a:pPr marL="514350" indent="-514350">
              <a:buAutoNum type="arabicParenR"/>
            </a:pPr>
            <a:r>
              <a:rPr lang="fr-FR" dirty="0" smtClean="0"/>
              <a:t>Framework design - </a:t>
            </a:r>
            <a:r>
              <a:rPr lang="fr-FR" dirty="0" err="1" smtClean="0"/>
              <a:t>competency</a:t>
            </a:r>
            <a:r>
              <a:rPr lang="fr-FR" dirty="0" smtClean="0"/>
              <a:t> </a:t>
            </a:r>
            <a:r>
              <a:rPr lang="fr-FR" dirty="0" err="1" smtClean="0"/>
              <a:t>list</a:t>
            </a:r>
            <a:endParaRPr lang="fr-FR" dirty="0" smtClean="0"/>
          </a:p>
          <a:p>
            <a:pPr marL="514350" indent="-514350">
              <a:buAutoNum type="arabicParenR"/>
            </a:pPr>
            <a:r>
              <a:rPr lang="fr-FR" dirty="0" smtClean="0"/>
              <a:t>Framework design – </a:t>
            </a:r>
            <a:r>
              <a:rPr lang="fr-FR" dirty="0" err="1" smtClean="0"/>
              <a:t>definition</a:t>
            </a:r>
            <a:r>
              <a:rPr lang="fr-FR" dirty="0" smtClean="0"/>
              <a:t> of </a:t>
            </a:r>
            <a:r>
              <a:rPr lang="fr-FR" dirty="0" err="1" smtClean="0"/>
              <a:t>competencies</a:t>
            </a:r>
            <a:endParaRPr lang="fr-FR" dirty="0" smtClean="0"/>
          </a:p>
          <a:p>
            <a:pPr marL="514350" indent="-514350">
              <a:buAutoNum type="arabicParenR"/>
            </a:pPr>
            <a:r>
              <a:rPr lang="fr-FR" dirty="0" err="1" smtClean="0"/>
              <a:t>Define</a:t>
            </a:r>
            <a:r>
              <a:rPr lang="fr-FR" dirty="0" smtClean="0"/>
              <a:t> uses of the </a:t>
            </a:r>
            <a:r>
              <a:rPr lang="fr-FR" dirty="0" err="1" smtClean="0"/>
              <a:t>competency</a:t>
            </a:r>
            <a:r>
              <a:rPr lang="fr-FR" dirty="0" smtClean="0"/>
              <a:t> </a:t>
            </a:r>
            <a:r>
              <a:rPr lang="fr-FR" dirty="0" err="1" smtClean="0"/>
              <a:t>framework</a:t>
            </a:r>
            <a:endParaRPr lang="fr-FR" dirty="0" smtClean="0"/>
          </a:p>
          <a:p>
            <a:pPr marL="514350" indent="-514350">
              <a:buAutoNum type="arabicParenR"/>
            </a:pPr>
            <a:r>
              <a:rPr lang="fr-FR" dirty="0" smtClean="0"/>
              <a:t>Test the </a:t>
            </a:r>
            <a:r>
              <a:rPr lang="fr-FR" dirty="0" err="1" smtClean="0"/>
              <a:t>framework</a:t>
            </a:r>
            <a:endParaRPr lang="fr-FR" dirty="0" smtClean="0"/>
          </a:p>
          <a:p>
            <a:pPr marL="514350" indent="-514350">
              <a:buAutoNum type="arabicParenR"/>
            </a:pPr>
            <a:r>
              <a:rPr lang="fr-FR" dirty="0" err="1" smtClean="0"/>
              <a:t>Finalize</a:t>
            </a:r>
            <a:r>
              <a:rPr lang="fr-FR" dirty="0" smtClean="0"/>
              <a:t> </a:t>
            </a:r>
            <a:r>
              <a:rPr lang="fr-FR" dirty="0" err="1" smtClean="0"/>
              <a:t>thr</a:t>
            </a:r>
            <a:r>
              <a:rPr lang="fr-FR" dirty="0" smtClean="0"/>
              <a:t> </a:t>
            </a:r>
            <a:r>
              <a:rPr lang="fr-FR" dirty="0" err="1" smtClean="0"/>
              <a:t>framework</a:t>
            </a:r>
            <a:endParaRPr lang="fr-FR" dirty="0" smtClean="0"/>
          </a:p>
          <a:p>
            <a:pPr marL="514350" indent="-514350">
              <a:buAutoNum type="arabicParenR"/>
            </a:pPr>
            <a:r>
              <a:rPr lang="fr-FR" dirty="0" err="1" smtClean="0"/>
              <a:t>Communicate</a:t>
            </a:r>
            <a:endParaRPr lang="fr-FR" dirty="0" smtClean="0"/>
          </a:p>
          <a:p>
            <a:pPr marL="514350" indent="-514350">
              <a:buAutoNum type="arabicParenR"/>
            </a:pPr>
            <a:r>
              <a:rPr lang="fr-FR" dirty="0" smtClean="0"/>
              <a:t>Train</a:t>
            </a:r>
          </a:p>
          <a:p>
            <a:pPr marL="514350" indent="-514350">
              <a:buAutoNum type="arabicParenR"/>
            </a:pPr>
            <a:r>
              <a:rPr lang="fr-FR" dirty="0" smtClean="0"/>
              <a:t>Monitor and </a:t>
            </a:r>
            <a:r>
              <a:rPr lang="fr-FR" dirty="0" err="1" smtClean="0"/>
              <a:t>evaluate</a:t>
            </a:r>
            <a:endParaRPr lang="fr-F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b="1" dirty="0" err="1" smtClean="0"/>
              <a:t>Competency</a:t>
            </a:r>
            <a:r>
              <a:rPr lang="fr-FR" sz="4000" b="1" dirty="0" smtClean="0"/>
              <a:t>-</a:t>
            </a:r>
            <a:r>
              <a:rPr lang="fr-FR" sz="4000" b="1" dirty="0" err="1" smtClean="0"/>
              <a:t>based</a:t>
            </a:r>
            <a:r>
              <a:rPr lang="fr-FR" sz="4000" b="1" dirty="0" smtClean="0"/>
              <a:t> HRM for </a:t>
            </a:r>
            <a:r>
              <a:rPr lang="fr-FR" sz="4000" b="1" dirty="0" err="1" smtClean="0"/>
              <a:t>SMEs</a:t>
            </a:r>
            <a:r>
              <a:rPr lang="fr-FR" sz="4000" dirty="0" smtClean="0"/>
              <a:t/>
            </a:r>
            <a:br>
              <a:rPr lang="fr-FR" sz="4000" dirty="0" smtClean="0"/>
            </a:br>
            <a:endParaRPr lang="fr-FR" sz="4000" dirty="0"/>
          </a:p>
        </p:txBody>
      </p:sp>
      <p:sp>
        <p:nvSpPr>
          <p:cNvPr id="3" name="Espace réservé du contenu 2"/>
          <p:cNvSpPr>
            <a:spLocks noGrp="1"/>
          </p:cNvSpPr>
          <p:nvPr>
            <p:ph idx="1"/>
          </p:nvPr>
        </p:nvSpPr>
        <p:spPr>
          <a:xfrm>
            <a:off x="814753" y="1477108"/>
            <a:ext cx="10515600" cy="4652963"/>
          </a:xfrm>
          <a:solidFill>
            <a:schemeClr val="accent5">
              <a:lumMod val="20000"/>
              <a:lumOff val="80000"/>
            </a:schemeClr>
          </a:solidFill>
        </p:spPr>
        <p:txBody>
          <a:bodyPr>
            <a:normAutofit/>
          </a:bodyPr>
          <a:lstStyle/>
          <a:p>
            <a:r>
              <a:rPr lang="en-US" dirty="0" smtClean="0"/>
              <a:t> Research on SMEs growth has focused on the role of management competencies besides the economic perspective. </a:t>
            </a:r>
          </a:p>
          <a:p>
            <a:pPr>
              <a:buNone/>
            </a:pPr>
            <a:endParaRPr lang="en-US" dirty="0" smtClean="0"/>
          </a:p>
          <a:p>
            <a:r>
              <a:rPr lang="en-US" dirty="0" smtClean="0"/>
              <a:t>It is suggested that management competencies can create value for SMEs through managing optimal capital structure to satisfy their business needs (</a:t>
            </a:r>
            <a:r>
              <a:rPr lang="en-US" dirty="0" err="1" smtClean="0"/>
              <a:t>Bilal</a:t>
            </a:r>
            <a:r>
              <a:rPr lang="en-US" dirty="0" smtClean="0"/>
              <a:t> et al., 2017).</a:t>
            </a:r>
          </a:p>
          <a:p>
            <a:pPr>
              <a:buNone/>
            </a:pPr>
            <a:endParaRPr lang="fr-FR" dirty="0" smtClean="0"/>
          </a:p>
          <a:p>
            <a:r>
              <a:rPr lang="en-US" dirty="0" smtClean="0"/>
              <a:t>Entrepreneurial SMEs are likely to reflect this in the development, experience, and motivation of owners (or managers) and key staff members (Gray, 2006).</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78877" y="494079"/>
            <a:ext cx="10515600" cy="1325563"/>
          </a:xfrm>
        </p:spPr>
        <p:txBody>
          <a:bodyPr>
            <a:normAutofit/>
          </a:bodyPr>
          <a:lstStyle/>
          <a:p>
            <a:r>
              <a:rPr lang="fr-FR" sz="4000" b="1" dirty="0" err="1" smtClean="0"/>
              <a:t>Competency</a:t>
            </a:r>
            <a:r>
              <a:rPr lang="fr-FR" sz="4000" b="1" dirty="0" smtClean="0"/>
              <a:t>-</a:t>
            </a:r>
            <a:r>
              <a:rPr lang="fr-FR" sz="4000" b="1" dirty="0" err="1" smtClean="0"/>
              <a:t>based</a:t>
            </a:r>
            <a:r>
              <a:rPr lang="fr-FR" sz="4000" b="1" dirty="0" smtClean="0"/>
              <a:t> HRM for </a:t>
            </a:r>
            <a:r>
              <a:rPr lang="fr-FR" sz="4000" b="1" dirty="0" err="1" smtClean="0"/>
              <a:t>SMEs</a:t>
            </a:r>
            <a:r>
              <a:rPr lang="fr-FR" sz="4000" dirty="0" smtClean="0"/>
              <a:t/>
            </a:r>
            <a:br>
              <a:rPr lang="fr-FR" sz="4000" dirty="0" smtClean="0"/>
            </a:br>
            <a:endParaRPr lang="fr-FR" sz="4000" dirty="0"/>
          </a:p>
        </p:txBody>
      </p:sp>
      <p:sp>
        <p:nvSpPr>
          <p:cNvPr id="3" name="Espace réservé du contenu 2"/>
          <p:cNvSpPr>
            <a:spLocks noGrp="1"/>
          </p:cNvSpPr>
          <p:nvPr>
            <p:ph idx="1"/>
          </p:nvPr>
        </p:nvSpPr>
        <p:spPr>
          <a:xfrm>
            <a:off x="838200" y="1576553"/>
            <a:ext cx="10515600" cy="4682358"/>
          </a:xfrm>
          <a:solidFill>
            <a:schemeClr val="accent5">
              <a:lumMod val="20000"/>
              <a:lumOff val="80000"/>
            </a:schemeClr>
          </a:solidFill>
        </p:spPr>
        <p:txBody>
          <a:bodyPr>
            <a:normAutofit/>
          </a:bodyPr>
          <a:lstStyle/>
          <a:p>
            <a:r>
              <a:rPr lang="en-US" sz="3600" dirty="0" smtClean="0"/>
              <a:t>Developing relevant competencies among the managing entrepreneur is considered to be a crucial step in providing an SME with a sustainable competitive advantage, primarily because this sort of business is critically </a:t>
            </a:r>
            <a:r>
              <a:rPr lang="en-US" sz="3600" dirty="0" err="1" smtClean="0"/>
              <a:t>dependant</a:t>
            </a:r>
            <a:r>
              <a:rPr lang="en-US" sz="3600" dirty="0" smtClean="0"/>
              <a:t> </a:t>
            </a:r>
            <a:r>
              <a:rPr lang="en-US" sz="3600" dirty="0" smtClean="0"/>
              <a:t>on the owners' capabilities (Gibb, 2005; Sadler-Smith et al., 2003).</a:t>
            </a:r>
          </a:p>
          <a:p>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b="1" dirty="0" err="1" smtClean="0"/>
              <a:t>Core</a:t>
            </a:r>
            <a:r>
              <a:rPr lang="fr-FR" sz="4000" b="1" dirty="0" smtClean="0"/>
              <a:t> </a:t>
            </a:r>
            <a:r>
              <a:rPr lang="fr-FR" sz="4000" b="1" dirty="0" err="1" smtClean="0"/>
              <a:t>Competences</a:t>
            </a:r>
            <a:r>
              <a:rPr lang="fr-FR" sz="4000" b="1" dirty="0" smtClean="0"/>
              <a:t> for </a:t>
            </a:r>
            <a:r>
              <a:rPr lang="fr-FR" sz="4000" b="1" dirty="0" err="1" smtClean="0"/>
              <a:t>SMEs</a:t>
            </a:r>
            <a:endParaRPr lang="fr-FR" sz="4000" b="1" dirty="0"/>
          </a:p>
        </p:txBody>
      </p:sp>
      <p:sp>
        <p:nvSpPr>
          <p:cNvPr id="3" name="Espace réservé du contenu 2"/>
          <p:cNvSpPr>
            <a:spLocks noGrp="1"/>
          </p:cNvSpPr>
          <p:nvPr>
            <p:ph idx="1"/>
          </p:nvPr>
        </p:nvSpPr>
        <p:spPr>
          <a:solidFill>
            <a:schemeClr val="accent5">
              <a:lumMod val="20000"/>
              <a:lumOff val="80000"/>
            </a:schemeClr>
          </a:solidFill>
        </p:spPr>
        <p:txBody>
          <a:bodyPr>
            <a:normAutofit fontScale="92500" lnSpcReduction="20000"/>
          </a:bodyPr>
          <a:lstStyle/>
          <a:p>
            <a:r>
              <a:rPr lang="en-US" dirty="0" smtClean="0"/>
              <a:t>For SMEs, entrepreneurial competencies also contribute to the proliferation of entrepreneurial business success (</a:t>
            </a:r>
            <a:r>
              <a:rPr lang="en-US" dirty="0" err="1" smtClean="0"/>
              <a:t>Rahman</a:t>
            </a:r>
            <a:r>
              <a:rPr lang="en-US" dirty="0" smtClean="0"/>
              <a:t> et al., 2015). </a:t>
            </a:r>
          </a:p>
          <a:p>
            <a:endParaRPr lang="en-US" dirty="0" smtClean="0"/>
          </a:p>
          <a:p>
            <a:r>
              <a:rPr lang="en-US" dirty="0" smtClean="0"/>
              <a:t>SMEs can develop technical competence to enhance their degree of innovativeness in line with the market trends where the technology is rapidly changing and developing (Bennett et al., 2001; </a:t>
            </a:r>
            <a:r>
              <a:rPr lang="en-US" dirty="0" err="1" smtClean="0"/>
              <a:t>Camuflo</a:t>
            </a:r>
            <a:r>
              <a:rPr lang="en-US" dirty="0" smtClean="0"/>
              <a:t> et al., 2012).</a:t>
            </a:r>
          </a:p>
          <a:p>
            <a:pPr>
              <a:buNone/>
            </a:pPr>
            <a:endParaRPr lang="en-US" dirty="0" smtClean="0"/>
          </a:p>
          <a:p>
            <a:r>
              <a:rPr lang="en-US" dirty="0" smtClean="0"/>
              <a:t> </a:t>
            </a:r>
            <a:r>
              <a:rPr lang="en-US" dirty="0" err="1" smtClean="0"/>
              <a:t>Gemunden</a:t>
            </a:r>
            <a:r>
              <a:rPr lang="en-US" dirty="0" smtClean="0"/>
              <a:t> (2003) revealed that network competence has a strong positive influence on the extent of inter-</a:t>
            </a:r>
            <a:r>
              <a:rPr lang="en-US" dirty="0" err="1" smtClean="0"/>
              <a:t>organisational</a:t>
            </a:r>
            <a:r>
              <a:rPr lang="en-US" dirty="0" smtClean="0"/>
              <a:t> technological collaborations as intra-industry networking has on a firm’s product and process innovation success.</a:t>
            </a:r>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err="1" smtClean="0"/>
              <a:t>Core</a:t>
            </a:r>
            <a:r>
              <a:rPr lang="fr-FR" b="1" dirty="0" smtClean="0"/>
              <a:t> </a:t>
            </a:r>
            <a:r>
              <a:rPr lang="fr-FR" b="1" dirty="0" err="1" smtClean="0"/>
              <a:t>Competences</a:t>
            </a:r>
            <a:r>
              <a:rPr lang="fr-FR" b="1" dirty="0" smtClean="0"/>
              <a:t> for </a:t>
            </a:r>
            <a:r>
              <a:rPr lang="fr-FR" b="1" dirty="0" err="1" smtClean="0"/>
              <a:t>SMEs</a:t>
            </a:r>
            <a:endParaRPr lang="fr-FR" dirty="0"/>
          </a:p>
        </p:txBody>
      </p:sp>
      <p:sp>
        <p:nvSpPr>
          <p:cNvPr id="3" name="Espace réservé du contenu 2"/>
          <p:cNvSpPr>
            <a:spLocks noGrp="1"/>
          </p:cNvSpPr>
          <p:nvPr>
            <p:ph idx="1"/>
          </p:nvPr>
        </p:nvSpPr>
        <p:spPr>
          <a:solidFill>
            <a:schemeClr val="accent5">
              <a:lumMod val="20000"/>
              <a:lumOff val="80000"/>
            </a:schemeClr>
          </a:solidFill>
        </p:spPr>
        <p:txBody>
          <a:bodyPr>
            <a:normAutofit fontScale="92500"/>
          </a:bodyPr>
          <a:lstStyle/>
          <a:p>
            <a:pPr algn="just"/>
            <a:r>
              <a:rPr lang="en-US" dirty="0" smtClean="0"/>
              <a:t>The results of a recent study by NG &amp; Daisy </a:t>
            </a:r>
            <a:r>
              <a:rPr lang="en-US" dirty="0" err="1" smtClean="0"/>
              <a:t>Mui</a:t>
            </a:r>
            <a:r>
              <a:rPr lang="en-US" dirty="0" smtClean="0"/>
              <a:t> (2018) largely support the research framework that SMEs are more successful if they are under the dedicated and resourceful leadership of owner-managers who possess the entrepreneurial and technical competence to heighten firm innovativeness</a:t>
            </a:r>
          </a:p>
          <a:p>
            <a:pPr algn="just"/>
            <a:endParaRPr lang="en-US" dirty="0" smtClean="0"/>
          </a:p>
          <a:p>
            <a:pPr algn="just"/>
            <a:r>
              <a:rPr lang="en-US" dirty="0" smtClean="0"/>
              <a:t>Another recent study by </a:t>
            </a:r>
            <a:r>
              <a:rPr lang="en-US" dirty="0" err="1" smtClean="0"/>
              <a:t>Ezuma</a:t>
            </a:r>
            <a:r>
              <a:rPr lang="en-US" dirty="0" smtClean="0"/>
              <a:t> &amp; Ismail (2017)</a:t>
            </a:r>
            <a:r>
              <a:rPr lang="fr-FR" dirty="0" smtClean="0"/>
              <a:t> </a:t>
            </a:r>
            <a:r>
              <a:rPr lang="en-US" dirty="0" smtClean="0"/>
              <a:t>addressed the potential influence of network competence factors on entrepreneurship growth. It explained predictors that can stimulate firm growth. These influencing factors must be revealed and used as one of the considerations in the SME planning of its growth strategy from the perspective of network competence and HRD.</a:t>
            </a:r>
            <a:endParaRPr lang="fr-F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26125"/>
            <a:ext cx="12192000" cy="1325563"/>
          </a:xfrm>
        </p:spPr>
        <p:txBody>
          <a:bodyPr>
            <a:normAutofit/>
          </a:bodyPr>
          <a:lstStyle/>
          <a:p>
            <a:pPr algn="ctr"/>
            <a:r>
              <a:rPr lang="fr-FR" sz="4000" b="1" dirty="0" err="1" smtClean="0">
                <a:solidFill>
                  <a:srgbClr val="002060"/>
                </a:solidFill>
              </a:rPr>
              <a:t>References</a:t>
            </a:r>
            <a:endParaRPr lang="fr-FR" sz="4000" b="1" dirty="0">
              <a:solidFill>
                <a:srgbClr val="002060"/>
              </a:solidFill>
            </a:endParaRPr>
          </a:p>
        </p:txBody>
      </p:sp>
      <p:sp>
        <p:nvSpPr>
          <p:cNvPr id="3" name="Espace réservé du contenu 2"/>
          <p:cNvSpPr>
            <a:spLocks noGrp="1"/>
          </p:cNvSpPr>
          <p:nvPr>
            <p:ph idx="1"/>
          </p:nvPr>
        </p:nvSpPr>
        <p:spPr>
          <a:xfrm>
            <a:off x="236484" y="1150883"/>
            <a:ext cx="11776841" cy="6369268"/>
          </a:xfrm>
        </p:spPr>
        <p:txBody>
          <a:bodyPr>
            <a:normAutofit fontScale="77500" lnSpcReduction="20000"/>
          </a:bodyPr>
          <a:lstStyle/>
          <a:p>
            <a:pPr marL="0" indent="0">
              <a:buNone/>
            </a:pPr>
            <a:r>
              <a:rPr lang="en-US" dirty="0">
                <a:solidFill>
                  <a:srgbClr val="002060"/>
                </a:solidFill>
              </a:rPr>
              <a:t>Armstrong, M., &amp; Taylor, S. (2014). </a:t>
            </a:r>
            <a:r>
              <a:rPr lang="en-US" i="1" dirty="0">
                <a:solidFill>
                  <a:srgbClr val="002060"/>
                </a:solidFill>
              </a:rPr>
              <a:t>Armstrong's handbook of human resource management practice</a:t>
            </a:r>
            <a:r>
              <a:rPr lang="en-US" dirty="0">
                <a:solidFill>
                  <a:srgbClr val="002060"/>
                </a:solidFill>
              </a:rPr>
              <a:t> (13th ed.). London: </a:t>
            </a:r>
            <a:r>
              <a:rPr lang="en-US" dirty="0" err="1">
                <a:solidFill>
                  <a:srgbClr val="002060"/>
                </a:solidFill>
              </a:rPr>
              <a:t>Kogan</a:t>
            </a:r>
            <a:r>
              <a:rPr lang="en-US" dirty="0">
                <a:solidFill>
                  <a:srgbClr val="002060"/>
                </a:solidFill>
              </a:rPr>
              <a:t> Page.</a:t>
            </a:r>
            <a:endParaRPr lang="en-GB" dirty="0">
              <a:solidFill>
                <a:srgbClr val="002060"/>
              </a:solidFill>
            </a:endParaRPr>
          </a:p>
          <a:p>
            <a:pPr marL="0" indent="0">
              <a:buNone/>
            </a:pPr>
            <a:r>
              <a:rPr lang="en-US" dirty="0">
                <a:solidFill>
                  <a:srgbClr val="002060"/>
                </a:solidFill>
              </a:rPr>
              <a:t>Bennett, R. J., Robson, P. J. A, &amp;. </a:t>
            </a:r>
            <a:r>
              <a:rPr lang="en-US" dirty="0" err="1">
                <a:solidFill>
                  <a:srgbClr val="002060"/>
                </a:solidFill>
              </a:rPr>
              <a:t>Bratton,W</a:t>
            </a:r>
            <a:r>
              <a:rPr lang="en-US" dirty="0">
                <a:solidFill>
                  <a:srgbClr val="002060"/>
                </a:solidFill>
              </a:rPr>
              <a:t>. J. A. (2001). The influence of location on the use by SMEs of external advice and collaboration.</a:t>
            </a:r>
            <a:r>
              <a:rPr lang="en-US" i="1" dirty="0">
                <a:solidFill>
                  <a:srgbClr val="002060"/>
                </a:solidFill>
              </a:rPr>
              <a:t> Urban Studies, 38</a:t>
            </a:r>
            <a:r>
              <a:rPr lang="en-US" dirty="0">
                <a:solidFill>
                  <a:srgbClr val="002060"/>
                </a:solidFill>
              </a:rPr>
              <a:t>(9), 1531–1557. 10.1080/00420980120076795 </a:t>
            </a:r>
            <a:endParaRPr lang="en-GB" dirty="0">
              <a:solidFill>
                <a:srgbClr val="002060"/>
              </a:solidFill>
            </a:endParaRPr>
          </a:p>
          <a:p>
            <a:pPr marL="0" indent="0">
              <a:buNone/>
            </a:pPr>
            <a:r>
              <a:rPr lang="en-US" dirty="0">
                <a:solidFill>
                  <a:srgbClr val="002060"/>
                </a:solidFill>
              </a:rPr>
              <a:t>Bilal, A. R., </a:t>
            </a:r>
            <a:r>
              <a:rPr lang="en-US" dirty="0" err="1">
                <a:solidFill>
                  <a:srgbClr val="002060"/>
                </a:solidFill>
              </a:rPr>
              <a:t>Naveed</a:t>
            </a:r>
            <a:r>
              <a:rPr lang="en-US" dirty="0">
                <a:solidFill>
                  <a:srgbClr val="002060"/>
                </a:solidFill>
              </a:rPr>
              <a:t>, M., &amp; Anwar, F. (2017). Linking distinctive management competencies to SMEs’ growth decisions.</a:t>
            </a:r>
            <a:r>
              <a:rPr lang="en-US" i="1" dirty="0">
                <a:solidFill>
                  <a:srgbClr val="002060"/>
                </a:solidFill>
              </a:rPr>
              <a:t> Studies in Economics and Finance, 34</a:t>
            </a:r>
            <a:r>
              <a:rPr lang="en-US" dirty="0">
                <a:solidFill>
                  <a:srgbClr val="002060"/>
                </a:solidFill>
              </a:rPr>
              <a:t>(3), 302–330. 10.1108/SEF-10-2015-0236</a:t>
            </a:r>
            <a:endParaRPr lang="en-GB" dirty="0">
              <a:solidFill>
                <a:srgbClr val="002060"/>
              </a:solidFill>
            </a:endParaRPr>
          </a:p>
          <a:p>
            <a:pPr marL="0" indent="0">
              <a:buNone/>
            </a:pPr>
            <a:r>
              <a:rPr lang="en-US" dirty="0" err="1">
                <a:solidFill>
                  <a:srgbClr val="002060"/>
                </a:solidFill>
              </a:rPr>
              <a:t>Boxall</a:t>
            </a:r>
            <a:r>
              <a:rPr lang="en-US" dirty="0">
                <a:solidFill>
                  <a:srgbClr val="002060"/>
                </a:solidFill>
              </a:rPr>
              <a:t>, P. (1996). The strategic HRM debate and the resource‐based view of the firm. </a:t>
            </a:r>
            <a:r>
              <a:rPr lang="en-US" i="1" dirty="0">
                <a:solidFill>
                  <a:srgbClr val="002060"/>
                </a:solidFill>
              </a:rPr>
              <a:t>Human resource management journal</a:t>
            </a:r>
            <a:r>
              <a:rPr lang="en-US" dirty="0">
                <a:solidFill>
                  <a:srgbClr val="002060"/>
                </a:solidFill>
              </a:rPr>
              <a:t>, </a:t>
            </a:r>
            <a:r>
              <a:rPr lang="en-US" i="1" dirty="0">
                <a:solidFill>
                  <a:srgbClr val="002060"/>
                </a:solidFill>
              </a:rPr>
              <a:t>6</a:t>
            </a:r>
            <a:r>
              <a:rPr lang="en-US" dirty="0">
                <a:solidFill>
                  <a:srgbClr val="002060"/>
                </a:solidFill>
              </a:rPr>
              <a:t>(3), 59–75.</a:t>
            </a:r>
            <a:endParaRPr lang="en-GB" dirty="0">
              <a:solidFill>
                <a:srgbClr val="002060"/>
              </a:solidFill>
            </a:endParaRPr>
          </a:p>
          <a:p>
            <a:pPr marL="0" indent="0">
              <a:buNone/>
            </a:pPr>
            <a:r>
              <a:rPr lang="en-US" dirty="0" err="1">
                <a:solidFill>
                  <a:srgbClr val="002060"/>
                </a:solidFill>
              </a:rPr>
              <a:t>Boxall</a:t>
            </a:r>
            <a:r>
              <a:rPr lang="en-US" dirty="0">
                <a:solidFill>
                  <a:srgbClr val="002060"/>
                </a:solidFill>
              </a:rPr>
              <a:t>, P., &amp; Purcell, J. (2011). </a:t>
            </a:r>
            <a:r>
              <a:rPr lang="en-US" i="1" dirty="0">
                <a:solidFill>
                  <a:srgbClr val="002060"/>
                </a:solidFill>
              </a:rPr>
              <a:t>Strategy and human resource management</a:t>
            </a:r>
            <a:r>
              <a:rPr lang="en-US" dirty="0">
                <a:solidFill>
                  <a:srgbClr val="002060"/>
                </a:solidFill>
              </a:rPr>
              <a:t>. Basingstoke: Palgrave Macmillan.</a:t>
            </a:r>
            <a:endParaRPr lang="en-GB" dirty="0">
              <a:solidFill>
                <a:srgbClr val="002060"/>
              </a:solidFill>
            </a:endParaRPr>
          </a:p>
          <a:p>
            <a:pPr marL="0" indent="0">
              <a:buNone/>
            </a:pPr>
            <a:r>
              <a:rPr lang="en-US" dirty="0" err="1">
                <a:solidFill>
                  <a:srgbClr val="002060"/>
                </a:solidFill>
              </a:rPr>
              <a:t>Camuffo</a:t>
            </a:r>
            <a:r>
              <a:rPr lang="en-US" dirty="0">
                <a:solidFill>
                  <a:srgbClr val="002060"/>
                </a:solidFill>
              </a:rPr>
              <a:t>, A., </a:t>
            </a:r>
            <a:r>
              <a:rPr lang="en-US" dirty="0" err="1">
                <a:solidFill>
                  <a:srgbClr val="002060"/>
                </a:solidFill>
              </a:rPr>
              <a:t>Gerli</a:t>
            </a:r>
            <a:r>
              <a:rPr lang="en-US" dirty="0">
                <a:solidFill>
                  <a:srgbClr val="002060"/>
                </a:solidFill>
              </a:rPr>
              <a:t>, F., &amp; </a:t>
            </a:r>
            <a:r>
              <a:rPr lang="en-US" dirty="0" err="1">
                <a:solidFill>
                  <a:srgbClr val="002060"/>
                </a:solidFill>
              </a:rPr>
              <a:t>Gubitta</a:t>
            </a:r>
            <a:r>
              <a:rPr lang="en-US" dirty="0">
                <a:solidFill>
                  <a:srgbClr val="002060"/>
                </a:solidFill>
              </a:rPr>
              <a:t>, P. (2012). Competencies matter: Modeling effective entrepreneurship in northeast of Italy small firms.</a:t>
            </a:r>
            <a:r>
              <a:rPr lang="en-US" i="1" dirty="0">
                <a:solidFill>
                  <a:srgbClr val="002060"/>
                </a:solidFill>
              </a:rPr>
              <a:t> Cross Cultural Management: An International Journal, 19</a:t>
            </a:r>
            <a:r>
              <a:rPr lang="en-US" dirty="0">
                <a:solidFill>
                  <a:srgbClr val="002060"/>
                </a:solidFill>
              </a:rPr>
              <a:t>(1), 48-66. 10.1108/13527601211195628 </a:t>
            </a:r>
            <a:endParaRPr lang="en-GB" dirty="0">
              <a:solidFill>
                <a:srgbClr val="002060"/>
              </a:solidFill>
            </a:endParaRPr>
          </a:p>
          <a:p>
            <a:pPr marL="0" indent="0">
              <a:buNone/>
            </a:pPr>
            <a:r>
              <a:rPr lang="es-ES_tradnl" dirty="0" err="1">
                <a:solidFill>
                  <a:srgbClr val="002060"/>
                </a:solidFill>
              </a:rPr>
              <a:t>Ezuma</a:t>
            </a:r>
            <a:r>
              <a:rPr lang="es-ES_tradnl" dirty="0">
                <a:solidFill>
                  <a:srgbClr val="002060"/>
                </a:solidFill>
              </a:rPr>
              <a:t>, K. E., &amp; </a:t>
            </a:r>
            <a:r>
              <a:rPr lang="es-ES_tradnl" dirty="0" err="1">
                <a:solidFill>
                  <a:srgbClr val="002060"/>
                </a:solidFill>
              </a:rPr>
              <a:t>Ismail</a:t>
            </a:r>
            <a:r>
              <a:rPr lang="es-ES_tradnl" dirty="0">
                <a:solidFill>
                  <a:srgbClr val="002060"/>
                </a:solidFill>
              </a:rPr>
              <a:t>, M. (2017). </a:t>
            </a:r>
            <a:r>
              <a:rPr lang="en-US" dirty="0">
                <a:solidFill>
                  <a:srgbClr val="002060"/>
                </a:solidFill>
              </a:rPr>
              <a:t>Conceptualizing the influence of network competence on entrepreneurship growth in small and medium enterprises.</a:t>
            </a:r>
            <a:r>
              <a:rPr lang="en-US" i="1" dirty="0">
                <a:solidFill>
                  <a:srgbClr val="002060"/>
                </a:solidFill>
              </a:rPr>
              <a:t> Global Business and Management Research: An International Journal, 9</a:t>
            </a:r>
            <a:r>
              <a:rPr lang="en-US" dirty="0">
                <a:solidFill>
                  <a:srgbClr val="002060"/>
                </a:solidFill>
              </a:rPr>
              <a:t>(2), 30–44. </a:t>
            </a:r>
            <a:endParaRPr lang="en-GB" dirty="0">
              <a:solidFill>
                <a:srgbClr val="002060"/>
              </a:solidFill>
            </a:endParaRPr>
          </a:p>
          <a:p>
            <a:pPr marL="0" indent="0">
              <a:buNone/>
            </a:pPr>
            <a:r>
              <a:rPr lang="en-US" dirty="0">
                <a:solidFill>
                  <a:srgbClr val="002060"/>
                </a:solidFill>
              </a:rPr>
              <a:t>Fletcher, S. (1994). </a:t>
            </a:r>
            <a:r>
              <a:rPr lang="en-US" i="1" dirty="0">
                <a:solidFill>
                  <a:srgbClr val="002060"/>
                </a:solidFill>
              </a:rPr>
              <a:t>NVQs, standards and competence: A practical guide for employers, managers and trainers</a:t>
            </a:r>
            <a:r>
              <a:rPr lang="en-US" dirty="0">
                <a:solidFill>
                  <a:srgbClr val="002060"/>
                </a:solidFill>
              </a:rPr>
              <a:t> (2nd ed.). London: </a:t>
            </a:r>
            <a:r>
              <a:rPr lang="en-US" dirty="0" err="1">
                <a:solidFill>
                  <a:srgbClr val="002060"/>
                </a:solidFill>
              </a:rPr>
              <a:t>Kogan</a:t>
            </a:r>
            <a:r>
              <a:rPr lang="en-US" dirty="0">
                <a:solidFill>
                  <a:srgbClr val="002060"/>
                </a:solidFill>
              </a:rPr>
              <a:t> Page.</a:t>
            </a:r>
            <a:endParaRPr lang="en-GB" dirty="0">
              <a:solidFill>
                <a:srgbClr val="002060"/>
              </a:solidFill>
            </a:endParaRPr>
          </a:p>
          <a:p>
            <a:pPr>
              <a:buNone/>
            </a:pPr>
            <a:r>
              <a:rPr lang="en-US" dirty="0" smtClean="0"/>
              <a:t/>
            </a:r>
            <a:br>
              <a:rPr lang="en-US" dirty="0" smtClean="0"/>
            </a:br>
            <a:endParaRPr lang="fr-F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693683"/>
            <a:ext cx="11855669" cy="5767060"/>
          </a:xfrm>
        </p:spPr>
        <p:txBody>
          <a:bodyPr>
            <a:normAutofit fontScale="77500" lnSpcReduction="20000"/>
          </a:bodyPr>
          <a:lstStyle/>
          <a:p>
            <a:pPr marL="0" indent="0">
              <a:buNone/>
            </a:pPr>
            <a:r>
              <a:rPr lang="en-US" dirty="0" err="1">
                <a:solidFill>
                  <a:srgbClr val="002060"/>
                </a:solidFill>
              </a:rPr>
              <a:t>Gatewood</a:t>
            </a:r>
            <a:r>
              <a:rPr lang="en-US" dirty="0">
                <a:solidFill>
                  <a:srgbClr val="002060"/>
                </a:solidFill>
              </a:rPr>
              <a:t>, R. D., &amp; Field, H. S.(1998). </a:t>
            </a:r>
            <a:r>
              <a:rPr lang="en-US" i="1" dirty="0">
                <a:solidFill>
                  <a:srgbClr val="002060"/>
                </a:solidFill>
              </a:rPr>
              <a:t>Human resource selection</a:t>
            </a:r>
            <a:r>
              <a:rPr lang="en-US" dirty="0">
                <a:solidFill>
                  <a:srgbClr val="002060"/>
                </a:solidFill>
              </a:rPr>
              <a:t>. </a:t>
            </a:r>
            <a:r>
              <a:rPr lang="en-US" dirty="0" err="1">
                <a:solidFill>
                  <a:srgbClr val="002060"/>
                </a:solidFill>
              </a:rPr>
              <a:t>Fortworth</a:t>
            </a:r>
            <a:r>
              <a:rPr lang="en-US" dirty="0">
                <a:solidFill>
                  <a:srgbClr val="002060"/>
                </a:solidFill>
              </a:rPr>
              <a:t>, TX: Dryden Press. </a:t>
            </a:r>
            <a:endParaRPr lang="en-GB" dirty="0">
              <a:solidFill>
                <a:srgbClr val="002060"/>
              </a:solidFill>
            </a:endParaRPr>
          </a:p>
          <a:p>
            <a:pPr marL="0" indent="0">
              <a:buNone/>
            </a:pPr>
            <a:r>
              <a:rPr lang="en-US" dirty="0" err="1">
                <a:solidFill>
                  <a:srgbClr val="002060"/>
                </a:solidFill>
              </a:rPr>
              <a:t>Gemunden</a:t>
            </a:r>
            <a:r>
              <a:rPr lang="en-US" dirty="0">
                <a:solidFill>
                  <a:srgbClr val="002060"/>
                </a:solidFill>
              </a:rPr>
              <a:t>, H. G., &amp; Ritter, T. (2003). Network competence: Its impact on innovation success and its antecedents.</a:t>
            </a:r>
            <a:r>
              <a:rPr lang="en-US" i="1" dirty="0">
                <a:solidFill>
                  <a:srgbClr val="002060"/>
                </a:solidFill>
              </a:rPr>
              <a:t> Journal of Business Research, 56</a:t>
            </a:r>
            <a:r>
              <a:rPr lang="en-US" dirty="0">
                <a:solidFill>
                  <a:srgbClr val="002060"/>
                </a:solidFill>
              </a:rPr>
              <a:t>(9), 745–755. 10.1016/S0148-2963(01)00259-4</a:t>
            </a:r>
            <a:endParaRPr lang="en-GB" dirty="0">
              <a:solidFill>
                <a:srgbClr val="002060"/>
              </a:solidFill>
            </a:endParaRPr>
          </a:p>
          <a:p>
            <a:pPr marL="0" indent="0">
              <a:buNone/>
            </a:pPr>
            <a:r>
              <a:rPr lang="en-US" dirty="0">
                <a:solidFill>
                  <a:srgbClr val="002060"/>
                </a:solidFill>
              </a:rPr>
              <a:t>Gibb, A. A. (2005). The entrepreneur as the core competence of the firm: Implication for management educators. </a:t>
            </a:r>
            <a:r>
              <a:rPr lang="en-US" i="1" dirty="0">
                <a:solidFill>
                  <a:srgbClr val="002060"/>
                </a:solidFill>
              </a:rPr>
              <a:t>Entrepreneurship, Innovation, and Small Business Network</a:t>
            </a:r>
            <a:r>
              <a:rPr lang="en-US" dirty="0">
                <a:solidFill>
                  <a:srgbClr val="002060"/>
                </a:solidFill>
              </a:rPr>
              <a:t>, </a:t>
            </a:r>
            <a:r>
              <a:rPr lang="en-US" i="1" dirty="0">
                <a:solidFill>
                  <a:srgbClr val="002060"/>
                </a:solidFill>
              </a:rPr>
              <a:t>2</a:t>
            </a:r>
            <a:r>
              <a:rPr lang="en-US" dirty="0">
                <a:solidFill>
                  <a:srgbClr val="002060"/>
                </a:solidFill>
              </a:rPr>
              <a:t>.</a:t>
            </a:r>
            <a:endParaRPr lang="en-GB" dirty="0">
              <a:solidFill>
                <a:srgbClr val="002060"/>
              </a:solidFill>
            </a:endParaRPr>
          </a:p>
          <a:p>
            <a:pPr marL="0" indent="0">
              <a:buNone/>
            </a:pPr>
            <a:r>
              <a:rPr lang="en-US" dirty="0">
                <a:solidFill>
                  <a:srgbClr val="002060"/>
                </a:solidFill>
              </a:rPr>
              <a:t>Gray, C. (2006). Absorptive capacity, knowledge management and innovation in entrepreneurial small firms. </a:t>
            </a:r>
            <a:r>
              <a:rPr lang="en-US" i="1" dirty="0">
                <a:solidFill>
                  <a:srgbClr val="002060"/>
                </a:solidFill>
              </a:rPr>
              <a:t>International Journal of Entrepreneurial </a:t>
            </a:r>
            <a:r>
              <a:rPr lang="en-US" i="1" dirty="0" err="1">
                <a:solidFill>
                  <a:srgbClr val="002060"/>
                </a:solidFill>
              </a:rPr>
              <a:t>Behaviour</a:t>
            </a:r>
            <a:r>
              <a:rPr lang="en-US" i="1" dirty="0">
                <a:solidFill>
                  <a:srgbClr val="002060"/>
                </a:solidFill>
              </a:rPr>
              <a:t> &amp; Research</a:t>
            </a:r>
            <a:r>
              <a:rPr lang="en-US" dirty="0">
                <a:solidFill>
                  <a:srgbClr val="002060"/>
                </a:solidFill>
              </a:rPr>
              <a:t>, </a:t>
            </a:r>
            <a:r>
              <a:rPr lang="en-US" i="1" dirty="0">
                <a:solidFill>
                  <a:srgbClr val="002060"/>
                </a:solidFill>
              </a:rPr>
              <a:t>12</a:t>
            </a:r>
            <a:r>
              <a:rPr lang="en-US" dirty="0">
                <a:solidFill>
                  <a:srgbClr val="002060"/>
                </a:solidFill>
              </a:rPr>
              <a:t>(6), 345–360. </a:t>
            </a:r>
            <a:endParaRPr lang="en-GB" dirty="0">
              <a:solidFill>
                <a:srgbClr val="002060"/>
              </a:solidFill>
            </a:endParaRPr>
          </a:p>
          <a:p>
            <a:pPr marL="0" indent="0">
              <a:buNone/>
            </a:pPr>
            <a:r>
              <a:rPr lang="en-US" dirty="0" err="1">
                <a:solidFill>
                  <a:srgbClr val="002060"/>
                </a:solidFill>
              </a:rPr>
              <a:t>Hayton</a:t>
            </a:r>
            <a:r>
              <a:rPr lang="en-US" dirty="0">
                <a:solidFill>
                  <a:srgbClr val="002060"/>
                </a:solidFill>
              </a:rPr>
              <a:t>, J. C., &amp; Kelley, D. J. (2006). A competency‐based framework for promoting corporate entrepreneurship.</a:t>
            </a:r>
            <a:r>
              <a:rPr lang="en-US" i="1" dirty="0">
                <a:solidFill>
                  <a:srgbClr val="002060"/>
                </a:solidFill>
              </a:rPr>
              <a:t> Human Resource Management, 45</a:t>
            </a:r>
            <a:r>
              <a:rPr lang="en-US" dirty="0">
                <a:solidFill>
                  <a:srgbClr val="002060"/>
                </a:solidFill>
              </a:rPr>
              <a:t>(3), 407–427. 10.1002/hrm.20118</a:t>
            </a:r>
            <a:endParaRPr lang="en-GB" dirty="0">
              <a:solidFill>
                <a:srgbClr val="002060"/>
              </a:solidFill>
            </a:endParaRPr>
          </a:p>
          <a:p>
            <a:pPr marL="0" indent="0">
              <a:buNone/>
            </a:pPr>
            <a:r>
              <a:rPr lang="en-US" dirty="0">
                <a:solidFill>
                  <a:srgbClr val="002060"/>
                </a:solidFill>
              </a:rPr>
              <a:t>Ng, H. S., &amp; Daisy </a:t>
            </a:r>
            <a:r>
              <a:rPr lang="en-US" dirty="0" err="1">
                <a:solidFill>
                  <a:srgbClr val="002060"/>
                </a:solidFill>
              </a:rPr>
              <a:t>Mui</a:t>
            </a:r>
            <a:r>
              <a:rPr lang="en-US" dirty="0">
                <a:solidFill>
                  <a:srgbClr val="002060"/>
                </a:solidFill>
              </a:rPr>
              <a:t> Hung </a:t>
            </a:r>
            <a:r>
              <a:rPr lang="en-US" dirty="0" err="1">
                <a:solidFill>
                  <a:srgbClr val="002060"/>
                </a:solidFill>
              </a:rPr>
              <a:t>Kee</a:t>
            </a:r>
            <a:r>
              <a:rPr lang="en-US" dirty="0">
                <a:solidFill>
                  <a:srgbClr val="002060"/>
                </a:solidFill>
              </a:rPr>
              <a:t>. (2018). The core competence of successful owner-managed SMEs.</a:t>
            </a:r>
            <a:r>
              <a:rPr lang="en-US" i="1" dirty="0">
                <a:solidFill>
                  <a:srgbClr val="002060"/>
                </a:solidFill>
              </a:rPr>
              <a:t> Management Decision, 56</a:t>
            </a:r>
            <a:r>
              <a:rPr lang="en-US" dirty="0">
                <a:solidFill>
                  <a:srgbClr val="002060"/>
                </a:solidFill>
              </a:rPr>
              <a:t>(1), 252–272. 10.1108/MD-12-2016-0877</a:t>
            </a:r>
            <a:endParaRPr lang="en-GB" dirty="0">
              <a:solidFill>
                <a:srgbClr val="002060"/>
              </a:solidFill>
            </a:endParaRPr>
          </a:p>
          <a:p>
            <a:pPr marL="0" indent="0">
              <a:buNone/>
            </a:pPr>
            <a:r>
              <a:rPr lang="en-US" dirty="0" err="1">
                <a:solidFill>
                  <a:srgbClr val="002060"/>
                </a:solidFill>
              </a:rPr>
              <a:t>Rahman</a:t>
            </a:r>
            <a:r>
              <a:rPr lang="en-US" dirty="0">
                <a:solidFill>
                  <a:srgbClr val="002060"/>
                </a:solidFill>
              </a:rPr>
              <a:t>, S.A., </a:t>
            </a:r>
            <a:r>
              <a:rPr lang="en-US" dirty="0" err="1">
                <a:solidFill>
                  <a:srgbClr val="002060"/>
                </a:solidFill>
              </a:rPr>
              <a:t>Amran</a:t>
            </a:r>
            <a:r>
              <a:rPr lang="en-US" dirty="0">
                <a:solidFill>
                  <a:srgbClr val="002060"/>
                </a:solidFill>
              </a:rPr>
              <a:t>, A., Ahmad, N.H. and </a:t>
            </a:r>
            <a:r>
              <a:rPr lang="en-US" dirty="0" err="1">
                <a:solidFill>
                  <a:srgbClr val="002060"/>
                </a:solidFill>
              </a:rPr>
              <a:t>Taghizadeh</a:t>
            </a:r>
            <a:r>
              <a:rPr lang="en-US" dirty="0">
                <a:solidFill>
                  <a:srgbClr val="002060"/>
                </a:solidFill>
              </a:rPr>
              <a:t>, S.K. (2015). Supporting entrepreneurial business success at the base of pyramid through entrepreneurial competencies.</a:t>
            </a:r>
            <a:r>
              <a:rPr lang="en-US" i="1" dirty="0">
                <a:solidFill>
                  <a:srgbClr val="002060"/>
                </a:solidFill>
              </a:rPr>
              <a:t> Management Decision</a:t>
            </a:r>
            <a:r>
              <a:rPr lang="en-US" dirty="0">
                <a:solidFill>
                  <a:srgbClr val="002060"/>
                </a:solidFill>
              </a:rPr>
              <a:t>, </a:t>
            </a:r>
            <a:r>
              <a:rPr lang="en-US" i="1" dirty="0">
                <a:solidFill>
                  <a:srgbClr val="002060"/>
                </a:solidFill>
              </a:rPr>
              <a:t>53</a:t>
            </a:r>
            <a:r>
              <a:rPr lang="en-US" dirty="0">
                <a:solidFill>
                  <a:srgbClr val="002060"/>
                </a:solidFill>
              </a:rPr>
              <a:t>(6), 1203–1223. </a:t>
            </a:r>
            <a:endParaRPr lang="en-GB" dirty="0">
              <a:solidFill>
                <a:srgbClr val="002060"/>
              </a:solidFill>
            </a:endParaRPr>
          </a:p>
          <a:p>
            <a:pPr marL="0" indent="0">
              <a:buNone/>
            </a:pPr>
            <a:r>
              <a:rPr lang="en-US" dirty="0">
                <a:solidFill>
                  <a:srgbClr val="002060"/>
                </a:solidFill>
              </a:rPr>
              <a:t>Sadler-Smith, E., </a:t>
            </a:r>
            <a:r>
              <a:rPr lang="en-US" dirty="0" err="1">
                <a:solidFill>
                  <a:srgbClr val="002060"/>
                </a:solidFill>
              </a:rPr>
              <a:t>Hampson</a:t>
            </a:r>
            <a:r>
              <a:rPr lang="en-US" dirty="0">
                <a:solidFill>
                  <a:srgbClr val="002060"/>
                </a:solidFill>
              </a:rPr>
              <a:t>, Y., </a:t>
            </a:r>
            <a:r>
              <a:rPr lang="en-US" dirty="0" err="1">
                <a:solidFill>
                  <a:srgbClr val="002060"/>
                </a:solidFill>
              </a:rPr>
              <a:t>Chaston</a:t>
            </a:r>
            <a:r>
              <a:rPr lang="en-US" dirty="0">
                <a:solidFill>
                  <a:srgbClr val="002060"/>
                </a:solidFill>
              </a:rPr>
              <a:t>, I., &amp; Badger, B. (2003). Managerial behavior, entrepreneurial style, and small firm performance.</a:t>
            </a:r>
            <a:r>
              <a:rPr lang="en-US" i="1" dirty="0">
                <a:solidFill>
                  <a:srgbClr val="002060"/>
                </a:solidFill>
              </a:rPr>
              <a:t> Journal of Small Business Management, 41</a:t>
            </a:r>
            <a:r>
              <a:rPr lang="en-US" dirty="0">
                <a:solidFill>
                  <a:srgbClr val="002060"/>
                </a:solidFill>
              </a:rPr>
              <a:t>(1), 47–67. 10.1111/1540-627X.00066</a:t>
            </a:r>
            <a:endParaRPr lang="en-GB" dirty="0">
              <a:solidFill>
                <a:srgbClr val="002060"/>
              </a:solidFill>
            </a:endParaRPr>
          </a:p>
          <a:p>
            <a:pPr marL="0" indent="0">
              <a:buNone/>
            </a:pPr>
            <a:endParaRPr lang="fr-FR" dirty="0">
              <a:solidFill>
                <a:srgbClr val="00206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6124" y="0"/>
            <a:ext cx="12065875" cy="2769989"/>
          </a:xfrm>
          <a:prstGeom prst="rect">
            <a:avLst/>
          </a:prstGeom>
          <a:solidFill>
            <a:schemeClr val="accent5">
              <a:lumMod val="20000"/>
              <a:lumOff val="80000"/>
            </a:schemeClr>
          </a:solidFill>
        </p:spPr>
        <p:txBody>
          <a:bodyPr wrap="square" rtlCol="0">
            <a:spAutoFit/>
          </a:bodyPr>
          <a:lstStyle/>
          <a:p>
            <a:pPr algn="ctr"/>
            <a:r>
              <a:rPr lang="en-GB" sz="5400" b="1" dirty="0" smtClean="0">
                <a:latin typeface="Calibri" pitchFamily="34" charset="0"/>
                <a:cs typeface="Calibri" pitchFamily="34" charset="0"/>
              </a:rPr>
              <a:t>What is strategy?</a:t>
            </a:r>
          </a:p>
          <a:p>
            <a:pPr algn="ctr"/>
            <a:endParaRPr lang="en-GB" sz="800" dirty="0" smtClean="0">
              <a:latin typeface="Calibri" pitchFamily="34" charset="0"/>
              <a:cs typeface="Calibri" pitchFamily="34" charset="0"/>
            </a:endParaRPr>
          </a:p>
          <a:p>
            <a:r>
              <a:rPr lang="en-GB" sz="3600" dirty="0" smtClean="0">
                <a:latin typeface="Calibri" pitchFamily="34" charset="0"/>
                <a:cs typeface="Calibri" pitchFamily="34" charset="0"/>
              </a:rPr>
              <a:t>Strategy … high level, has consequences, difficult, long-term impacts on the firm, involves complex choices, sustainable competitive advantage</a:t>
            </a:r>
          </a:p>
        </p:txBody>
      </p:sp>
      <p:pic>
        <p:nvPicPr>
          <p:cNvPr id="3" name="Picture 4" descr="ANd9GcQ75RBsiJOxTnCLBMe8vFhFr38FZqIo3GvEoVixCVqpcFZ43BhR">
            <a:hlinkClick r:id="rId2"/>
          </p:cNvPr>
          <p:cNvPicPr>
            <a:picLocks noChangeAspect="1" noChangeArrowheads="1"/>
          </p:cNvPicPr>
          <p:nvPr/>
        </p:nvPicPr>
        <p:blipFill>
          <a:blip r:embed="rId3" cstate="print"/>
          <a:srcRect/>
          <a:stretch>
            <a:fillRect/>
          </a:stretch>
        </p:blipFill>
        <p:spPr bwMode="auto">
          <a:xfrm>
            <a:off x="4939116" y="2301765"/>
            <a:ext cx="5827521" cy="4351283"/>
          </a:xfrm>
          <a:prstGeom prst="rect">
            <a:avLst/>
          </a:prstGeom>
          <a:noFill/>
        </p:spPr>
      </p:pic>
    </p:spTree>
    <p:extLst>
      <p:ext uri="{BB962C8B-B14F-4D97-AF65-F5344CB8AC3E}">
        <p14:creationId xmlns:p14="http://schemas.microsoft.com/office/powerpoint/2010/main" val="36481518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2248" y="0"/>
            <a:ext cx="11939752" cy="1325563"/>
          </a:xfrm>
        </p:spPr>
        <p:txBody>
          <a:bodyPr>
            <a:normAutofit/>
          </a:bodyPr>
          <a:lstStyle/>
          <a:p>
            <a:r>
              <a:rPr lang="en-GB" sz="4000" b="1" dirty="0" smtClean="0"/>
              <a:t>Human Resource Strategy</a:t>
            </a:r>
            <a:endParaRPr lang="fr-FR" sz="4000" b="1" dirty="0"/>
          </a:p>
        </p:txBody>
      </p:sp>
      <p:sp>
        <p:nvSpPr>
          <p:cNvPr id="3" name="Espace réservé du contenu 2"/>
          <p:cNvSpPr>
            <a:spLocks noGrp="1"/>
          </p:cNvSpPr>
          <p:nvPr>
            <p:ph idx="1"/>
          </p:nvPr>
        </p:nvSpPr>
        <p:spPr>
          <a:xfrm>
            <a:off x="346841" y="1825625"/>
            <a:ext cx="11006959" cy="3944554"/>
          </a:xfrm>
          <a:solidFill>
            <a:schemeClr val="accent5">
              <a:lumMod val="20000"/>
              <a:lumOff val="80000"/>
            </a:schemeClr>
          </a:solidFill>
        </p:spPr>
        <p:txBody>
          <a:bodyPr>
            <a:normAutofit/>
          </a:bodyPr>
          <a:lstStyle/>
          <a:p>
            <a:r>
              <a:rPr lang="en-GB" sz="3600" dirty="0" smtClean="0">
                <a:latin typeface="Calibri" pitchFamily="34" charset="0"/>
                <a:cs typeface="Calibri" pitchFamily="34" charset="0"/>
              </a:rPr>
              <a:t>HRS is…. “ a firm’s pattern of strategic choices about how people are managed” (</a:t>
            </a:r>
            <a:r>
              <a:rPr lang="en-GB" sz="3600" dirty="0" err="1" smtClean="0">
                <a:latin typeface="Calibri" pitchFamily="34" charset="0"/>
                <a:cs typeface="Calibri" pitchFamily="34" charset="0"/>
              </a:rPr>
              <a:t>Boxall</a:t>
            </a:r>
            <a:r>
              <a:rPr lang="en-GB" sz="3600" dirty="0" smtClean="0">
                <a:latin typeface="Calibri" pitchFamily="34" charset="0"/>
                <a:cs typeface="Calibri" pitchFamily="34" charset="0"/>
              </a:rPr>
              <a:t> &amp; Purcell, 2011, p.64)</a:t>
            </a:r>
          </a:p>
          <a:p>
            <a:r>
              <a:rPr lang="en-GB" sz="3600" dirty="0" smtClean="0">
                <a:latin typeface="Calibri" pitchFamily="34" charset="0"/>
                <a:cs typeface="Calibri" pitchFamily="34" charset="0"/>
              </a:rPr>
              <a:t>Choices include…</a:t>
            </a:r>
          </a:p>
          <a:p>
            <a:pPr lvl="1"/>
            <a:r>
              <a:rPr lang="en-GB" sz="3600" dirty="0" smtClean="0">
                <a:latin typeface="Calibri" pitchFamily="34" charset="0"/>
                <a:cs typeface="Calibri" pitchFamily="34" charset="0"/>
              </a:rPr>
              <a:t>Selection methods &amp; standards</a:t>
            </a:r>
          </a:p>
          <a:p>
            <a:pPr lvl="1"/>
            <a:r>
              <a:rPr lang="en-GB" sz="3600" dirty="0" smtClean="0">
                <a:latin typeface="Calibri" pitchFamily="34" charset="0"/>
                <a:cs typeface="Calibri" pitchFamily="34" charset="0"/>
              </a:rPr>
              <a:t>How work is designed (structures, rules, autonomy)</a:t>
            </a:r>
          </a:p>
          <a:p>
            <a:pPr lvl="1"/>
            <a:r>
              <a:rPr lang="en-GB" sz="3600" dirty="0" smtClean="0">
                <a:latin typeface="Calibri" pitchFamily="34" charset="0"/>
                <a:cs typeface="Calibri" pitchFamily="34" charset="0"/>
              </a:rPr>
              <a:t>Pay levels &amp; use of performance-related pay</a:t>
            </a:r>
          </a:p>
          <a:p>
            <a:pPr lvl="1"/>
            <a:endParaRPr lang="en-GB" dirty="0" smtClean="0">
              <a:latin typeface="Calibri" pitchFamily="34" charset="0"/>
              <a:cs typeface="Calibri" pitchFamily="34" charset="0"/>
            </a:endParaRPr>
          </a:p>
          <a:p>
            <a:pPr lvl="1">
              <a:buNone/>
            </a:pPr>
            <a:endParaRPr lang="en-GB"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3600" b="1" dirty="0" smtClean="0"/>
              <a:t>HR Strategy &amp; Strategic HRM</a:t>
            </a:r>
            <a:endParaRPr lang="fr-FR" sz="3600" b="1" dirty="0"/>
          </a:p>
        </p:txBody>
      </p:sp>
      <p:sp>
        <p:nvSpPr>
          <p:cNvPr id="3" name="Espace réservé du contenu 2"/>
          <p:cNvSpPr>
            <a:spLocks noGrp="1"/>
          </p:cNvSpPr>
          <p:nvPr>
            <p:ph idx="1"/>
          </p:nvPr>
        </p:nvSpPr>
        <p:spPr>
          <a:xfrm>
            <a:off x="838200" y="1579438"/>
            <a:ext cx="10515600" cy="4797916"/>
          </a:xfrm>
          <a:solidFill>
            <a:schemeClr val="accent5">
              <a:lumMod val="20000"/>
              <a:lumOff val="80000"/>
            </a:schemeClr>
          </a:solidFill>
        </p:spPr>
        <p:txBody>
          <a:bodyPr>
            <a:normAutofit fontScale="70000" lnSpcReduction="20000"/>
          </a:bodyPr>
          <a:lstStyle/>
          <a:p>
            <a:pPr marL="0" indent="0">
              <a:buNone/>
            </a:pPr>
            <a:r>
              <a:rPr lang="en-GB" sz="3600" dirty="0" smtClean="0">
                <a:latin typeface="Calibri" pitchFamily="34" charset="0"/>
                <a:cs typeface="Calibri" pitchFamily="34" charset="0"/>
              </a:rPr>
              <a:t>         </a:t>
            </a:r>
          </a:p>
          <a:p>
            <a:pPr marL="0" indent="0">
              <a:buNone/>
            </a:pPr>
            <a:r>
              <a:rPr lang="en-GB" sz="3600" dirty="0" smtClean="0">
                <a:latin typeface="Calibri" pitchFamily="34" charset="0"/>
                <a:cs typeface="Calibri" pitchFamily="34" charset="0"/>
              </a:rPr>
              <a:t>        HRS &amp; SHRM are different</a:t>
            </a:r>
          </a:p>
          <a:p>
            <a:pPr marL="0" indent="0">
              <a:buNone/>
            </a:pPr>
            <a:endParaRPr lang="en-GB" sz="3600" dirty="0" smtClean="0">
              <a:latin typeface="Calibri" pitchFamily="34" charset="0"/>
              <a:cs typeface="Calibri" pitchFamily="34" charset="0"/>
            </a:endParaRPr>
          </a:p>
          <a:p>
            <a:pPr lvl="1" algn="just"/>
            <a:r>
              <a:rPr lang="en-GB" sz="3200" dirty="0" smtClean="0">
                <a:latin typeface="Calibri" pitchFamily="34" charset="0"/>
                <a:cs typeface="Calibri" pitchFamily="34" charset="0"/>
              </a:rPr>
              <a:t>All firms have an HR strategy, but not all are linked to business strategy (i.e., not strategic)</a:t>
            </a:r>
          </a:p>
          <a:p>
            <a:pPr lvl="1" algn="just">
              <a:buNone/>
            </a:pPr>
            <a:endParaRPr lang="en-GB" sz="3200" dirty="0" smtClean="0">
              <a:latin typeface="Calibri" pitchFamily="34" charset="0"/>
              <a:cs typeface="Calibri" pitchFamily="34" charset="0"/>
            </a:endParaRPr>
          </a:p>
          <a:p>
            <a:pPr lvl="1" algn="just"/>
            <a:r>
              <a:rPr lang="en-GB" sz="3200" dirty="0" smtClean="0">
                <a:latin typeface="Calibri" pitchFamily="34" charset="0"/>
                <a:cs typeface="Calibri" pitchFamily="34" charset="0"/>
              </a:rPr>
              <a:t>SHRM is an approach to the development and implementation of HR strategies that are integrated with business strategies and support their achievement (Armstrong &amp; Taylor, 2014).</a:t>
            </a:r>
          </a:p>
          <a:p>
            <a:pPr lvl="1" algn="just">
              <a:buNone/>
            </a:pPr>
            <a:endParaRPr lang="en-GB" sz="3200" dirty="0" smtClean="0">
              <a:latin typeface="Calibri" pitchFamily="34" charset="0"/>
              <a:cs typeface="Calibri" pitchFamily="34" charset="0"/>
            </a:endParaRPr>
          </a:p>
          <a:p>
            <a:pPr lvl="1" algn="just"/>
            <a:r>
              <a:rPr lang="en-GB" sz="3200" dirty="0" smtClean="0">
                <a:latin typeface="Calibri" pitchFamily="34" charset="0"/>
                <a:cs typeface="Calibri" pitchFamily="34" charset="0"/>
              </a:rPr>
              <a:t>SHRM is the interface between HRM and strategic management (</a:t>
            </a:r>
            <a:r>
              <a:rPr lang="en-GB" sz="3200" dirty="0" err="1" smtClean="0">
                <a:latin typeface="Calibri" pitchFamily="34" charset="0"/>
                <a:cs typeface="Calibri" pitchFamily="34" charset="0"/>
              </a:rPr>
              <a:t>Boxall</a:t>
            </a:r>
            <a:r>
              <a:rPr lang="en-GB" sz="3200" dirty="0" smtClean="0">
                <a:latin typeface="Calibri" pitchFamily="34" charset="0"/>
                <a:cs typeface="Calibri" pitchFamily="34" charset="0"/>
              </a:rPr>
              <a:t>, 1996)</a:t>
            </a:r>
          </a:p>
          <a:p>
            <a:pPr lvl="1" algn="just">
              <a:buNone/>
            </a:pPr>
            <a:endParaRPr lang="en-GB" sz="3200" dirty="0" smtClean="0">
              <a:latin typeface="Calibri" pitchFamily="34" charset="0"/>
              <a:cs typeface="Calibri" pitchFamily="34" charset="0"/>
            </a:endParaRPr>
          </a:p>
          <a:p>
            <a:pPr lvl="1" algn="just"/>
            <a:r>
              <a:rPr lang="en-GB" sz="3200" dirty="0" smtClean="0">
                <a:latin typeface="Calibri" pitchFamily="34" charset="0"/>
                <a:cs typeface="Calibri" pitchFamily="34" charset="0"/>
              </a:rPr>
              <a:t>“SHRM is concerned with the strategic </a:t>
            </a:r>
            <a:r>
              <a:rPr lang="en-GB" sz="3200" i="1" dirty="0" smtClean="0">
                <a:latin typeface="Calibri" pitchFamily="34" charset="0"/>
                <a:cs typeface="Calibri" pitchFamily="34" charset="0"/>
              </a:rPr>
              <a:t>choices</a:t>
            </a:r>
            <a:r>
              <a:rPr lang="en-GB" sz="3200" dirty="0" smtClean="0">
                <a:latin typeface="Calibri" pitchFamily="34" charset="0"/>
                <a:cs typeface="Calibri" pitchFamily="34" charset="0"/>
              </a:rPr>
              <a:t> associated with the </a:t>
            </a:r>
            <a:r>
              <a:rPr lang="en-GB" sz="3200" i="1" dirty="0" smtClean="0">
                <a:latin typeface="Calibri" pitchFamily="34" charset="0"/>
                <a:cs typeface="Calibri" pitchFamily="34" charset="0"/>
              </a:rPr>
              <a:t>organization of work</a:t>
            </a:r>
            <a:r>
              <a:rPr lang="en-GB" sz="3200" dirty="0" smtClean="0">
                <a:latin typeface="Calibri" pitchFamily="34" charset="0"/>
                <a:cs typeface="Calibri" pitchFamily="34" charset="0"/>
              </a:rPr>
              <a:t> and the </a:t>
            </a:r>
            <a:r>
              <a:rPr lang="en-GB" sz="3200" i="1" dirty="0" smtClean="0">
                <a:latin typeface="Calibri" pitchFamily="34" charset="0"/>
                <a:cs typeface="Calibri" pitchFamily="34" charset="0"/>
              </a:rPr>
              <a:t>use of labour</a:t>
            </a:r>
            <a:r>
              <a:rPr lang="en-GB" sz="3200" dirty="0" smtClean="0">
                <a:latin typeface="Calibri" pitchFamily="34" charset="0"/>
                <a:cs typeface="Calibri" pitchFamily="34" charset="0"/>
              </a:rPr>
              <a:t> in firms </a:t>
            </a:r>
            <a:r>
              <a:rPr lang="en-GB" sz="3200" b="1" dirty="0" smtClean="0">
                <a:latin typeface="Calibri" pitchFamily="34" charset="0"/>
                <a:cs typeface="Calibri" pitchFamily="34" charset="0"/>
              </a:rPr>
              <a:t>and</a:t>
            </a:r>
            <a:r>
              <a:rPr lang="en-GB" sz="3200" dirty="0" smtClean="0">
                <a:latin typeface="Calibri" pitchFamily="34" charset="0"/>
                <a:cs typeface="Calibri" pitchFamily="34" charset="0"/>
              </a:rPr>
              <a:t> with explaining why some firms manage them more efficiently than others” (</a:t>
            </a:r>
            <a:r>
              <a:rPr lang="en-GB" sz="3200" dirty="0" err="1" smtClean="0">
                <a:latin typeface="Calibri" pitchFamily="34" charset="0"/>
                <a:cs typeface="Calibri" pitchFamily="34" charset="0"/>
              </a:rPr>
              <a:t>Boxall</a:t>
            </a:r>
            <a:r>
              <a:rPr lang="en-GB" sz="3200" dirty="0" smtClean="0">
                <a:latin typeface="Calibri" pitchFamily="34" charset="0"/>
                <a:cs typeface="Calibri" pitchFamily="34" charset="0"/>
              </a:rPr>
              <a:t> &amp; Purcell, 2011: 65) </a:t>
            </a:r>
          </a:p>
          <a:p>
            <a:pPr lvl="1" algn="just"/>
            <a:endParaRPr lang="en-GB" sz="3200" dirty="0" smtClean="0">
              <a:latin typeface="Calibri" pitchFamily="34" charset="0"/>
              <a:cs typeface="Calibri" pitchFamily="34" charset="0"/>
            </a:endParaRPr>
          </a:p>
          <a:p>
            <a:pPr lvl="1" algn="just"/>
            <a:endParaRPr lang="en-GB" sz="3200" dirty="0" smtClean="0">
              <a:latin typeface="Calibri" pitchFamily="34" charset="0"/>
              <a:cs typeface="Calibri" pitchFamily="34" charset="0"/>
            </a:endParaRPr>
          </a:p>
          <a:p>
            <a:pPr lvl="1" algn="just">
              <a:buNone/>
            </a:pPr>
            <a:endParaRPr lang="en-GB" sz="3200" dirty="0" smtClean="0">
              <a:latin typeface="Calibri" pitchFamily="34" charset="0"/>
              <a:cs typeface="Calibri" pitchFamily="34" charset="0"/>
            </a:endParaRPr>
          </a:p>
          <a:p>
            <a:pPr lvl="1"/>
            <a:endParaRPr lang="en-GB" sz="3200" dirty="0" smtClean="0">
              <a:latin typeface="Calibri" pitchFamily="34" charset="0"/>
              <a:cs typeface="Calibri" pitchFamily="34" charset="0"/>
            </a:endParaRPr>
          </a:p>
          <a:p>
            <a:pPr lvl="1"/>
            <a:endParaRPr lang="en-GB" sz="3200" dirty="0" smtClean="0">
              <a:latin typeface="Calibri" pitchFamily="34" charset="0"/>
              <a:cs typeface="Calibri" pitchFamily="34" charset="0"/>
            </a:endParaRPr>
          </a:p>
          <a:p>
            <a:pPr lvl="1"/>
            <a:endParaRPr lang="en-GB" sz="3200"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697308" cy="1325563"/>
          </a:xfrm>
        </p:spPr>
        <p:txBody>
          <a:bodyPr>
            <a:normAutofit/>
          </a:bodyPr>
          <a:lstStyle/>
          <a:p>
            <a:r>
              <a:rPr lang="fr-FR" sz="3600" b="1" dirty="0" err="1" smtClean="0"/>
              <a:t>Strategic</a:t>
            </a:r>
            <a:r>
              <a:rPr lang="fr-FR" sz="3600" b="1" dirty="0" smtClean="0"/>
              <a:t> HRM Model (Armstrong &amp; Taylor, 2014)</a:t>
            </a:r>
            <a:endParaRPr lang="fr-FR" sz="3600" b="1" dirty="0"/>
          </a:p>
        </p:txBody>
      </p:sp>
      <p:sp>
        <p:nvSpPr>
          <p:cNvPr id="5" name="Rectangle 4"/>
          <p:cNvSpPr/>
          <p:nvPr/>
        </p:nvSpPr>
        <p:spPr>
          <a:xfrm>
            <a:off x="644769" y="3305907"/>
            <a:ext cx="2836985" cy="691662"/>
          </a:xfrm>
          <a:prstGeom prst="rec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dirty="0" smtClean="0">
                <a:solidFill>
                  <a:schemeClr val="tx1"/>
                </a:solidFill>
              </a:rPr>
              <a:t>HR </a:t>
            </a:r>
            <a:r>
              <a:rPr lang="fr-FR" b="1" dirty="0" err="1" smtClean="0">
                <a:solidFill>
                  <a:schemeClr val="tx1"/>
                </a:solidFill>
              </a:rPr>
              <a:t>Strategies</a:t>
            </a:r>
            <a:r>
              <a:rPr lang="fr-FR" b="1" dirty="0" smtClean="0">
                <a:solidFill>
                  <a:schemeClr val="tx1"/>
                </a:solidFill>
              </a:rPr>
              <a:t> – </a:t>
            </a:r>
            <a:r>
              <a:rPr lang="fr-FR" b="1" dirty="0" err="1" smtClean="0">
                <a:solidFill>
                  <a:schemeClr val="tx1"/>
                </a:solidFill>
              </a:rPr>
              <a:t>overall</a:t>
            </a:r>
            <a:r>
              <a:rPr lang="fr-FR" b="1" dirty="0" smtClean="0">
                <a:solidFill>
                  <a:schemeClr val="tx1"/>
                </a:solidFill>
              </a:rPr>
              <a:t>/</a:t>
            </a:r>
            <a:r>
              <a:rPr lang="fr-FR" b="1" dirty="0" err="1" smtClean="0">
                <a:solidFill>
                  <a:schemeClr val="tx1"/>
                </a:solidFill>
              </a:rPr>
              <a:t>specific</a:t>
            </a:r>
            <a:endParaRPr lang="fr-FR" b="1" dirty="0">
              <a:solidFill>
                <a:schemeClr val="tx1"/>
              </a:solidFill>
            </a:endParaRPr>
          </a:p>
        </p:txBody>
      </p:sp>
      <p:sp>
        <p:nvSpPr>
          <p:cNvPr id="9" name="Rectangle 8"/>
          <p:cNvSpPr/>
          <p:nvPr/>
        </p:nvSpPr>
        <p:spPr>
          <a:xfrm>
            <a:off x="4536829" y="5603629"/>
            <a:ext cx="2836985" cy="691662"/>
          </a:xfrm>
          <a:prstGeom prst="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err="1" smtClean="0"/>
              <a:t>Strategic</a:t>
            </a:r>
            <a:r>
              <a:rPr lang="fr-FR" dirty="0" smtClean="0"/>
              <a:t> </a:t>
            </a:r>
            <a:r>
              <a:rPr lang="fr-FR" dirty="0" err="1" smtClean="0"/>
              <a:t>analysis</a:t>
            </a:r>
            <a:endParaRPr lang="fr-FR" dirty="0"/>
          </a:p>
        </p:txBody>
      </p:sp>
      <p:sp>
        <p:nvSpPr>
          <p:cNvPr id="10" name="Rectangle 9"/>
          <p:cNvSpPr/>
          <p:nvPr/>
        </p:nvSpPr>
        <p:spPr>
          <a:xfrm>
            <a:off x="4513384" y="4560278"/>
            <a:ext cx="2836985" cy="621322"/>
          </a:xfrm>
          <a:prstGeom prst="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err="1" smtClean="0"/>
              <a:t>Strategic</a:t>
            </a:r>
            <a:r>
              <a:rPr lang="fr-FR" dirty="0" smtClean="0"/>
              <a:t> </a:t>
            </a:r>
            <a:r>
              <a:rPr lang="fr-FR" dirty="0" err="1" smtClean="0"/>
              <a:t>choice</a:t>
            </a:r>
            <a:endParaRPr lang="fr-FR" dirty="0"/>
          </a:p>
        </p:txBody>
      </p:sp>
      <p:sp>
        <p:nvSpPr>
          <p:cNvPr id="11" name="Rectangle 10"/>
          <p:cNvSpPr/>
          <p:nvPr/>
        </p:nvSpPr>
        <p:spPr>
          <a:xfrm>
            <a:off x="8335108" y="3282461"/>
            <a:ext cx="2836985" cy="69166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err="1" smtClean="0">
                <a:solidFill>
                  <a:schemeClr val="tx1"/>
                </a:solidFill>
              </a:rPr>
              <a:t>Strategic</a:t>
            </a:r>
            <a:r>
              <a:rPr lang="fr-FR" b="1" dirty="0" smtClean="0">
                <a:solidFill>
                  <a:schemeClr val="tx1"/>
                </a:solidFill>
              </a:rPr>
              <a:t> management – </a:t>
            </a:r>
            <a:r>
              <a:rPr lang="fr-FR" b="1" dirty="0" err="1" smtClean="0">
                <a:solidFill>
                  <a:schemeClr val="tx1"/>
                </a:solidFill>
              </a:rPr>
              <a:t>strategic</a:t>
            </a:r>
            <a:r>
              <a:rPr lang="fr-FR" b="1" dirty="0" smtClean="0">
                <a:solidFill>
                  <a:schemeClr val="tx1"/>
                </a:solidFill>
              </a:rPr>
              <a:t> </a:t>
            </a:r>
            <a:r>
              <a:rPr lang="fr-FR" b="1" dirty="0" err="1" smtClean="0">
                <a:solidFill>
                  <a:schemeClr val="tx1"/>
                </a:solidFill>
              </a:rPr>
              <a:t>role</a:t>
            </a:r>
            <a:r>
              <a:rPr lang="fr-FR" b="1" dirty="0" smtClean="0">
                <a:solidFill>
                  <a:schemeClr val="tx1"/>
                </a:solidFill>
              </a:rPr>
              <a:t> of HR</a:t>
            </a:r>
            <a:endParaRPr lang="fr-FR" b="1" dirty="0">
              <a:solidFill>
                <a:schemeClr val="tx1"/>
              </a:solidFill>
            </a:endParaRPr>
          </a:p>
        </p:txBody>
      </p:sp>
      <p:sp>
        <p:nvSpPr>
          <p:cNvPr id="12" name="Rectangle 11"/>
          <p:cNvSpPr/>
          <p:nvPr/>
        </p:nvSpPr>
        <p:spPr>
          <a:xfrm>
            <a:off x="4466492" y="1946031"/>
            <a:ext cx="2836985" cy="679938"/>
          </a:xfrm>
          <a:prstGeom prst="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err="1" smtClean="0"/>
              <a:t>Strategic</a:t>
            </a:r>
            <a:r>
              <a:rPr lang="fr-FR" dirty="0" smtClean="0"/>
              <a:t> HRM</a:t>
            </a:r>
            <a:endParaRPr lang="fr-FR" dirty="0"/>
          </a:p>
        </p:txBody>
      </p:sp>
      <p:cxnSp>
        <p:nvCxnSpPr>
          <p:cNvPr id="14" name="Connecteur droit avec flèche 13"/>
          <p:cNvCxnSpPr>
            <a:stCxn id="5" idx="3"/>
            <a:endCxn id="11" idx="1"/>
          </p:cNvCxnSpPr>
          <p:nvPr/>
        </p:nvCxnSpPr>
        <p:spPr>
          <a:xfrm flipV="1">
            <a:off x="3481754" y="3628292"/>
            <a:ext cx="4853354" cy="2344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a:stCxn id="9" idx="0"/>
            <a:endCxn id="10" idx="2"/>
          </p:cNvCxnSpPr>
          <p:nvPr/>
        </p:nvCxnSpPr>
        <p:spPr>
          <a:xfrm rot="16200000" flipV="1">
            <a:off x="5732586" y="5380892"/>
            <a:ext cx="422029" cy="234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2110154" y="4314092"/>
            <a:ext cx="7549661" cy="234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flipV="1">
            <a:off x="2063262" y="2919046"/>
            <a:ext cx="7561384" cy="58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rot="16200000" flipV="1">
            <a:off x="9460530" y="4138252"/>
            <a:ext cx="363409" cy="117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p:nvPr/>
        </p:nvCxnSpPr>
        <p:spPr>
          <a:xfrm rot="16200000" flipV="1">
            <a:off x="1934315" y="4149975"/>
            <a:ext cx="363409" cy="117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a:endCxn id="5" idx="0"/>
          </p:cNvCxnSpPr>
          <p:nvPr/>
        </p:nvCxnSpPr>
        <p:spPr>
          <a:xfrm rot="5400000">
            <a:off x="1910866" y="3153508"/>
            <a:ext cx="304796" cy="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rot="5400000">
            <a:off x="9419496" y="3089035"/>
            <a:ext cx="351690" cy="117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Connecteur droit 64"/>
          <p:cNvCxnSpPr>
            <a:stCxn id="12" idx="2"/>
          </p:cNvCxnSpPr>
          <p:nvPr/>
        </p:nvCxnSpPr>
        <p:spPr>
          <a:xfrm rot="5400000">
            <a:off x="5732585" y="2778369"/>
            <a:ext cx="304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Connecteur droit 66"/>
          <p:cNvCxnSpPr>
            <a:endCxn id="10" idx="0"/>
          </p:cNvCxnSpPr>
          <p:nvPr/>
        </p:nvCxnSpPr>
        <p:spPr>
          <a:xfrm rot="5400000">
            <a:off x="5826369" y="4454770"/>
            <a:ext cx="211016"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b="1" dirty="0" err="1" smtClean="0">
                <a:latin typeface="+mn-lt"/>
              </a:rPr>
              <a:t>Strategic</a:t>
            </a:r>
            <a:r>
              <a:rPr lang="fr-FR" sz="4000" b="1" dirty="0" smtClean="0">
                <a:latin typeface="+mn-lt"/>
              </a:rPr>
              <a:t> HRM</a:t>
            </a:r>
            <a:endParaRPr lang="fr-FR" sz="4000" b="1" dirty="0">
              <a:latin typeface="+mn-lt"/>
            </a:endParaRPr>
          </a:p>
        </p:txBody>
      </p:sp>
      <p:sp>
        <p:nvSpPr>
          <p:cNvPr id="3" name="Espace réservé du contenu 2"/>
          <p:cNvSpPr>
            <a:spLocks noGrp="1"/>
          </p:cNvSpPr>
          <p:nvPr>
            <p:ph idx="1"/>
          </p:nvPr>
        </p:nvSpPr>
        <p:spPr>
          <a:xfrm>
            <a:off x="931985" y="1825625"/>
            <a:ext cx="10345615" cy="3227021"/>
          </a:xfrm>
          <a:solidFill>
            <a:schemeClr val="accent5">
              <a:lumMod val="20000"/>
              <a:lumOff val="80000"/>
            </a:schemeClr>
          </a:solidFill>
        </p:spPr>
        <p:txBody>
          <a:bodyPr/>
          <a:lstStyle/>
          <a:p>
            <a:r>
              <a:rPr lang="en-GB" dirty="0" smtClean="0">
                <a:latin typeface="Calibri" pitchFamily="34" charset="0"/>
                <a:cs typeface="Calibri" pitchFamily="34" charset="0"/>
              </a:rPr>
              <a:t>Assumes HRS is critical to success</a:t>
            </a:r>
          </a:p>
          <a:p>
            <a:r>
              <a:rPr lang="en-GB" dirty="0" smtClean="0">
                <a:latin typeface="Calibri" pitchFamily="34" charset="0"/>
                <a:cs typeface="Calibri" pitchFamily="34" charset="0"/>
              </a:rPr>
              <a:t>Integrates HRS into wider firm strategy</a:t>
            </a:r>
          </a:p>
          <a:p>
            <a:r>
              <a:rPr lang="en-GB" dirty="0" smtClean="0">
                <a:latin typeface="Calibri" pitchFamily="34" charset="0"/>
                <a:cs typeface="Calibri" pitchFamily="34" charset="0"/>
              </a:rPr>
              <a:t>There are debates around a </a:t>
            </a:r>
            <a:r>
              <a:rPr lang="en-GB" dirty="0" smtClean="0">
                <a:solidFill>
                  <a:srgbClr val="FF0000"/>
                </a:solidFill>
                <a:latin typeface="Calibri" pitchFamily="34" charset="0"/>
                <a:cs typeface="Calibri" pitchFamily="34" charset="0"/>
              </a:rPr>
              <a:t>contingency approach -</a:t>
            </a:r>
            <a:r>
              <a:rPr lang="en-GB" dirty="0" smtClean="0">
                <a:latin typeface="Calibri" pitchFamily="34" charset="0"/>
                <a:cs typeface="Calibri" pitchFamily="34" charset="0"/>
              </a:rPr>
              <a:t> adapt HRS to  business strategy &amp; the environment and </a:t>
            </a:r>
            <a:r>
              <a:rPr lang="en-GB" dirty="0" smtClean="0">
                <a:solidFill>
                  <a:srgbClr val="FF0000"/>
                </a:solidFill>
                <a:latin typeface="Calibri" pitchFamily="34" charset="0"/>
                <a:cs typeface="Calibri" pitchFamily="34" charset="0"/>
              </a:rPr>
              <a:t>best practice -</a:t>
            </a:r>
            <a:r>
              <a:rPr lang="en-GB" dirty="0" smtClean="0">
                <a:latin typeface="Calibri" pitchFamily="34" charset="0"/>
                <a:cs typeface="Calibri" pitchFamily="34" charset="0"/>
              </a:rPr>
              <a:t> use HR practices that are believed to work any where. Do you agree with a universalistic approach or best fit?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4000" b="1" dirty="0" smtClean="0"/>
              <a:t>Complications with HR Strategy</a:t>
            </a:r>
            <a:endParaRPr lang="fr-FR" sz="4000" b="1" dirty="0"/>
          </a:p>
        </p:txBody>
      </p:sp>
      <p:sp>
        <p:nvSpPr>
          <p:cNvPr id="3" name="Espace réservé du contenu 2"/>
          <p:cNvSpPr>
            <a:spLocks noGrp="1"/>
          </p:cNvSpPr>
          <p:nvPr>
            <p:ph idx="1"/>
          </p:nvPr>
        </p:nvSpPr>
        <p:spPr>
          <a:xfrm>
            <a:off x="838200" y="1825626"/>
            <a:ext cx="10515600" cy="3824898"/>
          </a:xfrm>
          <a:solidFill>
            <a:schemeClr val="accent5">
              <a:lumMod val="20000"/>
              <a:lumOff val="80000"/>
            </a:schemeClr>
          </a:solidFill>
        </p:spPr>
        <p:txBody>
          <a:bodyPr/>
          <a:lstStyle/>
          <a:p>
            <a:r>
              <a:rPr lang="en-GB" dirty="0" smtClean="0">
                <a:latin typeface="Calibri" pitchFamily="34" charset="0"/>
                <a:cs typeface="Calibri" pitchFamily="34" charset="0"/>
              </a:rPr>
              <a:t>Usually, firms manage different employee groups in different ways (e.g., executives and core workers)</a:t>
            </a:r>
          </a:p>
          <a:p>
            <a:r>
              <a:rPr lang="en-GB" dirty="0" smtClean="0">
                <a:latin typeface="Calibri" pitchFamily="34" charset="0"/>
                <a:cs typeface="Calibri" pitchFamily="34" charset="0"/>
              </a:rPr>
              <a:t>Multidivisional firms need different strategies for different employee groups (e.g. marketing and finance)</a:t>
            </a:r>
          </a:p>
          <a:p>
            <a:r>
              <a:rPr lang="en-GB" dirty="0" smtClean="0">
                <a:latin typeface="Calibri" pitchFamily="34" charset="0"/>
                <a:cs typeface="Calibri" pitchFamily="34" charset="0"/>
              </a:rPr>
              <a:t>MNCs – adapting to cultural &amp; regulatory shifts</a:t>
            </a:r>
          </a:p>
          <a:p>
            <a:r>
              <a:rPr lang="en-GB" dirty="0" smtClean="0">
                <a:latin typeface="Calibri" pitchFamily="34" charset="0"/>
                <a:cs typeface="Calibri" pitchFamily="34" charset="0"/>
              </a:rPr>
              <a:t>Work systems vary, e.g. from command &amp; control to high discretion</a:t>
            </a:r>
          </a:p>
          <a:p>
            <a:r>
              <a:rPr lang="en-GB" dirty="0" smtClean="0">
                <a:latin typeface="Calibri" pitchFamily="34" charset="0"/>
                <a:cs typeface="Calibri" pitchFamily="34" charset="0"/>
              </a:rPr>
              <a:t>Out-dated practices become embedded (institutionalised)</a:t>
            </a:r>
          </a:p>
          <a:p>
            <a:pPr>
              <a:buNone/>
            </a:pPr>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4000" b="1" dirty="0" smtClean="0"/>
              <a:t>Background to Strategic HRM</a:t>
            </a:r>
            <a:endParaRPr lang="fr-FR" sz="4000" b="1" dirty="0"/>
          </a:p>
        </p:txBody>
      </p:sp>
      <p:sp>
        <p:nvSpPr>
          <p:cNvPr id="3" name="Espace réservé du contenu 2"/>
          <p:cNvSpPr>
            <a:spLocks noGrp="1"/>
          </p:cNvSpPr>
          <p:nvPr>
            <p:ph idx="1"/>
          </p:nvPr>
        </p:nvSpPr>
        <p:spPr>
          <a:xfrm>
            <a:off x="838200" y="1825625"/>
            <a:ext cx="10515600" cy="3543544"/>
          </a:xfrm>
          <a:solidFill>
            <a:schemeClr val="accent5">
              <a:lumMod val="20000"/>
              <a:lumOff val="80000"/>
            </a:schemeClr>
          </a:solidFill>
        </p:spPr>
        <p:txBody>
          <a:bodyPr/>
          <a:lstStyle/>
          <a:p>
            <a:r>
              <a:rPr lang="en-GB" dirty="0" smtClean="0">
                <a:latin typeface="Calibri" pitchFamily="34" charset="0"/>
                <a:cs typeface="Calibri" pitchFamily="34" charset="0"/>
              </a:rPr>
              <a:t>All firms face strategic problems</a:t>
            </a:r>
          </a:p>
          <a:p>
            <a:r>
              <a:rPr lang="en-GB" dirty="0" smtClean="0">
                <a:latin typeface="Calibri" pitchFamily="34" charset="0"/>
                <a:cs typeface="Calibri" pitchFamily="34" charset="0"/>
              </a:rPr>
              <a:t>Strategies are unique ways of addressing problems</a:t>
            </a:r>
          </a:p>
          <a:p>
            <a:r>
              <a:rPr lang="en-GB" dirty="0" smtClean="0">
                <a:latin typeface="Calibri" pitchFamily="34" charset="0"/>
                <a:cs typeface="Calibri" pitchFamily="34" charset="0"/>
              </a:rPr>
              <a:t>Firm viability is a mix of marketing, production, finance and HRM</a:t>
            </a:r>
          </a:p>
          <a:p>
            <a:r>
              <a:rPr lang="en-GB" dirty="0" smtClean="0">
                <a:latin typeface="Calibri" pitchFamily="34" charset="0"/>
                <a:cs typeface="Calibri" pitchFamily="34" charset="0"/>
              </a:rPr>
              <a:t>Viability is geared to and related to sets of strategic goals</a:t>
            </a:r>
          </a:p>
          <a:p>
            <a:r>
              <a:rPr lang="en-GB" dirty="0" smtClean="0">
                <a:latin typeface="Calibri" pitchFamily="34" charset="0"/>
                <a:cs typeface="Calibri" pitchFamily="34" charset="0"/>
              </a:rPr>
              <a:t>Sustained advantage is vital (</a:t>
            </a:r>
            <a:r>
              <a:rPr lang="en-GB" dirty="0" err="1" smtClean="0">
                <a:latin typeface="Calibri" pitchFamily="34" charset="0"/>
                <a:cs typeface="Calibri" pitchFamily="34" charset="0"/>
              </a:rPr>
              <a:t>Boxall</a:t>
            </a:r>
            <a:r>
              <a:rPr lang="en-GB" dirty="0" smtClean="0">
                <a:latin typeface="Calibri" pitchFamily="34" charset="0"/>
                <a:cs typeface="Calibri" pitchFamily="34" charset="0"/>
              </a:rPr>
              <a:t> &amp; Purcell, 2011: 42)</a:t>
            </a:r>
          </a:p>
          <a:p>
            <a:pPr>
              <a:buNone/>
            </a:pP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833</TotalTime>
  <Words>1384</Words>
  <Application>Microsoft Office PowerPoint</Application>
  <PresentationFormat>Custom</PresentationFormat>
  <Paragraphs>178</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  </vt:lpstr>
      <vt:lpstr>LEARNING OUTCOMES</vt:lpstr>
      <vt:lpstr>PowerPoint Presentation</vt:lpstr>
      <vt:lpstr>Human Resource Strategy</vt:lpstr>
      <vt:lpstr>HR Strategy &amp; Strategic HRM</vt:lpstr>
      <vt:lpstr>Strategic HRM Model (Armstrong &amp; Taylor, 2014)</vt:lpstr>
      <vt:lpstr>Strategic HRM</vt:lpstr>
      <vt:lpstr>Complications with HR Strategy</vt:lpstr>
      <vt:lpstr>Background to Strategic HRM</vt:lpstr>
      <vt:lpstr>Two schools of thought..</vt:lpstr>
      <vt:lpstr>Best practice </vt:lpstr>
      <vt:lpstr>People Resourcing as a function of HR </vt:lpstr>
      <vt:lpstr>An integrated approach to people resourcing </vt:lpstr>
      <vt:lpstr>EMPLOYEE RESOURCING</vt:lpstr>
      <vt:lpstr>The objective of strategic resourcing</vt:lpstr>
      <vt:lpstr>The components of strategic employee resourcing</vt:lpstr>
      <vt:lpstr>Workforce planning  </vt:lpstr>
      <vt:lpstr>Drivers of workforce planning - CIPD</vt:lpstr>
      <vt:lpstr>Competency-based HRM   </vt:lpstr>
      <vt:lpstr>Competency framework for SMEs </vt:lpstr>
      <vt:lpstr>10 Step Competency Framework</vt:lpstr>
      <vt:lpstr>Competency-based HRM for SMEs </vt:lpstr>
      <vt:lpstr>Competency-based HRM for SMEs </vt:lpstr>
      <vt:lpstr>Core Competences for SMEs</vt:lpstr>
      <vt:lpstr>Core Competences for SMEs</vt:lpstr>
      <vt:lpstr>References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International Perspectives on HRM in SMES</dc:title>
  <dc:creator>Og</dc:creator>
  <cp:lastModifiedBy>OWNER</cp:lastModifiedBy>
  <cp:revision>135</cp:revision>
  <dcterms:created xsi:type="dcterms:W3CDTF">2018-01-10T15:18:57Z</dcterms:created>
  <dcterms:modified xsi:type="dcterms:W3CDTF">2018-01-26T01:02:55Z</dcterms:modified>
</cp:coreProperties>
</file>