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65" r:id="rId3"/>
  </p:sldMasterIdLst>
  <p:sldIdLst>
    <p:sldId id="256" r:id="rId4"/>
    <p:sldId id="260" r:id="rId5"/>
    <p:sldId id="257" r:id="rId6"/>
    <p:sldId id="276" r:id="rId7"/>
    <p:sldId id="274" r:id="rId8"/>
    <p:sldId id="290" r:id="rId9"/>
    <p:sldId id="291" r:id="rId10"/>
    <p:sldId id="303" r:id="rId11"/>
    <p:sldId id="292" r:id="rId12"/>
    <p:sldId id="304" r:id="rId13"/>
    <p:sldId id="293" r:id="rId14"/>
    <p:sldId id="294" r:id="rId15"/>
    <p:sldId id="295" r:id="rId16"/>
    <p:sldId id="296" r:id="rId17"/>
    <p:sldId id="297" r:id="rId18"/>
    <p:sldId id="298" r:id="rId19"/>
    <p:sldId id="299" r:id="rId20"/>
    <p:sldId id="300" r:id="rId21"/>
    <p:sldId id="301" r:id="rId22"/>
    <p:sldId id="302" r:id="rId23"/>
    <p:sldId id="289" r:id="rId24"/>
    <p:sldId id="288" r:id="rId25"/>
    <p:sldId id="305" r:id="rId26"/>
    <p:sldId id="306" r:id="rId27"/>
    <p:sldId id="307" r:id="rId28"/>
    <p:sldId id="308" r:id="rId29"/>
    <p:sldId id="309" r:id="rId30"/>
    <p:sldId id="310" r:id="rId31"/>
    <p:sldId id="311" r:id="rId32"/>
    <p:sldId id="312" r:id="rId33"/>
    <p:sldId id="313" r:id="rId34"/>
    <p:sldId id="314" r:id="rId35"/>
    <p:sldId id="262" r:id="rId36"/>
    <p:sldId id="265" r:id="rId37"/>
    <p:sldId id="26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3" autoAdjust="0"/>
    <p:restoredTop sz="94660"/>
  </p:normalViewPr>
  <p:slideViewPr>
    <p:cSldViewPr snapToGrid="0">
      <p:cViewPr varScale="1">
        <p:scale>
          <a:sx n="73" d="100"/>
          <a:sy n="73" d="100"/>
        </p:scale>
        <p:origin x="52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8266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3319726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413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obsah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Zástupný symbol pro datum 3"/>
          <p:cNvSpPr>
            <a:spLocks noGrp="1"/>
          </p:cNvSpPr>
          <p:nvPr>
            <p:ph type="dt" sz="half" idx="10"/>
          </p:nvPr>
        </p:nvSpPr>
        <p:spPr/>
        <p:txBody>
          <a:body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09/02/2018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de-DE" smtClean="0"/>
              <a:t>Titelmasterformat durch Klicken bearbeiten</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Zástupný symbol pro obsah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Zástupný symbol pro obsah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09/02/2018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de-DE" smtClean="0"/>
              <a:t>Titelmasterformat durch Klicken bearbeiten</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09/02/2018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09/02/2018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09/02/2018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Zástupný symbol pro datum 4"/>
          <p:cNvSpPr>
            <a:spLocks noGrp="1"/>
          </p:cNvSpPr>
          <p:nvPr>
            <p:ph type="dt" sz="half" idx="10"/>
          </p:nvPr>
        </p:nvSpPr>
        <p:spPr/>
        <p:txBody>
          <a:bodyPr/>
          <a:lstStyle/>
          <a:p>
            <a:fld id="{73A8FB8C-625F-4783-B790-094031A918A2}" type="datetimeFigureOut">
              <a:rPr lang="en-GB" smtClean="0"/>
              <a:t>09/02/2018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4.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09/02/2018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obrázek 1" descr="C:\Users\Vendy\AppData\Local\Microsoft\Windows\INetCache\Content.Outlook\TWE1W73H\LogoV2a.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0"/>
            <a:ext cx="2624138"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userDrawn="1"/>
        </p:nvSpPr>
        <p:spPr>
          <a:xfrm>
            <a:off x="2052734" y="1017036"/>
            <a:ext cx="8643257" cy="951723"/>
          </a:xfrm>
          <a:prstGeom prst="rect">
            <a:avLst/>
          </a:prstGeom>
        </p:spPr>
        <p:txBody>
          <a:bodyPr anchor="b"/>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GB" sz="6000" b="0" i="0" u="none" strike="noStrike" kern="1200" cap="none" spc="0" normalizeH="0" baseline="0" noProof="0" dirty="0">
              <a:ln>
                <a:noFill/>
              </a:ln>
              <a:solidFill>
                <a:prstClr val="black"/>
              </a:solidFill>
              <a:effectLst/>
              <a:uLnTx/>
              <a:uFillTx/>
              <a:latin typeface="Calibri Light"/>
              <a:ea typeface="+mj-ea"/>
              <a:cs typeface="+mj-cs"/>
            </a:endParaRPr>
          </a:p>
        </p:txBody>
      </p:sp>
      <p:sp>
        <p:nvSpPr>
          <p:cNvPr id="10" name="Subtitle 2"/>
          <p:cNvSpPr txBox="1">
            <a:spLocks/>
          </p:cNvSpPr>
          <p:nvPr userDrawn="1"/>
        </p:nvSpPr>
        <p:spPr>
          <a:xfrm>
            <a:off x="1551992" y="2696546"/>
            <a:ext cx="9144000" cy="2523931"/>
          </a:xfrm>
          <a:prstGeom prst="rect">
            <a:avLst/>
          </a:prstGeom>
        </p:spPr>
        <p:txBody>
          <a:bodyPr/>
          <a:lstStyle>
            <a:lvl1pPr marL="0" indent="0" algn="ctr" rtl="0" eaLnBrk="1" fontAlgn="base" hangingPunct="1">
              <a:lnSpc>
                <a:spcPct val="90000"/>
              </a:lnSpc>
              <a:spcBef>
                <a:spcPts val="1000"/>
              </a:spcBef>
              <a:spcAft>
                <a:spcPct val="0"/>
              </a:spcAft>
              <a:buFont typeface="Arial" panose="020B0604020202020204" pitchFamily="34" charset="0"/>
              <a:buNone/>
              <a:defRPr sz="2400" kern="1200">
                <a:solidFill>
                  <a:schemeClr val="tx1"/>
                </a:solidFill>
                <a:latin typeface="+mn-lt"/>
                <a:ea typeface="+mn-ea"/>
                <a:cs typeface="+mn-cs"/>
              </a:defRPr>
            </a:lvl1pPr>
            <a:lvl2pPr marL="457200" indent="0" algn="ctr" rtl="0" eaLnBrk="1" fontAlgn="base" hangingPunct="1">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1" name="obrázek 2" descr="C:\Users\Vendy\AppData\Local\Microsoft\Windows\INetCache\Content.Outlook\TWE1W73H\Partners.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27560" y="5803640"/>
            <a:ext cx="9936880" cy="105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11848" y="106143"/>
            <a:ext cx="2223655" cy="481688"/>
          </a:xfrm>
          <a:prstGeom prst="rect">
            <a:avLst/>
          </a:prstGeom>
        </p:spPr>
      </p:pic>
      <p:pic>
        <p:nvPicPr>
          <p:cNvPr id="2" name="Picture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296171" y="6330819"/>
            <a:ext cx="1398489" cy="475487"/>
          </a:xfrm>
          <a:prstGeom prst="rect">
            <a:avLst/>
          </a:prstGeom>
        </p:spPr>
      </p:pic>
    </p:spTree>
    <p:extLst>
      <p:ext uri="{BB962C8B-B14F-4D97-AF65-F5344CB8AC3E}">
        <p14:creationId xmlns:p14="http://schemas.microsoft.com/office/powerpoint/2010/main" val="3061646698"/>
      </p:ext>
    </p:extLst>
  </p:cSld>
  <p:clrMap bg1="lt1" tx1="dk1" bg2="lt2" tx2="dk2" accent1="accent1" accent2="accent2" accent3="accent3" accent4="accent4" accent5="accent5" accent6="accent6" hlink="hlink" folHlink="folHlink"/>
  <p:sldLayoutIdLst>
    <p:sldLayoutId id="2147483663" r:id="rId1"/>
    <p:sldLayoutId id="2147483664" r:id="rId2"/>
  </p:sldLayoutIdLst>
  <p:hf hdr="0" dt="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obrázek 1" descr="C:\Users\Vendy\AppData\Local\Microsoft\Windows\INetCache\Content.Outlook\TWE1W73H\LogoV2a.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2624138"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userDrawn="1"/>
        </p:nvSpPr>
        <p:spPr>
          <a:xfrm>
            <a:off x="2052638" y="1017588"/>
            <a:ext cx="8643937" cy="950912"/>
          </a:xfrm>
          <a:prstGeom prst="rect">
            <a:avLst/>
          </a:prstGeom>
        </p:spPr>
        <p:txBody>
          <a:bodyPr anchor="b"/>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GB" sz="6000" b="0" i="0" u="none" strike="noStrike" kern="1200" cap="none" spc="0" normalizeH="0" baseline="0" noProof="0" dirty="0">
              <a:ln>
                <a:noFill/>
              </a:ln>
              <a:solidFill>
                <a:prstClr val="black"/>
              </a:solidFill>
              <a:effectLst/>
              <a:uLnTx/>
              <a:uFillTx/>
              <a:latin typeface="Calibri Light"/>
              <a:ea typeface="+mj-ea"/>
              <a:cs typeface="+mj-cs"/>
            </a:endParaRPr>
          </a:p>
        </p:txBody>
      </p:sp>
      <p:sp>
        <p:nvSpPr>
          <p:cNvPr id="10" name="Subtitle 2"/>
          <p:cNvSpPr txBox="1">
            <a:spLocks/>
          </p:cNvSpPr>
          <p:nvPr userDrawn="1"/>
        </p:nvSpPr>
        <p:spPr>
          <a:xfrm>
            <a:off x="1552575" y="2697163"/>
            <a:ext cx="9144000" cy="2522537"/>
          </a:xfrm>
          <a:prstGeom prst="rect">
            <a:avLst/>
          </a:prstGeom>
        </p:spPr>
        <p:txBody>
          <a:bodyPr/>
          <a:lstStyle>
            <a:lvl1pPr marL="0" indent="0" algn="ctr" rtl="0" eaLnBrk="1" fontAlgn="base" hangingPunct="1">
              <a:lnSpc>
                <a:spcPct val="90000"/>
              </a:lnSpc>
              <a:spcBef>
                <a:spcPts val="1000"/>
              </a:spcBef>
              <a:spcAft>
                <a:spcPct val="0"/>
              </a:spcAft>
              <a:buFont typeface="Arial" panose="020B0604020202020204" pitchFamily="34" charset="0"/>
              <a:buNone/>
              <a:defRPr sz="2400" kern="1200">
                <a:solidFill>
                  <a:schemeClr val="tx1"/>
                </a:solidFill>
                <a:latin typeface="+mn-lt"/>
                <a:ea typeface="+mn-ea"/>
                <a:cs typeface="+mn-cs"/>
              </a:defRPr>
            </a:lvl1pPr>
            <a:lvl2pPr marL="457200" indent="0" algn="ctr" rtl="0" eaLnBrk="1" fontAlgn="base" hangingPunct="1">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29" name="obrázek 2" descr="C:\Users\Vendy\AppData\Local\Microsoft\Windows\INetCache\Content.Outlook\TWE1W73H\Partners.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7125" y="5803900"/>
            <a:ext cx="99377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295900" y="6330950"/>
            <a:ext cx="13985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8" descr="eu_flag_co_funded_pos_[rgb]_right.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13925" y="204788"/>
            <a:ext cx="237807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4021057"/>
      </p:ext>
    </p:extLst>
  </p:cSld>
  <p:clrMap bg1="lt1" tx1="dk1" bg2="lt2" tx2="dk2" accent1="accent1" accent2="accent2" accent3="accent3" accent4="accent4" accent5="accent5" accent6="accent6" hlink="hlink" folHlink="folHlink"/>
  <p:sldLayoutIdLst>
    <p:sldLayoutId id="2147483666"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hyperlink" Target="https://de.fotolia.com/tag/teamleiter"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hyperlink" Target="http://www.yourarticlelibrary.com/entrepreneurship/difference-between-competence-and-competency-explained-with-diagram/40696/"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www.yourarticlelibrary.com/entrepreneurship/difference-between-competence-and-competency-explained-with-diagram/40696/"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hyperlink" Target="https://de.fotolia.com/tag/b%C3%BCrostuhl"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https://de.fotolia.com/p/202583291"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de.fotolia.com/p/202583291" TargetMode="Externa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en-GB" smtClean="0"/>
              <a:t>Output 1: HR </a:t>
            </a:r>
            <a:r>
              <a:rPr lang="en-GB" dirty="0" smtClean="0"/>
              <a:t>Learning Module</a:t>
            </a:r>
            <a:br>
              <a:rPr lang="en-GB" dirty="0" smtClean="0"/>
            </a:br>
            <a:r>
              <a:rPr lang="en-GB" dirty="0" smtClean="0"/>
              <a:t>Summer semester 2018</a:t>
            </a:r>
            <a:endParaRPr lang="en-GB" dirty="0"/>
          </a:p>
        </p:txBody>
      </p:sp>
      <p:sp>
        <p:nvSpPr>
          <p:cNvPr id="3" name="Podnadpis 2"/>
          <p:cNvSpPr>
            <a:spLocks noGrp="1"/>
          </p:cNvSpPr>
          <p:nvPr>
            <p:ph type="subTitle" idx="1"/>
          </p:nvPr>
        </p:nvSpPr>
        <p:spPr/>
        <p:txBody>
          <a:bodyPr>
            <a:normAutofit/>
          </a:bodyPr>
          <a:lstStyle/>
          <a:p>
            <a:endParaRPr lang="en-US" sz="3200" dirty="0" smtClean="0"/>
          </a:p>
          <a:p>
            <a:r>
              <a:rPr lang="en-US" sz="3200" dirty="0" smtClean="0"/>
              <a:t>Chapter Recruitment:</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43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ek 6"/>
          <p:cNvPicPr>
            <a:picLocks noChangeAspect="1"/>
          </p:cNvPicPr>
          <p:nvPr/>
        </p:nvPicPr>
        <p:blipFill>
          <a:blip r:embed="rId9"/>
          <a:stretch>
            <a:fillRect/>
          </a:stretch>
        </p:blipFill>
        <p:spPr>
          <a:xfrm>
            <a:off x="1349146" y="2011680"/>
            <a:ext cx="8840997" cy="3396343"/>
          </a:xfrm>
          <a:prstGeom prst="rect">
            <a:avLst/>
          </a:prstGeom>
        </p:spPr>
      </p:pic>
      <p:sp>
        <p:nvSpPr>
          <p:cNvPr id="8" name="TextovéPole 7"/>
          <p:cNvSpPr txBox="1"/>
          <p:nvPr/>
        </p:nvSpPr>
        <p:spPr>
          <a:xfrm>
            <a:off x="2508069" y="744583"/>
            <a:ext cx="7106194" cy="701731"/>
          </a:xfrm>
          <a:prstGeom prst="rect">
            <a:avLst/>
          </a:prstGeom>
        </p:spPr>
        <p:txBody>
          <a:bodyPr/>
          <a:lstStyle>
            <a:lvl1pPr algn="ctr" fontAlgn="base">
              <a:lnSpc>
                <a:spcPct val="90000"/>
              </a:lnSpc>
              <a:spcBef>
                <a:spcPct val="0"/>
              </a:spcBef>
              <a:spcAft>
                <a:spcPct val="0"/>
              </a:spcAft>
              <a:defRPr sz="4400" b="1">
                <a:latin typeface="Century Gothic" panose="020B0502020202020204" pitchFamily="34" charset="0"/>
                <a:ea typeface="+mj-ea"/>
                <a:cs typeface="+mj-cs"/>
              </a:defRPr>
            </a:lvl1pPr>
            <a:lvl2pPr fontAlgn="base">
              <a:lnSpc>
                <a:spcPct val="90000"/>
              </a:lnSpc>
              <a:spcBef>
                <a:spcPct val="0"/>
              </a:spcBef>
              <a:spcAft>
                <a:spcPct val="0"/>
              </a:spcAft>
              <a:defRPr sz="4400">
                <a:latin typeface="Calibri Light" panose="020F0302020204030204" pitchFamily="34" charset="0"/>
              </a:defRPr>
            </a:lvl2pPr>
            <a:lvl3pPr fontAlgn="base">
              <a:lnSpc>
                <a:spcPct val="90000"/>
              </a:lnSpc>
              <a:spcBef>
                <a:spcPct val="0"/>
              </a:spcBef>
              <a:spcAft>
                <a:spcPct val="0"/>
              </a:spcAft>
              <a:defRPr sz="4400">
                <a:latin typeface="Calibri Light" panose="020F0302020204030204" pitchFamily="34" charset="0"/>
              </a:defRPr>
            </a:lvl3pPr>
            <a:lvl4pPr fontAlgn="base">
              <a:lnSpc>
                <a:spcPct val="90000"/>
              </a:lnSpc>
              <a:spcBef>
                <a:spcPct val="0"/>
              </a:spcBef>
              <a:spcAft>
                <a:spcPct val="0"/>
              </a:spcAft>
              <a:defRPr sz="4400">
                <a:latin typeface="Calibri Light" panose="020F0302020204030204" pitchFamily="34" charset="0"/>
              </a:defRPr>
            </a:lvl4pPr>
            <a:lvl5pPr fontAlgn="base">
              <a:lnSpc>
                <a:spcPct val="90000"/>
              </a:lnSpc>
              <a:spcBef>
                <a:spcPct val="0"/>
              </a:spcBef>
              <a:spcAft>
                <a:spcPct val="0"/>
              </a:spcAft>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r>
              <a:rPr lang="cs-CZ" dirty="0" err="1"/>
              <a:t>Recruitment</a:t>
            </a:r>
            <a:r>
              <a:rPr lang="cs-CZ" dirty="0"/>
              <a:t> </a:t>
            </a:r>
            <a:r>
              <a:rPr lang="cs-CZ" dirty="0" err="1"/>
              <a:t>process</a:t>
            </a:r>
            <a:endParaRPr lang="cs-CZ" dirty="0"/>
          </a:p>
        </p:txBody>
      </p:sp>
      <p:sp>
        <p:nvSpPr>
          <p:cNvPr id="9" name="TextovéPole 8"/>
          <p:cNvSpPr txBox="1"/>
          <p:nvPr/>
        </p:nvSpPr>
        <p:spPr>
          <a:xfrm>
            <a:off x="1349146" y="5525589"/>
            <a:ext cx="4921025" cy="369332"/>
          </a:xfrm>
          <a:prstGeom prst="rect">
            <a:avLst/>
          </a:prstGeom>
          <a:noFill/>
        </p:spPr>
        <p:txBody>
          <a:bodyPr wrap="square" rtlCol="0">
            <a:spAutoFit/>
          </a:bodyPr>
          <a:lstStyle/>
          <a:p>
            <a:r>
              <a:rPr lang="cs-CZ" dirty="0" smtClean="0"/>
              <a:t>Source: </a:t>
            </a:r>
            <a:r>
              <a:rPr lang="en-GB" dirty="0" smtClean="0"/>
              <a:t>(Armstrong</a:t>
            </a:r>
            <a:r>
              <a:rPr lang="en-GB" dirty="0"/>
              <a:t>, 2014) (</a:t>
            </a:r>
            <a:r>
              <a:rPr lang="en-GB" dirty="0" err="1"/>
              <a:t>Koubek</a:t>
            </a:r>
            <a:r>
              <a:rPr lang="en-GB" dirty="0"/>
              <a:t>, 2012)</a:t>
            </a:r>
            <a:endParaRPr lang="cs-CZ" dirty="0"/>
          </a:p>
        </p:txBody>
      </p:sp>
    </p:spTree>
    <p:extLst>
      <p:ext uri="{BB962C8B-B14F-4D97-AF65-F5344CB8AC3E}">
        <p14:creationId xmlns:p14="http://schemas.microsoft.com/office/powerpoint/2010/main" val="28360973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is</a:t>
            </a:r>
            <a:r>
              <a:rPr lang="de-DE" sz="3600" dirty="0">
                <a:latin typeface="Century Gothic" panose="020B0502020202020204" pitchFamily="34" charset="0"/>
              </a:rPr>
              <a:t> a </a:t>
            </a:r>
            <a:r>
              <a:rPr lang="de-DE" sz="3600" dirty="0" err="1">
                <a:latin typeface="Century Gothic" panose="020B0502020202020204" pitchFamily="34" charset="0"/>
              </a:rPr>
              <a:t>person</a:t>
            </a:r>
            <a:r>
              <a:rPr lang="de-DE" sz="3600" dirty="0">
                <a:latin typeface="Century Gothic" panose="020B0502020202020204" pitchFamily="34" charset="0"/>
              </a:rPr>
              <a:t> </a:t>
            </a:r>
            <a:r>
              <a:rPr lang="de-DE" sz="3600" dirty="0" err="1">
                <a:latin typeface="Century Gothic" panose="020B0502020202020204" pitchFamily="34" charset="0"/>
              </a:rPr>
              <a:t>specification</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250371" y="1446802"/>
            <a:ext cx="11741332" cy="3903371"/>
          </a:xfrm>
          <a:prstGeom prst="rect">
            <a:avLst/>
          </a:prstGeom>
        </p:spPr>
        <p:txBody>
          <a:bodyPr/>
          <a:lstStyle/>
          <a:p>
            <a:r>
              <a:rPr lang="de-DE" sz="3200" dirty="0"/>
              <a:t>also </a:t>
            </a:r>
            <a:r>
              <a:rPr lang="de-DE" sz="3200" dirty="0" err="1"/>
              <a:t>known</a:t>
            </a:r>
            <a:r>
              <a:rPr lang="de-DE" sz="3200" dirty="0"/>
              <a:t> </a:t>
            </a:r>
            <a:r>
              <a:rPr lang="de-DE" sz="3200" dirty="0" err="1"/>
              <a:t>as</a:t>
            </a:r>
            <a:r>
              <a:rPr lang="de-DE" sz="3200" dirty="0"/>
              <a:t> „</a:t>
            </a:r>
            <a:r>
              <a:rPr lang="de-DE" sz="3200" dirty="0" err="1"/>
              <a:t>recruitment</a:t>
            </a:r>
            <a:r>
              <a:rPr lang="de-DE" sz="3200" dirty="0"/>
              <a:t> </a:t>
            </a:r>
            <a:r>
              <a:rPr lang="de-DE" sz="3200" dirty="0" err="1"/>
              <a:t>or</a:t>
            </a:r>
            <a:r>
              <a:rPr lang="de-DE" sz="3200" dirty="0"/>
              <a:t> </a:t>
            </a:r>
            <a:r>
              <a:rPr lang="de-DE" sz="3200" dirty="0" err="1"/>
              <a:t>job</a:t>
            </a:r>
            <a:r>
              <a:rPr lang="de-DE" sz="3200" dirty="0"/>
              <a:t> </a:t>
            </a:r>
            <a:r>
              <a:rPr lang="de-DE" sz="3200" dirty="0" err="1"/>
              <a:t>specification</a:t>
            </a:r>
            <a:r>
              <a:rPr lang="de-DE" sz="3200" dirty="0"/>
              <a:t>“</a:t>
            </a:r>
          </a:p>
          <a:p>
            <a:r>
              <a:rPr lang="de-DE" sz="3200" dirty="0" err="1"/>
              <a:t>define</a:t>
            </a:r>
            <a:r>
              <a:rPr lang="en-US" sz="3200" dirty="0"/>
              <a:t> expectations concerning the specifications of employees </a:t>
            </a:r>
          </a:p>
          <a:p>
            <a:pPr lvl="1"/>
            <a:r>
              <a:rPr lang="en-US" sz="2800" dirty="0"/>
              <a:t>knowledge, </a:t>
            </a:r>
          </a:p>
          <a:p>
            <a:pPr lvl="1"/>
            <a:r>
              <a:rPr lang="en-US" sz="2800" dirty="0"/>
              <a:t>skills &amp; abilities (KSAs),</a:t>
            </a:r>
          </a:p>
          <a:p>
            <a:pPr lvl="1"/>
            <a:r>
              <a:rPr lang="en-US" sz="2800" dirty="0" err="1"/>
              <a:t>behavioural</a:t>
            </a:r>
            <a:r>
              <a:rPr lang="en-US" sz="2800" dirty="0"/>
              <a:t> competencies,</a:t>
            </a:r>
          </a:p>
          <a:p>
            <a:pPr lvl="1"/>
            <a:r>
              <a:rPr lang="en-US" sz="2800" dirty="0" smtClean="0"/>
              <a:t>qualifications </a:t>
            </a:r>
            <a:r>
              <a:rPr lang="en-US" sz="2800" dirty="0"/>
              <a:t>and training,					</a:t>
            </a:r>
          </a:p>
          <a:p>
            <a:pPr lvl="1"/>
            <a:r>
              <a:rPr lang="en-US" sz="2800" dirty="0"/>
              <a:t>experience,</a:t>
            </a:r>
          </a:p>
          <a:p>
            <a:pPr lvl="1"/>
            <a:r>
              <a:rPr lang="en-US" sz="2800" dirty="0"/>
              <a:t>specific demands and special requirements</a:t>
            </a:r>
          </a:p>
        </p:txBody>
      </p:sp>
      <p:sp>
        <p:nvSpPr>
          <p:cNvPr id="4" name="TextBox 3"/>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4</a:t>
            </a:r>
          </a:p>
        </p:txBody>
      </p:sp>
      <p:sp>
        <p:nvSpPr>
          <p:cNvPr id="5" name="TextBox 4"/>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86</a:t>
            </a:r>
          </a:p>
        </p:txBody>
      </p:sp>
    </p:spTree>
    <p:extLst>
      <p:ext uri="{BB962C8B-B14F-4D97-AF65-F5344CB8AC3E}">
        <p14:creationId xmlns:p14="http://schemas.microsoft.com/office/powerpoint/2010/main" val="4192473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How</a:t>
            </a:r>
            <a:r>
              <a:rPr lang="de-DE" sz="3600" dirty="0">
                <a:latin typeface="Century Gothic" panose="020B0502020202020204" pitchFamily="34" charset="0"/>
              </a:rPr>
              <a:t> </a:t>
            </a:r>
            <a:r>
              <a:rPr lang="de-DE" sz="3600" dirty="0" err="1">
                <a:latin typeface="Century Gothic" panose="020B0502020202020204" pitchFamily="34" charset="0"/>
              </a:rPr>
              <a:t>should</a:t>
            </a:r>
            <a:r>
              <a:rPr lang="de-DE" sz="3600" dirty="0">
                <a:latin typeface="Century Gothic" panose="020B0502020202020204" pitchFamily="34" charset="0"/>
              </a:rPr>
              <a:t> </a:t>
            </a:r>
            <a:r>
              <a:rPr lang="de-DE" sz="3600" dirty="0" err="1">
                <a:latin typeface="Century Gothic" panose="020B0502020202020204" pitchFamily="34" charset="0"/>
              </a:rPr>
              <a:t>recruitment</a:t>
            </a:r>
            <a:r>
              <a:rPr lang="de-DE" sz="3600" dirty="0">
                <a:latin typeface="Century Gothic" panose="020B0502020202020204" pitchFamily="34" charset="0"/>
              </a:rPr>
              <a:t> </a:t>
            </a:r>
            <a:r>
              <a:rPr lang="de-DE" sz="3600" dirty="0" err="1">
                <a:latin typeface="Century Gothic" panose="020B0502020202020204" pitchFamily="34" charset="0"/>
              </a:rPr>
              <a:t>stengths</a:t>
            </a:r>
            <a:r>
              <a:rPr lang="de-DE" sz="3600" dirty="0">
                <a:latin typeface="Century Gothic" panose="020B0502020202020204" pitchFamily="34" charset="0"/>
              </a:rPr>
              <a:t> </a:t>
            </a:r>
            <a:r>
              <a:rPr lang="de-DE" sz="3600" dirty="0" err="1">
                <a:latin typeface="Century Gothic" panose="020B0502020202020204" pitchFamily="34" charset="0"/>
              </a:rPr>
              <a:t>and</a:t>
            </a:r>
            <a:r>
              <a:rPr lang="de-DE" sz="3600" dirty="0">
                <a:latin typeface="Century Gothic" panose="020B0502020202020204" pitchFamily="34" charset="0"/>
              </a:rPr>
              <a:t> </a:t>
            </a:r>
            <a:r>
              <a:rPr lang="de-DE" sz="3600" dirty="0" err="1">
                <a:latin typeface="Century Gothic" panose="020B0502020202020204" pitchFamily="34" charset="0"/>
              </a:rPr>
              <a:t>weakness</a:t>
            </a:r>
            <a:r>
              <a:rPr lang="de-DE" sz="3600" dirty="0">
                <a:latin typeface="Century Gothic" panose="020B0502020202020204" pitchFamily="34" charset="0"/>
              </a:rPr>
              <a:t> </a:t>
            </a:r>
            <a:r>
              <a:rPr lang="de-DE" sz="3600" dirty="0" err="1">
                <a:latin typeface="Century Gothic" panose="020B0502020202020204" pitchFamily="34" charset="0"/>
              </a:rPr>
              <a:t>be</a:t>
            </a:r>
            <a:r>
              <a:rPr lang="de-DE" sz="3600" dirty="0">
                <a:latin typeface="Century Gothic" panose="020B0502020202020204" pitchFamily="34" charset="0"/>
              </a:rPr>
              <a:t> </a:t>
            </a:r>
            <a:r>
              <a:rPr lang="de-DE" sz="3600" dirty="0" err="1">
                <a:latin typeface="Century Gothic" panose="020B0502020202020204" pitchFamily="34" charset="0"/>
              </a:rPr>
              <a:t>analysed</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1207994" y="1956430"/>
            <a:ext cx="9776012" cy="3903371"/>
          </a:xfrm>
          <a:prstGeom prst="rect">
            <a:avLst/>
          </a:prstGeom>
        </p:spPr>
        <p:txBody>
          <a:bodyPr/>
          <a:lstStyle/>
          <a:p>
            <a:pPr marL="0" indent="0">
              <a:buNone/>
            </a:pPr>
            <a:r>
              <a:rPr lang="de-DE" sz="3200" dirty="0"/>
              <a:t>A </a:t>
            </a:r>
            <a:r>
              <a:rPr lang="de-DE" sz="3200" dirty="0" err="1"/>
              <a:t>useful</a:t>
            </a:r>
            <a:r>
              <a:rPr lang="de-DE" sz="3200" dirty="0"/>
              <a:t> </a:t>
            </a:r>
            <a:r>
              <a:rPr lang="de-DE" sz="3200" dirty="0" err="1"/>
              <a:t>analysis</a:t>
            </a:r>
            <a:r>
              <a:rPr lang="de-DE" sz="3200" dirty="0"/>
              <a:t> </a:t>
            </a:r>
            <a:r>
              <a:rPr lang="de-DE" sz="3200" dirty="0" err="1"/>
              <a:t>should</a:t>
            </a:r>
            <a:r>
              <a:rPr lang="de-DE" sz="3200" dirty="0"/>
              <a:t> cover </a:t>
            </a:r>
            <a:r>
              <a:rPr lang="de-DE" sz="3200" dirty="0" err="1"/>
              <a:t>facts</a:t>
            </a:r>
            <a:r>
              <a:rPr lang="de-DE" sz="3200" dirty="0"/>
              <a:t> </a:t>
            </a:r>
            <a:r>
              <a:rPr lang="de-DE" sz="3200" dirty="0" err="1"/>
              <a:t>like</a:t>
            </a:r>
            <a:r>
              <a:rPr lang="de-DE" sz="3200" dirty="0"/>
              <a:t>:</a:t>
            </a:r>
          </a:p>
          <a:p>
            <a:pPr>
              <a:buNone/>
            </a:pPr>
            <a:r>
              <a:rPr lang="de-DE" sz="3200" dirty="0"/>
              <a:t>		- </a:t>
            </a:r>
            <a:r>
              <a:rPr lang="de-DE" dirty="0"/>
              <a:t>national/</a:t>
            </a:r>
            <a:r>
              <a:rPr lang="de-DE" dirty="0" err="1"/>
              <a:t>local</a:t>
            </a:r>
            <a:r>
              <a:rPr lang="de-DE" dirty="0"/>
              <a:t> </a:t>
            </a:r>
            <a:r>
              <a:rPr lang="de-DE" dirty="0" err="1"/>
              <a:t>reputation</a:t>
            </a:r>
            <a:r>
              <a:rPr lang="de-DE" dirty="0"/>
              <a:t> </a:t>
            </a:r>
            <a:r>
              <a:rPr lang="de-DE" dirty="0" err="1"/>
              <a:t>of</a:t>
            </a:r>
            <a:r>
              <a:rPr lang="de-DE" dirty="0"/>
              <a:t> </a:t>
            </a:r>
            <a:r>
              <a:rPr lang="de-DE" dirty="0" err="1"/>
              <a:t>the</a:t>
            </a:r>
            <a:r>
              <a:rPr lang="de-DE" dirty="0"/>
              <a:t> </a:t>
            </a:r>
            <a:r>
              <a:rPr lang="de-DE" dirty="0" err="1"/>
              <a:t>organization</a:t>
            </a:r>
            <a:endParaRPr lang="de-DE" dirty="0"/>
          </a:p>
          <a:p>
            <a:pPr>
              <a:buNone/>
            </a:pPr>
            <a:r>
              <a:rPr lang="de-DE" dirty="0"/>
              <a:t>		- </a:t>
            </a:r>
            <a:r>
              <a:rPr lang="de-DE" dirty="0" err="1" smtClean="0"/>
              <a:t>payment</a:t>
            </a:r>
            <a:endParaRPr lang="de-DE" dirty="0"/>
          </a:p>
          <a:p>
            <a:pPr>
              <a:buNone/>
            </a:pPr>
            <a:r>
              <a:rPr lang="de-DE" dirty="0"/>
              <a:t>		- </a:t>
            </a:r>
            <a:r>
              <a:rPr lang="de-DE" dirty="0" err="1"/>
              <a:t>employee</a:t>
            </a:r>
            <a:r>
              <a:rPr lang="de-DE" dirty="0"/>
              <a:t> </a:t>
            </a:r>
            <a:r>
              <a:rPr lang="de-DE" dirty="0" err="1"/>
              <a:t>benefits</a:t>
            </a:r>
            <a:r>
              <a:rPr lang="de-DE" dirty="0"/>
              <a:t> </a:t>
            </a:r>
            <a:r>
              <a:rPr lang="de-DE" dirty="0" err="1"/>
              <a:t>and</a:t>
            </a:r>
            <a:r>
              <a:rPr lang="de-DE" dirty="0"/>
              <a:t> </a:t>
            </a:r>
            <a:r>
              <a:rPr lang="de-DE" dirty="0" err="1"/>
              <a:t>working</a:t>
            </a:r>
            <a:r>
              <a:rPr lang="de-DE" dirty="0"/>
              <a:t> </a:t>
            </a:r>
            <a:r>
              <a:rPr lang="de-DE" dirty="0" err="1"/>
              <a:t>conditions</a:t>
            </a:r>
            <a:r>
              <a:rPr lang="de-DE" dirty="0"/>
              <a:t>			</a:t>
            </a:r>
          </a:p>
          <a:p>
            <a:pPr>
              <a:buNone/>
            </a:pPr>
            <a:r>
              <a:rPr lang="de-DE" dirty="0"/>
              <a:t>		- </a:t>
            </a:r>
            <a:r>
              <a:rPr lang="de-DE" dirty="0" err="1"/>
              <a:t>security</a:t>
            </a:r>
            <a:r>
              <a:rPr lang="de-DE" dirty="0"/>
              <a:t> </a:t>
            </a:r>
            <a:r>
              <a:rPr lang="de-DE" dirty="0" err="1"/>
              <a:t>of</a:t>
            </a:r>
            <a:r>
              <a:rPr lang="de-DE" dirty="0"/>
              <a:t> </a:t>
            </a:r>
            <a:r>
              <a:rPr lang="de-DE" dirty="0" err="1"/>
              <a:t>the</a:t>
            </a:r>
            <a:r>
              <a:rPr lang="de-DE" dirty="0"/>
              <a:t> </a:t>
            </a:r>
            <a:r>
              <a:rPr lang="de-DE" dirty="0" err="1"/>
              <a:t>employment</a:t>
            </a:r>
            <a:r>
              <a:rPr lang="de-DE" dirty="0"/>
              <a:t> </a:t>
            </a:r>
          </a:p>
          <a:p>
            <a:pPr>
              <a:buNone/>
            </a:pPr>
            <a:r>
              <a:rPr lang="de-DE" dirty="0"/>
              <a:t>		- </a:t>
            </a:r>
            <a:r>
              <a:rPr lang="de-DE" dirty="0" err="1"/>
              <a:t>opportunities</a:t>
            </a:r>
            <a:r>
              <a:rPr lang="de-DE" dirty="0"/>
              <a:t> </a:t>
            </a:r>
            <a:r>
              <a:rPr lang="de-DE" dirty="0" err="1"/>
              <a:t>for</a:t>
            </a:r>
            <a:r>
              <a:rPr lang="de-DE" dirty="0"/>
              <a:t> </a:t>
            </a:r>
            <a:r>
              <a:rPr lang="de-DE" dirty="0" err="1"/>
              <a:t>education</a:t>
            </a:r>
            <a:r>
              <a:rPr lang="de-DE" dirty="0"/>
              <a:t> </a:t>
            </a:r>
            <a:r>
              <a:rPr lang="de-DE" dirty="0" err="1"/>
              <a:t>and</a:t>
            </a:r>
            <a:r>
              <a:rPr lang="de-DE" dirty="0"/>
              <a:t> </a:t>
            </a:r>
            <a:r>
              <a:rPr lang="de-DE" dirty="0" err="1"/>
              <a:t>training</a:t>
            </a:r>
            <a:endParaRPr lang="de-DE" dirty="0"/>
          </a:p>
          <a:p>
            <a:pPr>
              <a:buNone/>
            </a:pPr>
            <a:r>
              <a:rPr lang="de-DE" dirty="0"/>
              <a:t>		- </a:t>
            </a:r>
            <a:r>
              <a:rPr lang="de-DE" dirty="0" err="1"/>
              <a:t>career</a:t>
            </a:r>
            <a:r>
              <a:rPr lang="de-DE" dirty="0"/>
              <a:t> </a:t>
            </a:r>
            <a:r>
              <a:rPr lang="de-DE" dirty="0" err="1"/>
              <a:t>prospects</a:t>
            </a:r>
            <a:r>
              <a:rPr lang="de-DE" sz="3200" dirty="0"/>
              <a:t>		</a:t>
            </a:r>
          </a:p>
          <a:p>
            <a:pPr marL="0" indent="0">
              <a:buNone/>
            </a:pPr>
            <a:endParaRPr lang="cs-CZ" dirty="0"/>
          </a:p>
        </p:txBody>
      </p:sp>
      <p:sp>
        <p:nvSpPr>
          <p:cNvPr id="5" name="TextBox 4"/>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5</a:t>
            </a:r>
          </a:p>
        </p:txBody>
      </p:sp>
      <p:sp>
        <p:nvSpPr>
          <p:cNvPr id="7" name="TextBox 6"/>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86</a:t>
            </a:r>
          </a:p>
        </p:txBody>
      </p:sp>
    </p:spTree>
    <p:extLst>
      <p:ext uri="{BB962C8B-B14F-4D97-AF65-F5344CB8AC3E}">
        <p14:creationId xmlns:p14="http://schemas.microsoft.com/office/powerpoint/2010/main" val="1966230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are</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main</a:t>
            </a:r>
            <a:r>
              <a:rPr lang="de-DE" sz="3600" dirty="0">
                <a:latin typeface="Century Gothic" panose="020B0502020202020204" pitchFamily="34" charset="0"/>
              </a:rPr>
              <a:t> </a:t>
            </a:r>
            <a:r>
              <a:rPr lang="de-DE" sz="3600" dirty="0" err="1">
                <a:latin typeface="Century Gothic" panose="020B0502020202020204" pitchFamily="34" charset="0"/>
              </a:rPr>
              <a:t>sources</a:t>
            </a:r>
            <a:r>
              <a:rPr lang="de-DE" sz="3600" dirty="0">
                <a:latin typeface="Century Gothic" panose="020B0502020202020204" pitchFamily="34" charset="0"/>
              </a:rPr>
              <a:t>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candidates</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838200" y="1825625"/>
            <a:ext cx="11049000" cy="3903371"/>
          </a:xfrm>
          <a:prstGeom prst="rect">
            <a:avLst/>
          </a:prstGeom>
        </p:spPr>
        <p:txBody>
          <a:bodyPr/>
          <a:lstStyle/>
          <a:p>
            <a:r>
              <a:rPr lang="de-DE" sz="3200" dirty="0"/>
              <a:t>Internal </a:t>
            </a:r>
            <a:r>
              <a:rPr lang="de-DE" sz="3200" dirty="0" err="1"/>
              <a:t>sources</a:t>
            </a:r>
            <a:endParaRPr lang="de-DE" sz="3200" dirty="0"/>
          </a:p>
          <a:p>
            <a:pPr>
              <a:buNone/>
            </a:pPr>
            <a:r>
              <a:rPr lang="de-DE" sz="3200" dirty="0"/>
              <a:t>		</a:t>
            </a:r>
            <a:r>
              <a:rPr lang="de-DE" dirty="0"/>
              <a:t>- </a:t>
            </a:r>
            <a:r>
              <a:rPr lang="de-DE" dirty="0" err="1"/>
              <a:t>first</a:t>
            </a:r>
            <a:r>
              <a:rPr lang="de-DE" dirty="0"/>
              <a:t> </a:t>
            </a:r>
            <a:r>
              <a:rPr lang="de-DE" dirty="0" err="1"/>
              <a:t>consider</a:t>
            </a:r>
            <a:r>
              <a:rPr lang="de-DE" dirty="0"/>
              <a:t> </a:t>
            </a:r>
            <a:r>
              <a:rPr lang="de-DE" dirty="0" err="1"/>
              <a:t>internal</a:t>
            </a:r>
            <a:r>
              <a:rPr lang="de-DE" dirty="0"/>
              <a:t> </a:t>
            </a:r>
            <a:r>
              <a:rPr lang="de-DE" dirty="0" err="1"/>
              <a:t>candidates</a:t>
            </a:r>
            <a:endParaRPr lang="de-DE" dirty="0"/>
          </a:p>
          <a:p>
            <a:pPr>
              <a:buNone/>
            </a:pPr>
            <a:r>
              <a:rPr lang="de-DE" dirty="0"/>
              <a:t>		- </a:t>
            </a:r>
            <a:r>
              <a:rPr lang="de-DE" dirty="0" err="1"/>
              <a:t>return</a:t>
            </a:r>
            <a:r>
              <a:rPr lang="de-DE" dirty="0"/>
              <a:t> </a:t>
            </a:r>
            <a:r>
              <a:rPr lang="de-DE" dirty="0" err="1"/>
              <a:t>former</a:t>
            </a:r>
            <a:r>
              <a:rPr lang="de-DE" dirty="0"/>
              <a:t> </a:t>
            </a:r>
            <a:r>
              <a:rPr lang="de-DE" dirty="0" err="1"/>
              <a:t>employees</a:t>
            </a:r>
            <a:r>
              <a:rPr lang="de-DE" dirty="0"/>
              <a:t>, </a:t>
            </a:r>
            <a:r>
              <a:rPr lang="de-DE" dirty="0" err="1"/>
              <a:t>use</a:t>
            </a:r>
            <a:r>
              <a:rPr lang="de-DE" dirty="0"/>
              <a:t> </a:t>
            </a:r>
            <a:r>
              <a:rPr lang="de-DE" dirty="0" err="1"/>
              <a:t>talent</a:t>
            </a:r>
            <a:r>
              <a:rPr lang="de-DE" dirty="0"/>
              <a:t> </a:t>
            </a:r>
            <a:r>
              <a:rPr lang="de-DE" dirty="0" err="1"/>
              <a:t>banks</a:t>
            </a:r>
            <a:endParaRPr lang="de-DE" dirty="0"/>
          </a:p>
          <a:p>
            <a:r>
              <a:rPr lang="de-DE" sz="3200" dirty="0" err="1"/>
              <a:t>External</a:t>
            </a:r>
            <a:r>
              <a:rPr lang="de-DE" sz="3200" dirty="0"/>
              <a:t> </a:t>
            </a:r>
            <a:r>
              <a:rPr lang="de-DE" sz="3200" dirty="0" err="1"/>
              <a:t>sources</a:t>
            </a:r>
            <a:endParaRPr lang="de-DE" sz="3200" dirty="0"/>
          </a:p>
          <a:p>
            <a:pPr>
              <a:buNone/>
            </a:pPr>
            <a:r>
              <a:rPr lang="de-DE" sz="3200" dirty="0"/>
              <a:t>		</a:t>
            </a:r>
            <a:r>
              <a:rPr lang="de-DE" dirty="0"/>
              <a:t>- online </a:t>
            </a:r>
            <a:r>
              <a:rPr lang="de-DE" dirty="0" err="1"/>
              <a:t>recruiting</a:t>
            </a:r>
            <a:r>
              <a:rPr lang="de-DE" dirty="0"/>
              <a:t>, </a:t>
            </a:r>
            <a:r>
              <a:rPr lang="de-DE" dirty="0" err="1"/>
              <a:t>social</a:t>
            </a:r>
            <a:r>
              <a:rPr lang="de-DE" dirty="0"/>
              <a:t> </a:t>
            </a:r>
            <a:r>
              <a:rPr lang="de-DE" dirty="0" err="1"/>
              <a:t>media</a:t>
            </a:r>
            <a:r>
              <a:rPr lang="de-DE" dirty="0"/>
              <a:t>, </a:t>
            </a:r>
            <a:r>
              <a:rPr lang="de-DE" dirty="0" err="1"/>
              <a:t>advertising</a:t>
            </a:r>
            <a:endParaRPr lang="de-DE" dirty="0"/>
          </a:p>
          <a:p>
            <a:pPr>
              <a:buNone/>
            </a:pPr>
            <a:r>
              <a:rPr lang="de-DE" dirty="0"/>
              <a:t>		- </a:t>
            </a:r>
            <a:r>
              <a:rPr lang="de-DE" dirty="0" err="1"/>
              <a:t>recruitment</a:t>
            </a:r>
            <a:r>
              <a:rPr lang="de-DE" dirty="0"/>
              <a:t> </a:t>
            </a:r>
            <a:r>
              <a:rPr lang="de-DE" dirty="0" err="1"/>
              <a:t>agencies</a:t>
            </a:r>
            <a:r>
              <a:rPr lang="de-DE" dirty="0"/>
              <a:t>, </a:t>
            </a:r>
            <a:r>
              <a:rPr lang="de-DE" dirty="0" err="1"/>
              <a:t>job</a:t>
            </a:r>
            <a:r>
              <a:rPr lang="de-DE" dirty="0"/>
              <a:t> </a:t>
            </a:r>
            <a:r>
              <a:rPr lang="de-DE" dirty="0" err="1"/>
              <a:t>centres</a:t>
            </a:r>
            <a:r>
              <a:rPr lang="de-DE" dirty="0"/>
              <a:t>, </a:t>
            </a:r>
            <a:r>
              <a:rPr lang="de-DE" dirty="0" err="1"/>
              <a:t>consultants</a:t>
            </a:r>
            <a:endParaRPr lang="de-DE" dirty="0"/>
          </a:p>
          <a:p>
            <a:pPr>
              <a:buNone/>
            </a:pPr>
            <a:r>
              <a:rPr lang="de-DE" dirty="0"/>
              <a:t>		- </a:t>
            </a:r>
            <a:r>
              <a:rPr lang="de-DE" dirty="0" err="1"/>
              <a:t>direct</a:t>
            </a:r>
            <a:r>
              <a:rPr lang="de-DE" dirty="0"/>
              <a:t> </a:t>
            </a:r>
            <a:r>
              <a:rPr lang="de-DE" dirty="0" err="1"/>
              <a:t>approaches</a:t>
            </a:r>
            <a:r>
              <a:rPr lang="de-DE" dirty="0"/>
              <a:t> </a:t>
            </a:r>
            <a:r>
              <a:rPr lang="de-DE" dirty="0" err="1"/>
              <a:t>to</a:t>
            </a:r>
            <a:r>
              <a:rPr lang="de-DE" dirty="0"/>
              <a:t> </a:t>
            </a:r>
            <a:r>
              <a:rPr lang="de-DE" dirty="0" err="1"/>
              <a:t>educational</a:t>
            </a:r>
            <a:r>
              <a:rPr lang="de-DE" dirty="0"/>
              <a:t> </a:t>
            </a:r>
            <a:r>
              <a:rPr lang="de-DE" dirty="0" err="1"/>
              <a:t>establishments</a:t>
            </a:r>
            <a:endParaRPr lang="de-DE" dirty="0"/>
          </a:p>
          <a:p>
            <a:pPr>
              <a:buNone/>
            </a:pPr>
            <a:endParaRPr lang="de-DE" sz="3200" dirty="0"/>
          </a:p>
        </p:txBody>
      </p:sp>
      <p:sp>
        <p:nvSpPr>
          <p:cNvPr id="4" name="TextBox 3"/>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7</a:t>
            </a:r>
          </a:p>
        </p:txBody>
      </p:sp>
      <p:sp>
        <p:nvSpPr>
          <p:cNvPr id="7" name="TextBox 6"/>
          <p:cNvSpPr txBox="1"/>
          <p:nvPr/>
        </p:nvSpPr>
        <p:spPr>
          <a:xfrm>
            <a:off x="752475" y="5465917"/>
            <a:ext cx="5343525"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89</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Picture: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https://de.fotolia.com/tag/teamleiter</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Tree>
    <p:extLst>
      <p:ext uri="{BB962C8B-B14F-4D97-AF65-F5344CB8AC3E}">
        <p14:creationId xmlns:p14="http://schemas.microsoft.com/office/powerpoint/2010/main" val="3935400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733697" y="989045"/>
            <a:ext cx="10515600" cy="962900"/>
          </a:xfrm>
          <a:prstGeom prst="rect">
            <a:avLst/>
          </a:prstGeom>
        </p:spPr>
        <p:txBody>
          <a:bodyPr/>
          <a:lstStyle/>
          <a:p>
            <a:pPr algn="ctr"/>
            <a:r>
              <a:rPr lang="de-DE" sz="3600" dirty="0" err="1">
                <a:latin typeface="Century Gothic" panose="020B0502020202020204" pitchFamily="34" charset="0"/>
              </a:rPr>
              <a:t>Citeria</a:t>
            </a:r>
            <a:r>
              <a:rPr lang="de-DE" sz="3600" dirty="0">
                <a:latin typeface="Century Gothic" panose="020B0502020202020204" pitchFamily="34" charset="0"/>
              </a:rPr>
              <a:t> </a:t>
            </a:r>
            <a:r>
              <a:rPr lang="de-DE" sz="3600" dirty="0" err="1">
                <a:latin typeface="Century Gothic" panose="020B0502020202020204" pitchFamily="34" charset="0"/>
              </a:rPr>
              <a:t>to</a:t>
            </a:r>
            <a:r>
              <a:rPr lang="de-DE" sz="3600" dirty="0">
                <a:latin typeface="Century Gothic" panose="020B0502020202020204" pitchFamily="34" charset="0"/>
              </a:rPr>
              <a:t> </a:t>
            </a:r>
            <a:r>
              <a:rPr lang="de-DE" sz="3600" dirty="0" err="1">
                <a:latin typeface="Century Gothic" panose="020B0502020202020204" pitchFamily="34" charset="0"/>
              </a:rPr>
              <a:t>choose</a:t>
            </a:r>
            <a:r>
              <a:rPr lang="de-DE" sz="3600" dirty="0">
                <a:latin typeface="Century Gothic" panose="020B0502020202020204" pitchFamily="34" charset="0"/>
              </a:rPr>
              <a:t> </a:t>
            </a:r>
            <a:r>
              <a:rPr lang="de-DE" sz="3600" dirty="0" err="1">
                <a:latin typeface="Century Gothic" panose="020B0502020202020204" pitchFamily="34" charset="0"/>
              </a:rPr>
              <a:t>sources</a:t>
            </a:r>
            <a:r>
              <a:rPr lang="de-DE" sz="3600" dirty="0">
                <a:latin typeface="Century Gothic" panose="020B0502020202020204" pitchFamily="34" charset="0"/>
              </a:rPr>
              <a:t>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candidates</a:t>
            </a:r>
            <a:endParaRPr lang="cs-CZ" sz="3600" dirty="0">
              <a:latin typeface="Century Gothic" panose="020B0502020202020204" pitchFamily="34" charset="0"/>
            </a:endParaRPr>
          </a:p>
        </p:txBody>
      </p:sp>
      <p:sp>
        <p:nvSpPr>
          <p:cNvPr id="37" name="TextBox 36"/>
          <p:cNvSpPr txBox="1"/>
          <p:nvPr/>
        </p:nvSpPr>
        <p:spPr>
          <a:xfrm>
            <a:off x="11353799"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8</a:t>
            </a:r>
          </a:p>
        </p:txBody>
      </p:sp>
      <p:sp>
        <p:nvSpPr>
          <p:cNvPr id="39" name="TextBox 38"/>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91-92</a:t>
            </a:r>
          </a:p>
        </p:txBody>
      </p:sp>
      <p:sp>
        <p:nvSpPr>
          <p:cNvPr id="5" name="Zástupný symbol pro obsah 2"/>
          <p:cNvSpPr txBox="1">
            <a:spLocks/>
          </p:cNvSpPr>
          <p:nvPr/>
        </p:nvSpPr>
        <p:spPr>
          <a:xfrm>
            <a:off x="838200" y="1825625"/>
            <a:ext cx="11049000" cy="3903371"/>
          </a:xfrm>
          <a:prstGeom prst="rect">
            <a:avLst/>
          </a:prstGeom>
        </p:spPr>
        <p:txBody>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a:ea typeface="+mn-ea"/>
                <a:cs typeface="+mn-cs"/>
              </a:rPr>
              <a:t>likelihood</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to</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produce</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good</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candidates</a:t>
            </a:r>
            <a:endParaRPr kumimoji="0" lang="de-DE" sz="3200" b="0" i="0" u="none" strike="noStrike" kern="1200" cap="none" spc="0" normalizeH="0" baseline="0" noProof="0" dirty="0">
              <a:ln>
                <a:noFill/>
              </a:ln>
              <a:solidFill>
                <a:prstClr val="black"/>
              </a:solidFill>
              <a:effectLst/>
              <a:uLnTx/>
              <a:uFillTx/>
              <a:latin typeface="Calibri"/>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specific</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knowledge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or</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skills</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speed</a:t>
            </a:r>
            <a:endParaRPr kumimoji="0" lang="de-DE"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Tx/>
              <a:buNone/>
              <a:tabLst/>
              <a:defRPr/>
            </a:pPr>
            <a:r>
              <a:rPr kumimoji="0" lang="de-DE"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how</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long</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does</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it</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take</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to</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make</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decision</a:t>
            </a:r>
            <a:endPar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a:ea typeface="+mn-ea"/>
                <a:cs typeface="+mn-cs"/>
              </a:rPr>
              <a:t>cost</a:t>
            </a:r>
            <a:endParaRPr kumimoji="0" lang="de-DE" sz="3200" b="0" i="0" u="none" strike="noStrike" kern="1200" cap="none" spc="0" normalizeH="0" baseline="0" noProof="0" dirty="0">
              <a:ln>
                <a:noFill/>
              </a:ln>
              <a:solidFill>
                <a:prstClr val="black"/>
              </a:solidFill>
              <a:effectLst/>
              <a:uLnTx/>
              <a:uFillTx/>
              <a:latin typeface="Calibri"/>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economical</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decision</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direct</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advertising</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costs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or</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consultants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fees</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endParaRPr kumimoji="0" lang="de-DE" sz="3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7585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is</a:t>
            </a:r>
            <a:r>
              <a:rPr lang="de-DE" sz="3600" dirty="0">
                <a:latin typeface="Century Gothic" panose="020B0502020202020204" pitchFamily="34" charset="0"/>
              </a:rPr>
              <a:t> a </a:t>
            </a:r>
            <a:r>
              <a:rPr lang="de-DE" sz="3600" dirty="0" err="1">
                <a:latin typeface="Century Gothic" panose="020B0502020202020204" pitchFamily="34" charset="0"/>
              </a:rPr>
              <a:t>structured</a:t>
            </a:r>
            <a:r>
              <a:rPr lang="de-DE" sz="3600" dirty="0">
                <a:latin typeface="Century Gothic" panose="020B0502020202020204" pitchFamily="34" charset="0"/>
              </a:rPr>
              <a:t> interview?</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838200" y="1825625"/>
            <a:ext cx="10515600" cy="3903371"/>
          </a:xfrm>
          <a:prstGeom prst="rect">
            <a:avLst/>
          </a:prstGeom>
        </p:spPr>
        <p:txBody>
          <a:bodyPr/>
          <a:lstStyle/>
          <a:p>
            <a:r>
              <a:rPr lang="de-DE" sz="3200" dirty="0" err="1"/>
              <a:t>based</a:t>
            </a:r>
            <a:r>
              <a:rPr lang="de-DE" sz="3200" dirty="0"/>
              <a:t> on a </a:t>
            </a:r>
            <a:r>
              <a:rPr lang="de-DE" sz="3200" dirty="0" err="1"/>
              <a:t>defined</a:t>
            </a:r>
            <a:r>
              <a:rPr lang="de-DE" sz="3200" dirty="0"/>
              <a:t> </a:t>
            </a:r>
            <a:r>
              <a:rPr lang="de-DE" sz="3200" dirty="0" err="1"/>
              <a:t>framework</a:t>
            </a:r>
            <a:endParaRPr lang="de-DE" sz="3200" dirty="0"/>
          </a:p>
          <a:p>
            <a:r>
              <a:rPr lang="de-DE" sz="3200" dirty="0"/>
              <a:t>a </a:t>
            </a:r>
            <a:r>
              <a:rPr lang="de-DE" sz="3200" dirty="0" err="1"/>
              <a:t>set</a:t>
            </a:r>
            <a:r>
              <a:rPr lang="de-DE" sz="3200" dirty="0"/>
              <a:t> </a:t>
            </a:r>
            <a:r>
              <a:rPr lang="de-DE" sz="3200" dirty="0" err="1"/>
              <a:t>of</a:t>
            </a:r>
            <a:r>
              <a:rPr lang="de-DE" sz="3200" dirty="0"/>
              <a:t> </a:t>
            </a:r>
            <a:r>
              <a:rPr lang="de-DE" sz="3200" dirty="0" err="1"/>
              <a:t>predetermined</a:t>
            </a:r>
            <a:r>
              <a:rPr lang="de-DE" sz="3200" dirty="0"/>
              <a:t> </a:t>
            </a:r>
            <a:r>
              <a:rPr lang="de-DE" sz="3200" dirty="0" err="1"/>
              <a:t>questions</a:t>
            </a:r>
            <a:endParaRPr lang="de-DE" sz="3200" dirty="0"/>
          </a:p>
          <a:p>
            <a:r>
              <a:rPr lang="de-DE" sz="3200" dirty="0"/>
              <a:t>all </a:t>
            </a:r>
            <a:r>
              <a:rPr lang="de-DE" sz="3200" dirty="0" err="1"/>
              <a:t>candidates</a:t>
            </a:r>
            <a:r>
              <a:rPr lang="de-DE" sz="3200" dirty="0"/>
              <a:t> </a:t>
            </a:r>
            <a:r>
              <a:rPr lang="de-DE" sz="3200" dirty="0" err="1"/>
              <a:t>are</a:t>
            </a:r>
            <a:r>
              <a:rPr lang="de-DE" sz="3200" dirty="0"/>
              <a:t> </a:t>
            </a:r>
            <a:r>
              <a:rPr lang="de-DE" sz="3200" dirty="0" err="1"/>
              <a:t>asked</a:t>
            </a:r>
            <a:r>
              <a:rPr lang="de-DE" sz="3200" dirty="0"/>
              <a:t> </a:t>
            </a:r>
            <a:r>
              <a:rPr lang="de-DE" sz="3200" dirty="0" err="1"/>
              <a:t>the</a:t>
            </a:r>
            <a:r>
              <a:rPr lang="de-DE" sz="3200" dirty="0"/>
              <a:t> same </a:t>
            </a:r>
            <a:r>
              <a:rPr lang="de-DE" sz="3200" dirty="0" err="1"/>
              <a:t>questions</a:t>
            </a:r>
            <a:endParaRPr lang="de-DE" sz="3200" dirty="0"/>
          </a:p>
          <a:p>
            <a:r>
              <a:rPr lang="de-DE" sz="3200" dirty="0" err="1"/>
              <a:t>answers</a:t>
            </a:r>
            <a:r>
              <a:rPr lang="de-DE" sz="3200" dirty="0"/>
              <a:t> </a:t>
            </a:r>
            <a:r>
              <a:rPr lang="de-DE" sz="3200" dirty="0" err="1"/>
              <a:t>may</a:t>
            </a:r>
            <a:r>
              <a:rPr lang="de-DE" sz="3200" dirty="0"/>
              <a:t> </a:t>
            </a:r>
            <a:r>
              <a:rPr lang="de-DE" sz="3200" dirty="0" err="1"/>
              <a:t>be</a:t>
            </a:r>
            <a:r>
              <a:rPr lang="de-DE" sz="3200" dirty="0"/>
              <a:t> </a:t>
            </a:r>
            <a:r>
              <a:rPr lang="de-DE" sz="3200" dirty="0" err="1"/>
              <a:t>scored</a:t>
            </a:r>
            <a:r>
              <a:rPr lang="de-DE" sz="3200" dirty="0"/>
              <a:t> </a:t>
            </a:r>
            <a:r>
              <a:rPr lang="de-DE" sz="3200" dirty="0" err="1"/>
              <a:t>by</a:t>
            </a:r>
            <a:r>
              <a:rPr lang="de-DE" sz="3200" dirty="0"/>
              <a:t> a </a:t>
            </a:r>
            <a:r>
              <a:rPr lang="de-DE" sz="3200" dirty="0" err="1"/>
              <a:t>rating</a:t>
            </a:r>
            <a:r>
              <a:rPr lang="de-DE" sz="3200" dirty="0"/>
              <a:t> </a:t>
            </a:r>
            <a:r>
              <a:rPr lang="de-DE" sz="3200" dirty="0" err="1"/>
              <a:t>system</a:t>
            </a:r>
            <a:r>
              <a:rPr lang="de-DE" sz="3200" dirty="0"/>
              <a:t>		</a:t>
            </a:r>
          </a:p>
        </p:txBody>
      </p:sp>
      <p:sp>
        <p:nvSpPr>
          <p:cNvPr id="5" name="TextBox 4"/>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5</a:t>
            </a:r>
          </a:p>
        </p:txBody>
      </p:sp>
      <p:sp>
        <p:nvSpPr>
          <p:cNvPr id="7" name="TextBox 6"/>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86</a:t>
            </a:r>
          </a:p>
        </p:txBody>
      </p:sp>
    </p:spTree>
    <p:extLst>
      <p:ext uri="{BB962C8B-B14F-4D97-AF65-F5344CB8AC3E}">
        <p14:creationId xmlns:p14="http://schemas.microsoft.com/office/powerpoint/2010/main" val="2527398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25137" y="923731"/>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are</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main</a:t>
            </a:r>
            <a:r>
              <a:rPr lang="de-DE" sz="3600" dirty="0">
                <a:latin typeface="Century Gothic" panose="020B0502020202020204" pitchFamily="34" charset="0"/>
              </a:rPr>
              <a:t> </a:t>
            </a:r>
            <a:r>
              <a:rPr lang="de-DE" sz="3600" dirty="0" err="1">
                <a:latin typeface="Century Gothic" panose="020B0502020202020204" pitchFamily="34" charset="0"/>
              </a:rPr>
              <a:t>types</a:t>
            </a:r>
            <a:r>
              <a:rPr lang="de-DE" sz="3600" dirty="0">
                <a:latin typeface="Century Gothic" panose="020B0502020202020204" pitchFamily="34" charset="0"/>
              </a:rPr>
              <a:t>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selection</a:t>
            </a:r>
            <a:r>
              <a:rPr lang="de-DE" sz="3600" dirty="0">
                <a:latin typeface="Century Gothic" panose="020B0502020202020204" pitchFamily="34" charset="0"/>
              </a:rPr>
              <a:t> </a:t>
            </a:r>
            <a:r>
              <a:rPr lang="de-DE" sz="3600" dirty="0" err="1">
                <a:latin typeface="Century Gothic" panose="020B0502020202020204" pitchFamily="34" charset="0"/>
              </a:rPr>
              <a:t>tests</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561703" y="2243637"/>
            <a:ext cx="5048250" cy="2032001"/>
          </a:xfrm>
          <a:prstGeom prst="rect">
            <a:avLst/>
          </a:prstGeom>
        </p:spPr>
        <p:txBody>
          <a:bodyPr/>
          <a:lstStyle/>
          <a:p>
            <a:r>
              <a:rPr lang="de-DE" sz="3200" dirty="0" err="1"/>
              <a:t>Intelligence</a:t>
            </a:r>
            <a:r>
              <a:rPr lang="de-DE" sz="3200" dirty="0"/>
              <a:t> </a:t>
            </a:r>
            <a:r>
              <a:rPr lang="de-DE" sz="3200" dirty="0" err="1"/>
              <a:t>tests</a:t>
            </a:r>
            <a:endParaRPr lang="de-DE" sz="3200" dirty="0"/>
          </a:p>
          <a:p>
            <a:pPr lvl="1"/>
            <a:r>
              <a:rPr lang="de-DE" sz="2800" dirty="0" err="1"/>
              <a:t>abstract</a:t>
            </a:r>
            <a:r>
              <a:rPr lang="de-DE" sz="2800" dirty="0"/>
              <a:t> </a:t>
            </a:r>
            <a:r>
              <a:rPr lang="de-DE" sz="2800" dirty="0" err="1"/>
              <a:t>thinking</a:t>
            </a:r>
            <a:endParaRPr lang="de-DE" sz="2800" dirty="0"/>
          </a:p>
          <a:p>
            <a:pPr lvl="1"/>
            <a:r>
              <a:rPr lang="de-DE" sz="2800" dirty="0" err="1"/>
              <a:t>reasoning</a:t>
            </a:r>
            <a:endParaRPr lang="de-DE" sz="2800" dirty="0"/>
          </a:p>
          <a:p>
            <a:pPr lvl="1"/>
            <a:r>
              <a:rPr lang="de-DE" sz="2800" dirty="0" err="1"/>
              <a:t>general</a:t>
            </a:r>
            <a:r>
              <a:rPr lang="de-DE" sz="2800" dirty="0"/>
              <a:t> mental </a:t>
            </a:r>
            <a:r>
              <a:rPr lang="de-DE" sz="2800" dirty="0" err="1"/>
              <a:t>ability</a:t>
            </a:r>
            <a:endParaRPr lang="de-DE" sz="2800" dirty="0"/>
          </a:p>
        </p:txBody>
      </p:sp>
      <p:sp>
        <p:nvSpPr>
          <p:cNvPr id="4" name="Zástupný symbol pro obsah 2"/>
          <p:cNvSpPr txBox="1">
            <a:spLocks/>
          </p:cNvSpPr>
          <p:nvPr/>
        </p:nvSpPr>
        <p:spPr>
          <a:xfrm>
            <a:off x="6556499" y="2177171"/>
            <a:ext cx="5048250" cy="2032000"/>
          </a:xfrm>
          <a:prstGeom prst="rect">
            <a:avLst/>
          </a:prstGeom>
        </p:spPr>
        <p:txBody>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a:ea typeface="+mn-ea"/>
                <a:cs typeface="+mn-cs"/>
              </a:rPr>
              <a:t>Personality</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tests</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err="1">
                <a:ln>
                  <a:noFill/>
                </a:ln>
                <a:solidFill>
                  <a:prstClr val="black"/>
                </a:solidFill>
                <a:effectLst/>
                <a:uLnTx/>
                <a:uFillTx/>
                <a:latin typeface="Calibri"/>
                <a:ea typeface="+mn-ea"/>
                <a:cs typeface="+mn-cs"/>
              </a:rPr>
              <a:t>to</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make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predictions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about</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the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likely</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behaviour</a:t>
            </a:r>
            <a:r>
              <a:rPr kumimoji="0" lang="de-DE" sz="2800" b="0" i="0" u="none" strike="noStrike" kern="1200" cap="none" spc="0" normalizeH="0" baseline="0" noProof="0" dirty="0">
                <a:ln>
                  <a:noFill/>
                </a:ln>
                <a:solidFill>
                  <a:prstClr val="black"/>
                </a:solidFill>
                <a:effectLst/>
                <a:uLnTx/>
                <a:uFillTx/>
                <a:latin typeface="Calibri"/>
                <a:ea typeface="+mn-ea"/>
                <a:cs typeface="+mn-cs"/>
              </a:rPr>
              <a:t> in a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role</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questionaries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that</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measure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interests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values</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or</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work</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behaviour</a:t>
            </a:r>
            <a:endParaRPr kumimoji="0" lang="cs-CZ"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11353799" y="5863933"/>
            <a:ext cx="44112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10</a:t>
            </a:r>
          </a:p>
        </p:txBody>
      </p:sp>
      <p:sp>
        <p:nvSpPr>
          <p:cNvPr id="10" name="TextBox 9"/>
          <p:cNvSpPr txBox="1"/>
          <p:nvPr/>
        </p:nvSpPr>
        <p:spPr>
          <a:xfrm>
            <a:off x="752475" y="5598191"/>
            <a:ext cx="9020699"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http://www.yourarticlelibrary.com/entrepreneurship/difference-between-competence-and-competency-explained-with-diagram/40696/</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Tree>
    <p:extLst>
      <p:ext uri="{BB962C8B-B14F-4D97-AF65-F5344CB8AC3E}">
        <p14:creationId xmlns:p14="http://schemas.microsoft.com/office/powerpoint/2010/main" val="3788008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25137" y="975983"/>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are</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main</a:t>
            </a:r>
            <a:r>
              <a:rPr lang="de-DE" sz="3600" dirty="0">
                <a:latin typeface="Century Gothic" panose="020B0502020202020204" pitchFamily="34" charset="0"/>
              </a:rPr>
              <a:t> </a:t>
            </a:r>
            <a:r>
              <a:rPr lang="de-DE" sz="3600" dirty="0" err="1">
                <a:latin typeface="Century Gothic" panose="020B0502020202020204" pitchFamily="34" charset="0"/>
              </a:rPr>
              <a:t>types</a:t>
            </a:r>
            <a:r>
              <a:rPr lang="de-DE" sz="3600" dirty="0">
                <a:latin typeface="Century Gothic" panose="020B0502020202020204" pitchFamily="34" charset="0"/>
              </a:rPr>
              <a:t>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selection</a:t>
            </a:r>
            <a:r>
              <a:rPr lang="de-DE" sz="3600" dirty="0">
                <a:latin typeface="Century Gothic" panose="020B0502020202020204" pitchFamily="34" charset="0"/>
              </a:rPr>
              <a:t> </a:t>
            </a:r>
            <a:r>
              <a:rPr lang="de-DE" sz="3600" dirty="0" err="1">
                <a:latin typeface="Century Gothic" panose="020B0502020202020204" pitchFamily="34" charset="0"/>
              </a:rPr>
              <a:t>tests</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8" name="TextBox 7"/>
          <p:cNvSpPr txBox="1"/>
          <p:nvPr/>
        </p:nvSpPr>
        <p:spPr>
          <a:xfrm>
            <a:off x="11353799" y="5863933"/>
            <a:ext cx="44112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10</a:t>
            </a:r>
          </a:p>
        </p:txBody>
      </p:sp>
      <p:sp>
        <p:nvSpPr>
          <p:cNvPr id="10" name="TextBox 9"/>
          <p:cNvSpPr txBox="1"/>
          <p:nvPr/>
        </p:nvSpPr>
        <p:spPr>
          <a:xfrm>
            <a:off x="752475" y="5598191"/>
            <a:ext cx="9020699"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http://www.yourarticlelibrary.com/entrepreneurship/difference-between-competence-and-competency-explained-with-diagram/40696/</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
        <p:nvSpPr>
          <p:cNvPr id="9" name="Zástupný symbol pro obsah 2"/>
          <p:cNvSpPr txBox="1">
            <a:spLocks/>
          </p:cNvSpPr>
          <p:nvPr/>
        </p:nvSpPr>
        <p:spPr>
          <a:xfrm>
            <a:off x="586804" y="2278468"/>
            <a:ext cx="5048250" cy="2032001"/>
          </a:xfrm>
          <a:prstGeom prst="rect">
            <a:avLst/>
          </a:prstGeom>
        </p:spPr>
        <p:txBody>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a:ea typeface="+mn-ea"/>
                <a:cs typeface="+mn-cs"/>
              </a:rPr>
              <a:t>Ability</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tests</a:t>
            </a:r>
            <a:endParaRPr kumimoji="0" lang="de-DE" sz="3200" b="0" i="0" u="none" strike="noStrike" kern="120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err="1">
                <a:ln>
                  <a:noFill/>
                </a:ln>
                <a:solidFill>
                  <a:prstClr val="black"/>
                </a:solidFill>
                <a:effectLst/>
                <a:uLnTx/>
                <a:uFillTx/>
                <a:latin typeface="Calibri"/>
                <a:ea typeface="+mn-ea"/>
                <a:cs typeface="+mn-cs"/>
              </a:rPr>
              <a:t>w</a:t>
            </a:r>
            <a:r>
              <a:rPr kumimoji="0" lang="de-DE" sz="2800" b="0" i="0" u="none" strike="noStrike" kern="1200" cap="none" spc="0" normalizeH="0" baseline="0" noProof="0" dirty="0">
                <a:ln>
                  <a:noFill/>
                </a:ln>
                <a:solidFill>
                  <a:prstClr val="black"/>
                </a:solidFill>
                <a:effectLst/>
                <a:uLnTx/>
                <a:uFillTx/>
                <a:latin typeface="Calibri"/>
                <a:ea typeface="+mn-ea"/>
                <a:cs typeface="+mn-cs"/>
              </a:rPr>
              <a:t>hat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people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are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capable</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of</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knowing</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and</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doing</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a:ln>
                  <a:noFill/>
                </a:ln>
                <a:solidFill>
                  <a:prstClr val="black"/>
                </a:solidFill>
                <a:effectLst/>
                <a:uLnTx/>
                <a:uFillTx/>
                <a:latin typeface="Calibri"/>
                <a:ea typeface="+mn-ea"/>
                <a:cs typeface="+mn-cs"/>
              </a:rPr>
              <a:t>verbal/</a:t>
            </a:r>
            <a:r>
              <a:rPr kumimoji="0" lang="de-DE" sz="2800" b="0" i="0" u="none" strike="noStrike" kern="1200" cap="none" spc="0" normalizeH="0" baseline="0" noProof="0" dirty="0" err="1">
                <a:ln>
                  <a:noFill/>
                </a:ln>
                <a:solidFill>
                  <a:prstClr val="black"/>
                </a:solidFill>
                <a:effectLst/>
                <a:uLnTx/>
                <a:uFillTx/>
                <a:latin typeface="Calibri"/>
                <a:ea typeface="+mn-ea"/>
                <a:cs typeface="+mn-cs"/>
              </a:rPr>
              <a:t>numerical</a:t>
            </a:r>
            <a:r>
              <a:rPr kumimoji="0" lang="de-DE" sz="2800" b="0" i="0" u="none" strike="noStrike" kern="1200" cap="none" spc="0" normalizeH="0" baseline="0" noProof="0" dirty="0">
                <a:ln>
                  <a:noFill/>
                </a:ln>
                <a:solidFill>
                  <a:prstClr val="black"/>
                </a:solidFill>
                <a:effectLst/>
                <a:uLnTx/>
                <a:uFillTx/>
                <a:latin typeface="Calibri"/>
                <a:ea typeface="+mn-ea"/>
                <a:cs typeface="+mn-cs"/>
              </a:rPr>
              <a:t>/</a:t>
            </a:r>
            <a:r>
              <a:rPr kumimoji="0" lang="de-DE" sz="2800" b="0" i="0" u="none" strike="noStrike" kern="1200" cap="none" spc="0" normalizeH="0" baseline="0" noProof="0" dirty="0" err="1">
                <a:ln>
                  <a:noFill/>
                </a:ln>
                <a:solidFill>
                  <a:prstClr val="black"/>
                </a:solidFill>
                <a:effectLst/>
                <a:uLnTx/>
                <a:uFillTx/>
                <a:latin typeface="Calibri"/>
                <a:ea typeface="+mn-ea"/>
                <a:cs typeface="+mn-cs"/>
              </a:rPr>
              <a:t>spatial</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and</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mechanical</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resoning</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Zástupný symbol pro obsah 2"/>
          <p:cNvSpPr txBox="1">
            <a:spLocks/>
          </p:cNvSpPr>
          <p:nvPr/>
        </p:nvSpPr>
        <p:spPr>
          <a:xfrm>
            <a:off x="6035040" y="2274116"/>
            <a:ext cx="5048250" cy="1631679"/>
          </a:xfrm>
          <a:prstGeom prst="rect">
            <a:avLst/>
          </a:prstGeom>
        </p:spPr>
        <p:txBody>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de-DE" sz="3200" b="0" i="0" u="none" strike="noStrike" kern="1200" cap="none" spc="0" normalizeH="0" baseline="0" noProof="0" dirty="0" err="1">
                <a:ln>
                  <a:noFill/>
                </a:ln>
                <a:solidFill>
                  <a:prstClr val="black"/>
                </a:solidFill>
                <a:effectLst/>
                <a:uLnTx/>
                <a:uFillTx/>
                <a:latin typeface="Calibri"/>
                <a:ea typeface="+mn-ea"/>
                <a:cs typeface="+mn-cs"/>
              </a:rPr>
              <a:t>Aptitude</a:t>
            </a:r>
            <a:r>
              <a:rPr kumimoji="0" lang="de-DE" sz="3200" b="0" i="0" u="none" strike="noStrike" kern="1200" cap="none" spc="0" normalizeH="0" baseline="0" noProof="0" dirty="0">
                <a:ln>
                  <a:noFill/>
                </a:ln>
                <a:solidFill>
                  <a:prstClr val="black"/>
                </a:solidFill>
                <a:effectLst/>
                <a:uLnTx/>
                <a:uFillTx/>
                <a:latin typeface="Calibri"/>
                <a:ea typeface="+mn-ea"/>
                <a:cs typeface="+mn-cs"/>
              </a:rPr>
              <a:t> </a:t>
            </a:r>
            <a:r>
              <a:rPr kumimoji="0" lang="de-DE" sz="3200" b="0" i="0" u="none" strike="noStrike" kern="1200" cap="none" spc="0" normalizeH="0" baseline="0" noProof="0" dirty="0" err="1">
                <a:ln>
                  <a:noFill/>
                </a:ln>
                <a:solidFill>
                  <a:prstClr val="black"/>
                </a:solidFill>
                <a:effectLst/>
                <a:uLnTx/>
                <a:uFillTx/>
                <a:latin typeface="Calibri"/>
                <a:ea typeface="+mn-ea"/>
                <a:cs typeface="+mn-cs"/>
              </a:rPr>
              <a:t>tests</a:t>
            </a:r>
            <a:endParaRPr kumimoji="0" lang="de-DE" sz="3200" b="0" i="0" u="none" strike="noStrike" kern="120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err="1">
                <a:ln>
                  <a:noFill/>
                </a:ln>
                <a:solidFill>
                  <a:prstClr val="black"/>
                </a:solidFill>
                <a:effectLst/>
                <a:uLnTx/>
                <a:uFillTx/>
                <a:latin typeface="Calibri"/>
                <a:ea typeface="+mn-ea"/>
                <a:cs typeface="+mn-cs"/>
              </a:rPr>
              <a:t>occupational</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or</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job-related</a:t>
            </a:r>
            <a:r>
              <a:rPr kumimoji="0" lang="de-DE" sz="2800" b="0" i="0" u="none" strike="noStrike" kern="1200" cap="none" spc="0" normalizeH="0" baseline="0" noProof="0" dirty="0">
                <a:ln>
                  <a:noFill/>
                </a:ln>
                <a:solidFill>
                  <a:prstClr val="black"/>
                </a:solidFill>
                <a:effectLst/>
                <a:uLnTx/>
                <a:uFillTx/>
                <a:latin typeface="Calibri"/>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tests</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de-DE" sz="2800" b="0" i="0" u="none" strike="noStrike" kern="1200" cap="none" spc="0" normalizeH="0" baseline="0" noProof="0" dirty="0" err="1">
                <a:ln>
                  <a:noFill/>
                </a:ln>
                <a:solidFill>
                  <a:prstClr val="black"/>
                </a:solidFill>
                <a:effectLst/>
                <a:uLnTx/>
                <a:uFillTx/>
                <a:latin typeface="Calibri"/>
                <a:ea typeface="+mn-ea"/>
                <a:cs typeface="+mn-cs"/>
              </a:rPr>
              <a:t>work</a:t>
            </a:r>
            <a:r>
              <a:rPr kumimoji="0" lang="de-DE" sz="2800" b="0" i="0" u="none" strike="noStrike" kern="1200" cap="none" spc="0" normalizeH="0" baseline="0" noProof="0" dirty="0">
                <a:ln>
                  <a:noFill/>
                </a:ln>
                <a:solidFill>
                  <a:prstClr val="black"/>
                </a:solidFill>
                <a:effectLst/>
                <a:uLnTx/>
                <a:uFillTx/>
                <a:latin typeface="Calibri"/>
                <a:ea typeface="+mn-ea"/>
                <a:cs typeface="+mn-cs"/>
              </a:rPr>
              <a:t> sample </a:t>
            </a:r>
            <a:r>
              <a:rPr kumimoji="0" lang="de-DE" sz="2800" b="0" i="0" u="none" strike="noStrike" kern="1200" cap="none" spc="0" normalizeH="0" baseline="0" noProof="0" dirty="0" err="1">
                <a:ln>
                  <a:noFill/>
                </a:ln>
                <a:solidFill>
                  <a:prstClr val="black"/>
                </a:solidFill>
                <a:effectLst/>
                <a:uLnTx/>
                <a:uFillTx/>
                <a:latin typeface="Calibri"/>
                <a:ea typeface="+mn-ea"/>
                <a:cs typeface="+mn-cs"/>
              </a:rPr>
              <a:t>tests</a:t>
            </a:r>
            <a:endParaRPr kumimoji="0" lang="de-DE"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4888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are</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main</a:t>
            </a:r>
            <a:r>
              <a:rPr lang="de-DE" sz="3600" dirty="0">
                <a:latin typeface="Century Gothic" panose="020B0502020202020204" pitchFamily="34" charset="0"/>
              </a:rPr>
              <a:t> </a:t>
            </a:r>
            <a:r>
              <a:rPr lang="de-DE" sz="3600" dirty="0" err="1">
                <a:latin typeface="Century Gothic" panose="020B0502020202020204" pitchFamily="34" charset="0"/>
              </a:rPr>
              <a:t>criteria</a:t>
            </a:r>
            <a:r>
              <a:rPr lang="de-DE" sz="3600" dirty="0">
                <a:latin typeface="Century Gothic" panose="020B0502020202020204" pitchFamily="34" charset="0"/>
              </a:rPr>
              <a:t> </a:t>
            </a:r>
            <a:r>
              <a:rPr lang="de-DE" sz="3600" dirty="0" err="1">
                <a:latin typeface="Century Gothic" panose="020B0502020202020204" pitchFamily="34" charset="0"/>
              </a:rPr>
              <a:t>for</a:t>
            </a:r>
            <a:r>
              <a:rPr lang="de-DE" sz="3600" dirty="0">
                <a:latin typeface="Century Gothic" panose="020B0502020202020204" pitchFamily="34" charset="0"/>
              </a:rPr>
              <a:t> a </a:t>
            </a:r>
            <a:r>
              <a:rPr lang="de-DE" sz="3600" dirty="0" err="1">
                <a:latin typeface="Century Gothic" panose="020B0502020202020204" pitchFamily="34" charset="0"/>
              </a:rPr>
              <a:t>good</a:t>
            </a:r>
            <a:r>
              <a:rPr lang="de-DE" sz="3600" dirty="0">
                <a:latin typeface="Century Gothic" panose="020B0502020202020204" pitchFamily="34" charset="0"/>
              </a:rPr>
              <a:t> </a:t>
            </a:r>
            <a:r>
              <a:rPr lang="de-DE" sz="3600" dirty="0" err="1">
                <a:latin typeface="Century Gothic" panose="020B0502020202020204" pitchFamily="34" charset="0"/>
              </a:rPr>
              <a:t>test</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3" name="Zástupný symbol pro obsah 2"/>
          <p:cNvSpPr>
            <a:spLocks noGrp="1"/>
          </p:cNvSpPr>
          <p:nvPr>
            <p:ph idx="4294967295"/>
          </p:nvPr>
        </p:nvSpPr>
        <p:spPr>
          <a:xfrm>
            <a:off x="838200" y="1825625"/>
            <a:ext cx="10515600" cy="3903371"/>
          </a:xfrm>
          <a:prstGeom prst="rect">
            <a:avLst/>
          </a:prstGeom>
        </p:spPr>
        <p:txBody>
          <a:bodyPr/>
          <a:lstStyle/>
          <a:p>
            <a:r>
              <a:rPr lang="de-DE" sz="3200" dirty="0" err="1"/>
              <a:t>always</a:t>
            </a:r>
            <a:r>
              <a:rPr lang="de-DE" sz="3200" dirty="0"/>
              <a:t> </a:t>
            </a:r>
            <a:r>
              <a:rPr lang="de-DE" sz="3200" dirty="0" err="1"/>
              <a:t>measure</a:t>
            </a:r>
            <a:r>
              <a:rPr lang="de-DE" sz="3200" dirty="0"/>
              <a:t> </a:t>
            </a:r>
            <a:r>
              <a:rPr lang="de-DE" sz="3200" dirty="0" err="1"/>
              <a:t>the</a:t>
            </a:r>
            <a:r>
              <a:rPr lang="de-DE" sz="3200" dirty="0"/>
              <a:t> same </a:t>
            </a:r>
            <a:r>
              <a:rPr lang="de-DE" sz="3200" dirty="0" err="1"/>
              <a:t>thing</a:t>
            </a:r>
            <a:endParaRPr lang="de-DE" sz="3200" dirty="0"/>
          </a:p>
          <a:p>
            <a:r>
              <a:rPr lang="de-DE" sz="3200" dirty="0" err="1"/>
              <a:t>should</a:t>
            </a:r>
            <a:r>
              <a:rPr lang="de-DE" sz="3200" dirty="0"/>
              <a:t> </a:t>
            </a:r>
            <a:r>
              <a:rPr lang="de-DE" sz="3200" dirty="0" err="1"/>
              <a:t>be</a:t>
            </a:r>
            <a:r>
              <a:rPr lang="de-DE" sz="3200" dirty="0"/>
              <a:t> valid </a:t>
            </a:r>
            <a:r>
              <a:rPr lang="de-DE" sz="3200" dirty="0" err="1"/>
              <a:t>to</a:t>
            </a:r>
            <a:r>
              <a:rPr lang="de-DE" sz="3200" dirty="0"/>
              <a:t> </a:t>
            </a:r>
            <a:r>
              <a:rPr lang="de-DE" sz="3200" dirty="0" err="1"/>
              <a:t>measure</a:t>
            </a:r>
            <a:r>
              <a:rPr lang="de-DE" sz="3200" dirty="0"/>
              <a:t> </a:t>
            </a:r>
            <a:r>
              <a:rPr lang="de-DE" sz="3200" dirty="0" err="1"/>
              <a:t>the</a:t>
            </a:r>
            <a:r>
              <a:rPr lang="de-DE" sz="3200" dirty="0"/>
              <a:t> </a:t>
            </a:r>
            <a:r>
              <a:rPr lang="de-DE" sz="3200" dirty="0" err="1"/>
              <a:t>characteristics</a:t>
            </a:r>
            <a:r>
              <a:rPr lang="de-DE" sz="3200" dirty="0"/>
              <a:t> </a:t>
            </a:r>
            <a:r>
              <a:rPr lang="de-DE" sz="3200" dirty="0" err="1"/>
              <a:t>that</a:t>
            </a:r>
            <a:r>
              <a:rPr lang="de-DE" sz="3200" dirty="0"/>
              <a:t> </a:t>
            </a:r>
            <a:r>
              <a:rPr lang="de-DE" sz="3200" dirty="0" err="1"/>
              <a:t>the</a:t>
            </a:r>
            <a:r>
              <a:rPr lang="de-DE" sz="3200" dirty="0"/>
              <a:t> </a:t>
            </a:r>
            <a:r>
              <a:rPr lang="de-DE" sz="3200" dirty="0" err="1"/>
              <a:t>test</a:t>
            </a:r>
            <a:r>
              <a:rPr lang="de-DE" sz="3200" dirty="0"/>
              <a:t> </a:t>
            </a:r>
            <a:r>
              <a:rPr lang="de-DE" sz="3200" dirty="0" err="1"/>
              <a:t>is</a:t>
            </a:r>
            <a:r>
              <a:rPr lang="de-DE" sz="3200" dirty="0"/>
              <a:t> </a:t>
            </a:r>
            <a:r>
              <a:rPr lang="de-DE" sz="3200" dirty="0" err="1"/>
              <a:t>intended</a:t>
            </a:r>
            <a:r>
              <a:rPr lang="de-DE" sz="3200" dirty="0"/>
              <a:t> </a:t>
            </a:r>
            <a:r>
              <a:rPr lang="de-DE" sz="3200" dirty="0" err="1"/>
              <a:t>to</a:t>
            </a:r>
            <a:r>
              <a:rPr lang="de-DE" sz="3200" dirty="0"/>
              <a:t> </a:t>
            </a:r>
            <a:r>
              <a:rPr lang="de-DE" sz="3200" dirty="0" err="1"/>
              <a:t>measure</a:t>
            </a:r>
            <a:endParaRPr lang="de-DE" sz="3200" dirty="0"/>
          </a:p>
          <a:p>
            <a:r>
              <a:rPr lang="de-DE" sz="3200" dirty="0" err="1"/>
              <a:t>assists</a:t>
            </a:r>
            <a:r>
              <a:rPr lang="de-DE" sz="3200" dirty="0"/>
              <a:t> in </a:t>
            </a:r>
            <a:r>
              <a:rPr lang="de-DE" sz="3200" dirty="0" err="1"/>
              <a:t>the</a:t>
            </a:r>
            <a:r>
              <a:rPr lang="de-DE" sz="3200" dirty="0"/>
              <a:t> </a:t>
            </a:r>
            <a:r>
              <a:rPr lang="de-DE" sz="3200" dirty="0" err="1"/>
              <a:t>process</a:t>
            </a:r>
            <a:r>
              <a:rPr lang="de-DE" sz="3200" dirty="0"/>
              <a:t> </a:t>
            </a:r>
            <a:r>
              <a:rPr lang="de-DE" sz="3200" dirty="0" err="1"/>
              <a:t>of</a:t>
            </a:r>
            <a:r>
              <a:rPr lang="de-DE" sz="3200" dirty="0"/>
              <a:t> </a:t>
            </a:r>
            <a:r>
              <a:rPr lang="de-DE" sz="3200" dirty="0" err="1"/>
              <a:t>making</a:t>
            </a:r>
            <a:r>
              <a:rPr lang="de-DE" sz="3200" dirty="0"/>
              <a:t> </a:t>
            </a:r>
            <a:r>
              <a:rPr lang="de-DE" sz="3200" dirty="0" err="1"/>
              <a:t>objective</a:t>
            </a:r>
            <a:r>
              <a:rPr lang="de-DE" sz="3200" dirty="0"/>
              <a:t> </a:t>
            </a:r>
            <a:r>
              <a:rPr lang="de-DE" sz="3200" dirty="0" err="1"/>
              <a:t>and</a:t>
            </a:r>
            <a:r>
              <a:rPr lang="de-DE" sz="3200" dirty="0"/>
              <a:t> </a:t>
            </a:r>
            <a:r>
              <a:rPr lang="de-DE" sz="3200" dirty="0" err="1"/>
              <a:t>reasoned</a:t>
            </a:r>
            <a:r>
              <a:rPr lang="de-DE" sz="3200" dirty="0"/>
              <a:t> </a:t>
            </a:r>
            <a:r>
              <a:rPr lang="de-DE" sz="3200" dirty="0" err="1"/>
              <a:t>decisions</a:t>
            </a:r>
            <a:r>
              <a:rPr lang="de-DE" sz="3200" dirty="0"/>
              <a:t> </a:t>
            </a:r>
            <a:r>
              <a:rPr lang="de-DE" sz="3200" dirty="0" err="1"/>
              <a:t>when</a:t>
            </a:r>
            <a:r>
              <a:rPr lang="de-DE" sz="3200" dirty="0"/>
              <a:t> </a:t>
            </a:r>
            <a:r>
              <a:rPr lang="de-DE" sz="3200" dirty="0" err="1"/>
              <a:t>selection</a:t>
            </a:r>
            <a:r>
              <a:rPr lang="de-DE" sz="3200" dirty="0"/>
              <a:t> </a:t>
            </a:r>
            <a:r>
              <a:rPr lang="de-DE" sz="3200" dirty="0" err="1"/>
              <a:t>people</a:t>
            </a:r>
            <a:r>
              <a:rPr lang="de-DE" sz="3200" dirty="0"/>
              <a:t> </a:t>
            </a:r>
            <a:r>
              <a:rPr lang="de-DE" sz="3200" dirty="0" err="1"/>
              <a:t>for</a:t>
            </a:r>
            <a:r>
              <a:rPr lang="de-DE" sz="3200" dirty="0"/>
              <a:t> </a:t>
            </a:r>
            <a:r>
              <a:rPr lang="de-DE" sz="3200" dirty="0" err="1"/>
              <a:t>job</a:t>
            </a:r>
            <a:endParaRPr lang="de-DE" sz="3200" dirty="0"/>
          </a:p>
          <a:p>
            <a:r>
              <a:rPr lang="de-DE" sz="3200" dirty="0" err="1"/>
              <a:t>produce</a:t>
            </a:r>
            <a:r>
              <a:rPr lang="de-DE" sz="3200" dirty="0"/>
              <a:t> a </a:t>
            </a:r>
            <a:r>
              <a:rPr lang="de-DE" sz="3200" dirty="0" err="1"/>
              <a:t>set</a:t>
            </a:r>
            <a:r>
              <a:rPr lang="de-DE" sz="3200" dirty="0"/>
              <a:t> </a:t>
            </a:r>
            <a:r>
              <a:rPr lang="de-DE" sz="3200" dirty="0" err="1"/>
              <a:t>of</a:t>
            </a:r>
            <a:r>
              <a:rPr lang="de-DE" sz="3200" dirty="0"/>
              <a:t> </a:t>
            </a:r>
            <a:r>
              <a:rPr lang="de-DE" sz="3200" dirty="0" err="1"/>
              <a:t>norms</a:t>
            </a:r>
            <a:r>
              <a:rPr lang="de-DE" sz="3200" dirty="0"/>
              <a:t> </a:t>
            </a:r>
            <a:r>
              <a:rPr lang="de-DE" sz="3200" dirty="0" err="1"/>
              <a:t>for</a:t>
            </a:r>
            <a:r>
              <a:rPr lang="de-DE" sz="3200" dirty="0"/>
              <a:t> </a:t>
            </a:r>
            <a:r>
              <a:rPr lang="de-DE" sz="3200" dirty="0" err="1"/>
              <a:t>comparison</a:t>
            </a:r>
            <a:r>
              <a:rPr lang="de-DE" sz="3200" dirty="0"/>
              <a:t> </a:t>
            </a:r>
            <a:r>
              <a:rPr lang="de-DE" sz="3200" dirty="0" err="1"/>
              <a:t>purpose</a:t>
            </a:r>
            <a:endParaRPr lang="de-DE" sz="3200" dirty="0"/>
          </a:p>
          <a:p>
            <a:r>
              <a:rPr lang="de-DE" sz="3200" dirty="0" err="1"/>
              <a:t>should</a:t>
            </a:r>
            <a:r>
              <a:rPr lang="de-DE" sz="3200" dirty="0"/>
              <a:t> </a:t>
            </a:r>
            <a:r>
              <a:rPr lang="de-DE" sz="3200" dirty="0" err="1"/>
              <a:t>be</a:t>
            </a:r>
            <a:r>
              <a:rPr lang="de-DE" sz="3200" dirty="0"/>
              <a:t> </a:t>
            </a:r>
            <a:r>
              <a:rPr lang="de-DE" sz="3200" dirty="0" err="1"/>
              <a:t>capable</a:t>
            </a:r>
            <a:r>
              <a:rPr lang="de-DE" sz="3200" dirty="0"/>
              <a:t> </a:t>
            </a:r>
            <a:r>
              <a:rPr lang="de-DE" sz="3200" dirty="0" err="1"/>
              <a:t>of</a:t>
            </a:r>
            <a:r>
              <a:rPr lang="de-DE" sz="3200" dirty="0"/>
              <a:t> </a:t>
            </a:r>
            <a:r>
              <a:rPr lang="de-DE" sz="3200" dirty="0" err="1"/>
              <a:t>being</a:t>
            </a:r>
            <a:r>
              <a:rPr lang="de-DE" sz="3200" dirty="0"/>
              <a:t> </a:t>
            </a:r>
            <a:r>
              <a:rPr lang="de-DE" sz="3200" dirty="0" err="1"/>
              <a:t>objective</a:t>
            </a:r>
            <a:r>
              <a:rPr lang="de-DE" sz="3200" dirty="0"/>
              <a:t> </a:t>
            </a:r>
            <a:r>
              <a:rPr lang="de-DE" sz="3200" dirty="0" err="1"/>
              <a:t>scored</a:t>
            </a:r>
            <a:r>
              <a:rPr lang="de-DE" sz="3200" dirty="0"/>
              <a:t> </a:t>
            </a:r>
            <a:endParaRPr lang="de-DE" dirty="0"/>
          </a:p>
        </p:txBody>
      </p:sp>
      <p:sp>
        <p:nvSpPr>
          <p:cNvPr id="6" name="TextBox 5"/>
          <p:cNvSpPr txBox="1"/>
          <p:nvPr/>
        </p:nvSpPr>
        <p:spPr>
          <a:xfrm>
            <a:off x="752475" y="5467386"/>
            <a:ext cx="5343525"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91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Picture: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https://de.fotolia.com/tag/b%C3%BCrostuhl</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
        <p:nvSpPr>
          <p:cNvPr id="7" name="TextBox 6"/>
          <p:cNvSpPr txBox="1"/>
          <p:nvPr/>
        </p:nvSpPr>
        <p:spPr>
          <a:xfrm>
            <a:off x="11353800" y="5863933"/>
            <a:ext cx="48306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12</a:t>
            </a:r>
          </a:p>
        </p:txBody>
      </p:sp>
    </p:spTree>
    <p:extLst>
      <p:ext uri="{BB962C8B-B14F-4D97-AF65-F5344CB8AC3E}">
        <p14:creationId xmlns:p14="http://schemas.microsoft.com/office/powerpoint/2010/main" val="1357466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How</a:t>
            </a:r>
            <a:r>
              <a:rPr lang="de-DE" sz="3600" dirty="0">
                <a:latin typeface="Century Gothic" panose="020B0502020202020204" pitchFamily="34" charset="0"/>
              </a:rPr>
              <a:t> </a:t>
            </a:r>
            <a:r>
              <a:rPr lang="de-DE" sz="3600" dirty="0" err="1">
                <a:latin typeface="Century Gothic" panose="020B0502020202020204" pitchFamily="34" charset="0"/>
              </a:rPr>
              <a:t>should</a:t>
            </a:r>
            <a:r>
              <a:rPr lang="de-DE" sz="3600" dirty="0">
                <a:latin typeface="Century Gothic" panose="020B0502020202020204" pitchFamily="34" charset="0"/>
              </a:rPr>
              <a:t> </a:t>
            </a:r>
            <a:r>
              <a:rPr lang="de-DE" sz="3600" dirty="0" err="1">
                <a:latin typeface="Century Gothic" panose="020B0502020202020204" pitchFamily="34" charset="0"/>
              </a:rPr>
              <a:t>tests</a:t>
            </a:r>
            <a:r>
              <a:rPr lang="de-DE" sz="3600" dirty="0">
                <a:latin typeface="Century Gothic" panose="020B0502020202020204" pitchFamily="34" charset="0"/>
              </a:rPr>
              <a:t> </a:t>
            </a:r>
            <a:r>
              <a:rPr lang="de-DE" sz="3600" dirty="0" err="1">
                <a:latin typeface="Century Gothic" panose="020B0502020202020204" pitchFamily="34" charset="0"/>
              </a:rPr>
              <a:t>be</a:t>
            </a:r>
            <a:r>
              <a:rPr lang="de-DE" sz="3600" dirty="0">
                <a:latin typeface="Century Gothic" panose="020B0502020202020204" pitchFamily="34" charset="0"/>
              </a:rPr>
              <a:t> </a:t>
            </a:r>
            <a:r>
              <a:rPr lang="de-DE" sz="3600" dirty="0" err="1">
                <a:latin typeface="Century Gothic" panose="020B0502020202020204" pitchFamily="34" charset="0"/>
              </a:rPr>
              <a:t>used</a:t>
            </a:r>
            <a:r>
              <a:rPr lang="de-DE" sz="3600" dirty="0">
                <a:latin typeface="Century Gothic" panose="020B0502020202020204" pitchFamily="34" charset="0"/>
              </a:rPr>
              <a:t> in a </a:t>
            </a:r>
            <a:r>
              <a:rPr lang="de-DE" sz="3600" dirty="0" err="1">
                <a:latin typeface="Century Gothic" panose="020B0502020202020204" pitchFamily="34" charset="0"/>
              </a:rPr>
              <a:t>selection</a:t>
            </a:r>
            <a:r>
              <a:rPr lang="de-DE" sz="3600" dirty="0">
                <a:latin typeface="Century Gothic" panose="020B0502020202020204" pitchFamily="34" charset="0"/>
              </a:rPr>
              <a:t> </a:t>
            </a:r>
            <a:r>
              <a:rPr lang="de-DE" sz="3600" dirty="0" err="1">
                <a:latin typeface="Century Gothic" panose="020B0502020202020204" pitchFamily="34" charset="0"/>
              </a:rPr>
              <a:t>procedure</a:t>
            </a:r>
            <a:r>
              <a:rPr lang="de-DE" sz="3600" dirty="0">
                <a:latin typeface="Century Gothic" panose="020B0502020202020204" pitchFamily="34" charset="0"/>
              </a:rPr>
              <a:t>?</a:t>
            </a:r>
            <a:endParaRPr lang="cs-CZ" sz="3600" dirty="0">
              <a:latin typeface="Century Gothic" panose="020B0502020202020204" pitchFamily="34" charset="0"/>
            </a:endParaRPr>
          </a:p>
        </p:txBody>
      </p:sp>
      <p:sp>
        <p:nvSpPr>
          <p:cNvPr id="3" name="Zástupný symbol pro obsah 2"/>
          <p:cNvSpPr>
            <a:spLocks noGrp="1"/>
          </p:cNvSpPr>
          <p:nvPr>
            <p:ph idx="4294967295"/>
          </p:nvPr>
        </p:nvSpPr>
        <p:spPr>
          <a:xfrm>
            <a:off x="838200" y="2282826"/>
            <a:ext cx="11075126" cy="2458992"/>
          </a:xfrm>
          <a:prstGeom prst="rect">
            <a:avLst/>
          </a:prstGeom>
        </p:spPr>
        <p:txBody>
          <a:bodyPr/>
          <a:lstStyle/>
          <a:p>
            <a:r>
              <a:rPr lang="de-DE" sz="3200" dirty="0" err="1"/>
              <a:t>Economical</a:t>
            </a:r>
            <a:r>
              <a:rPr lang="de-DE" sz="3200" dirty="0"/>
              <a:t> </a:t>
            </a:r>
            <a:r>
              <a:rPr lang="de-DE" sz="3200" dirty="0" err="1"/>
              <a:t>if</a:t>
            </a:r>
            <a:r>
              <a:rPr lang="de-DE" sz="3200" dirty="0"/>
              <a:t> a large </a:t>
            </a:r>
            <a:r>
              <a:rPr lang="de-DE" sz="3200" dirty="0" err="1"/>
              <a:t>number</a:t>
            </a:r>
            <a:r>
              <a:rPr lang="de-DE" sz="3200" dirty="0"/>
              <a:t> </a:t>
            </a:r>
            <a:r>
              <a:rPr lang="de-DE" sz="3200" dirty="0" err="1"/>
              <a:t>of</a:t>
            </a:r>
            <a:r>
              <a:rPr lang="de-DE" sz="3200" dirty="0"/>
              <a:t> </a:t>
            </a:r>
            <a:r>
              <a:rPr lang="de-DE" sz="3200" dirty="0" err="1"/>
              <a:t>recruits</a:t>
            </a:r>
            <a:r>
              <a:rPr lang="de-DE" sz="3200" dirty="0"/>
              <a:t> </a:t>
            </a:r>
            <a:r>
              <a:rPr lang="de-DE" sz="3200" dirty="0" err="1"/>
              <a:t>are</a:t>
            </a:r>
            <a:r>
              <a:rPr lang="de-DE" sz="3200" dirty="0"/>
              <a:t> </a:t>
            </a:r>
            <a:r>
              <a:rPr lang="de-DE" sz="3200" dirty="0" err="1"/>
              <a:t>required</a:t>
            </a:r>
            <a:endParaRPr lang="de-DE" sz="2800" dirty="0">
              <a:sym typeface="Wingdings" panose="05000000000000000000" pitchFamily="2" charset="2"/>
            </a:endParaRPr>
          </a:p>
          <a:p>
            <a:r>
              <a:rPr lang="de-DE" sz="3200" dirty="0" err="1">
                <a:sym typeface="Wingdings" panose="05000000000000000000" pitchFamily="2" charset="2"/>
              </a:rPr>
              <a:t>administered</a:t>
            </a:r>
            <a:r>
              <a:rPr lang="de-DE" sz="3200" dirty="0">
                <a:sym typeface="Wingdings" panose="05000000000000000000" pitchFamily="2" charset="2"/>
              </a:rPr>
              <a:t> </a:t>
            </a:r>
            <a:r>
              <a:rPr lang="de-DE" sz="3200" dirty="0" err="1">
                <a:sym typeface="Wingdings" panose="05000000000000000000" pitchFamily="2" charset="2"/>
              </a:rPr>
              <a:t>only</a:t>
            </a:r>
            <a:r>
              <a:rPr lang="de-DE" sz="3200" dirty="0">
                <a:sym typeface="Wingdings" panose="05000000000000000000" pitchFamily="2" charset="2"/>
              </a:rPr>
              <a:t> </a:t>
            </a:r>
            <a:r>
              <a:rPr lang="de-DE" sz="3200" dirty="0" err="1">
                <a:sym typeface="Wingdings" panose="05000000000000000000" pitchFamily="2" charset="2"/>
              </a:rPr>
              <a:t>by</a:t>
            </a:r>
            <a:r>
              <a:rPr lang="de-DE" sz="3200" dirty="0">
                <a:sym typeface="Wingdings" panose="05000000000000000000" pitchFamily="2" charset="2"/>
              </a:rPr>
              <a:t> </a:t>
            </a:r>
            <a:r>
              <a:rPr lang="de-DE" sz="3200" dirty="0" err="1">
                <a:sym typeface="Wingdings" panose="05000000000000000000" pitchFamily="2" charset="2"/>
              </a:rPr>
              <a:t>people</a:t>
            </a:r>
            <a:r>
              <a:rPr lang="de-DE" sz="3200" dirty="0">
                <a:sym typeface="Wingdings" panose="05000000000000000000" pitchFamily="2" charset="2"/>
              </a:rPr>
              <a:t> </a:t>
            </a:r>
            <a:r>
              <a:rPr lang="de-DE" sz="3200" dirty="0" err="1">
                <a:sym typeface="Wingdings" panose="05000000000000000000" pitchFamily="2" charset="2"/>
              </a:rPr>
              <a:t>who</a:t>
            </a:r>
            <a:r>
              <a:rPr lang="de-DE" sz="3200" dirty="0">
                <a:sym typeface="Wingdings" panose="05000000000000000000" pitchFamily="2" charset="2"/>
              </a:rPr>
              <a:t> </a:t>
            </a:r>
            <a:r>
              <a:rPr lang="de-DE" sz="3200" dirty="0" err="1">
                <a:sym typeface="Wingdings" panose="05000000000000000000" pitchFamily="2" charset="2"/>
              </a:rPr>
              <a:t>have</a:t>
            </a:r>
            <a:r>
              <a:rPr lang="de-DE" sz="3200" dirty="0">
                <a:sym typeface="Wingdings" panose="05000000000000000000" pitchFamily="2" charset="2"/>
              </a:rPr>
              <a:t> </a:t>
            </a:r>
            <a:r>
              <a:rPr lang="de-DE" sz="3200" dirty="0" err="1">
                <a:sym typeface="Wingdings" panose="05000000000000000000" pitchFamily="2" charset="2"/>
              </a:rPr>
              <a:t>been</a:t>
            </a:r>
            <a:r>
              <a:rPr lang="de-DE" sz="3200" dirty="0">
                <a:sym typeface="Wingdings" panose="05000000000000000000" pitchFamily="2" charset="2"/>
              </a:rPr>
              <a:t> </a:t>
            </a:r>
            <a:r>
              <a:rPr lang="de-DE" sz="3200" dirty="0" err="1">
                <a:sym typeface="Wingdings" panose="05000000000000000000" pitchFamily="2" charset="2"/>
              </a:rPr>
              <a:t>trained</a:t>
            </a:r>
            <a:r>
              <a:rPr lang="de-DE" sz="3200" dirty="0">
                <a:sym typeface="Wingdings" panose="05000000000000000000" pitchFamily="2" charset="2"/>
              </a:rPr>
              <a:t> in:</a:t>
            </a:r>
          </a:p>
          <a:p>
            <a:pPr lvl="1"/>
            <a:r>
              <a:rPr lang="de-DE" sz="2800" dirty="0" err="1">
                <a:sym typeface="Wingdings" panose="05000000000000000000" pitchFamily="2" charset="2"/>
              </a:rPr>
              <a:t>What</a:t>
            </a:r>
            <a:r>
              <a:rPr lang="de-DE" sz="2800" dirty="0">
                <a:sym typeface="Wingdings" panose="05000000000000000000" pitchFamily="2" charset="2"/>
              </a:rPr>
              <a:t> </a:t>
            </a:r>
            <a:r>
              <a:rPr lang="de-DE" sz="2800" dirty="0" err="1">
                <a:sym typeface="Wingdings" panose="05000000000000000000" pitchFamily="2" charset="2"/>
              </a:rPr>
              <a:t>the</a:t>
            </a:r>
            <a:r>
              <a:rPr lang="de-DE" sz="2800" dirty="0">
                <a:sym typeface="Wingdings" panose="05000000000000000000" pitchFamily="2" charset="2"/>
              </a:rPr>
              <a:t> </a:t>
            </a:r>
            <a:r>
              <a:rPr lang="de-DE" sz="2800" dirty="0" err="1">
                <a:sym typeface="Wingdings" panose="05000000000000000000" pitchFamily="2" charset="2"/>
              </a:rPr>
              <a:t>tests</a:t>
            </a:r>
            <a:r>
              <a:rPr lang="de-DE" sz="2800" dirty="0">
                <a:sym typeface="Wingdings" panose="05000000000000000000" pitchFamily="2" charset="2"/>
              </a:rPr>
              <a:t> </a:t>
            </a:r>
            <a:r>
              <a:rPr lang="de-DE" sz="2800" dirty="0" err="1">
                <a:sym typeface="Wingdings" panose="05000000000000000000" pitchFamily="2" charset="2"/>
              </a:rPr>
              <a:t>are</a:t>
            </a:r>
            <a:r>
              <a:rPr lang="de-DE" sz="2800" dirty="0">
                <a:sym typeface="Wingdings" panose="05000000000000000000" pitchFamily="2" charset="2"/>
              </a:rPr>
              <a:t> </a:t>
            </a:r>
            <a:r>
              <a:rPr lang="de-DE" sz="2800" dirty="0" err="1">
                <a:sym typeface="Wingdings" panose="05000000000000000000" pitchFamily="2" charset="2"/>
              </a:rPr>
              <a:t>measuring</a:t>
            </a:r>
            <a:r>
              <a:rPr lang="de-DE" sz="2800" dirty="0">
                <a:sym typeface="Wingdings" panose="05000000000000000000" pitchFamily="2" charset="2"/>
              </a:rPr>
              <a:t>,</a:t>
            </a:r>
          </a:p>
          <a:p>
            <a:pPr lvl="1"/>
            <a:r>
              <a:rPr lang="de-DE" sz="2800" dirty="0" err="1">
                <a:sym typeface="Wingdings" panose="05000000000000000000" pitchFamily="2" charset="2"/>
              </a:rPr>
              <a:t>How</a:t>
            </a:r>
            <a:r>
              <a:rPr lang="de-DE" sz="2800" dirty="0">
                <a:sym typeface="Wingdings" panose="05000000000000000000" pitchFamily="2" charset="2"/>
              </a:rPr>
              <a:t> </a:t>
            </a:r>
            <a:r>
              <a:rPr lang="de-DE" sz="2800" dirty="0" err="1">
                <a:sym typeface="Wingdings" panose="05000000000000000000" pitchFamily="2" charset="2"/>
              </a:rPr>
              <a:t>they</a:t>
            </a:r>
            <a:r>
              <a:rPr lang="de-DE" sz="2800" dirty="0">
                <a:sym typeface="Wingdings" panose="05000000000000000000" pitchFamily="2" charset="2"/>
              </a:rPr>
              <a:t> </a:t>
            </a:r>
            <a:r>
              <a:rPr lang="de-DE" sz="2800" dirty="0" err="1">
                <a:sym typeface="Wingdings" panose="05000000000000000000" pitchFamily="2" charset="2"/>
              </a:rPr>
              <a:t>should</a:t>
            </a:r>
            <a:r>
              <a:rPr lang="de-DE" sz="2800" dirty="0">
                <a:sym typeface="Wingdings" panose="05000000000000000000" pitchFamily="2" charset="2"/>
              </a:rPr>
              <a:t> </a:t>
            </a:r>
            <a:r>
              <a:rPr lang="de-DE" sz="2800" dirty="0" err="1">
                <a:sym typeface="Wingdings" panose="05000000000000000000" pitchFamily="2" charset="2"/>
              </a:rPr>
              <a:t>be</a:t>
            </a:r>
            <a:r>
              <a:rPr lang="de-DE" sz="2800" dirty="0">
                <a:sym typeface="Wingdings" panose="05000000000000000000" pitchFamily="2" charset="2"/>
              </a:rPr>
              <a:t> </a:t>
            </a:r>
            <a:r>
              <a:rPr lang="de-DE" sz="2800" dirty="0" err="1">
                <a:sym typeface="Wingdings" panose="05000000000000000000" pitchFamily="2" charset="2"/>
              </a:rPr>
              <a:t>used</a:t>
            </a:r>
            <a:r>
              <a:rPr lang="de-DE" sz="2800" dirty="0">
                <a:sym typeface="Wingdings" panose="05000000000000000000" pitchFamily="2" charset="2"/>
              </a:rPr>
              <a:t>, </a:t>
            </a:r>
          </a:p>
          <a:p>
            <a:pPr lvl="1"/>
            <a:r>
              <a:rPr lang="de-DE" sz="2800" dirty="0" err="1">
                <a:sym typeface="Wingdings" panose="05000000000000000000" pitchFamily="2" charset="2"/>
              </a:rPr>
              <a:t>How</a:t>
            </a:r>
            <a:r>
              <a:rPr lang="de-DE" sz="2800" dirty="0">
                <a:sym typeface="Wingdings" panose="05000000000000000000" pitchFamily="2" charset="2"/>
              </a:rPr>
              <a:t> </a:t>
            </a:r>
            <a:r>
              <a:rPr lang="de-DE" sz="2800" dirty="0" err="1">
                <a:sym typeface="Wingdings" panose="05000000000000000000" pitchFamily="2" charset="2"/>
              </a:rPr>
              <a:t>they</a:t>
            </a:r>
            <a:r>
              <a:rPr lang="de-DE" sz="2800" dirty="0">
                <a:sym typeface="Wingdings" panose="05000000000000000000" pitchFamily="2" charset="2"/>
              </a:rPr>
              <a:t> </a:t>
            </a:r>
            <a:r>
              <a:rPr lang="de-DE" sz="2800" dirty="0" err="1">
                <a:sym typeface="Wingdings" panose="05000000000000000000" pitchFamily="2" charset="2"/>
              </a:rPr>
              <a:t>should</a:t>
            </a:r>
            <a:r>
              <a:rPr lang="de-DE" sz="2800" dirty="0">
                <a:sym typeface="Wingdings" panose="05000000000000000000" pitchFamily="2" charset="2"/>
              </a:rPr>
              <a:t> </a:t>
            </a:r>
            <a:r>
              <a:rPr lang="de-DE" sz="2800" dirty="0" err="1">
                <a:sym typeface="Wingdings" panose="05000000000000000000" pitchFamily="2" charset="2"/>
              </a:rPr>
              <a:t>be</a:t>
            </a:r>
            <a:r>
              <a:rPr lang="de-DE" sz="2800" dirty="0">
                <a:sym typeface="Wingdings" panose="05000000000000000000" pitchFamily="2" charset="2"/>
              </a:rPr>
              <a:t> </a:t>
            </a:r>
            <a:r>
              <a:rPr lang="de-DE" sz="2800" dirty="0" err="1">
                <a:sym typeface="Wingdings" panose="05000000000000000000" pitchFamily="2" charset="2"/>
              </a:rPr>
              <a:t>interpret</a:t>
            </a:r>
            <a:r>
              <a:rPr lang="de-DE" sz="2800" dirty="0">
                <a:sym typeface="Wingdings" panose="05000000000000000000" pitchFamily="2" charset="2"/>
              </a:rPr>
              <a:t> </a:t>
            </a:r>
            <a:endParaRPr lang="cs-CZ" dirty="0"/>
          </a:p>
        </p:txBody>
      </p:sp>
      <p:sp>
        <p:nvSpPr>
          <p:cNvPr id="6" name="TextBox 5"/>
          <p:cNvSpPr txBox="1"/>
          <p:nvPr/>
        </p:nvSpPr>
        <p:spPr>
          <a:xfrm>
            <a:off x="752475" y="5467386"/>
            <a:ext cx="5343525"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93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Picture: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https://de.fotolia.com/p/202583291</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
        <p:nvSpPr>
          <p:cNvPr id="7" name="TextBox 6"/>
          <p:cNvSpPr txBox="1"/>
          <p:nvPr/>
        </p:nvSpPr>
        <p:spPr>
          <a:xfrm>
            <a:off x="11353800" y="5863933"/>
            <a:ext cx="48306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13</a:t>
            </a:r>
          </a:p>
        </p:txBody>
      </p:sp>
    </p:spTree>
    <p:extLst>
      <p:ext uri="{BB962C8B-B14F-4D97-AF65-F5344CB8AC3E}">
        <p14:creationId xmlns:p14="http://schemas.microsoft.com/office/powerpoint/2010/main" val="2345311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b="1" dirty="0" smtClean="0"/>
              <a:t>Chapter </a:t>
            </a:r>
            <a:r>
              <a:rPr lang="cs-CZ" b="1" dirty="0" smtClean="0"/>
              <a:t>3</a:t>
            </a:r>
            <a:r>
              <a:rPr lang="en-GB" b="1" dirty="0" smtClean="0"/>
              <a:t>:</a:t>
            </a:r>
            <a:r>
              <a:rPr lang="en-GB" dirty="0"/>
              <a:t/>
            </a:r>
            <a:br>
              <a:rPr lang="en-GB" dirty="0"/>
            </a:br>
            <a:endParaRPr lang="de-DE" dirty="0"/>
          </a:p>
        </p:txBody>
      </p:sp>
      <p:sp>
        <p:nvSpPr>
          <p:cNvPr id="3" name="Inhaltsplatzhalter 2"/>
          <p:cNvSpPr>
            <a:spLocks noGrp="1"/>
          </p:cNvSpPr>
          <p:nvPr>
            <p:ph idx="1"/>
          </p:nvPr>
        </p:nvSpPr>
        <p:spPr/>
        <p:txBody>
          <a:bodyPr>
            <a:normAutofit/>
          </a:bodyPr>
          <a:lstStyle/>
          <a:p>
            <a:pPr marL="514350" lvl="0" indent="-514350">
              <a:buFont typeface="+mj-lt"/>
              <a:buAutoNum type="arabicPeriod"/>
            </a:pPr>
            <a:r>
              <a:rPr lang="en-GB" dirty="0" smtClean="0"/>
              <a:t>Learning </a:t>
            </a:r>
            <a:r>
              <a:rPr lang="en-GB" dirty="0"/>
              <a:t>objectives and introduction to the </a:t>
            </a:r>
            <a:r>
              <a:rPr lang="en-GB" dirty="0" smtClean="0"/>
              <a:t>topic</a:t>
            </a:r>
            <a:r>
              <a:rPr lang="cs-CZ" dirty="0" smtClean="0"/>
              <a:t> </a:t>
            </a:r>
            <a:r>
              <a:rPr lang="cs-CZ" dirty="0" err="1" smtClean="0"/>
              <a:t>of</a:t>
            </a:r>
            <a:r>
              <a:rPr lang="cs-CZ" dirty="0" smtClean="0"/>
              <a:t> </a:t>
            </a:r>
            <a:r>
              <a:rPr lang="cs-CZ" dirty="0" err="1" smtClean="0"/>
              <a:t>recruitment</a:t>
            </a:r>
            <a:endParaRPr lang="en-GB" dirty="0"/>
          </a:p>
          <a:p>
            <a:pPr marL="514350" indent="-514350">
              <a:buFont typeface="+mj-lt"/>
              <a:buAutoNum type="arabicPeriod"/>
            </a:pPr>
            <a:r>
              <a:rPr lang="en-GB" dirty="0"/>
              <a:t>Content</a:t>
            </a:r>
          </a:p>
          <a:p>
            <a:pPr marL="514350" lvl="0" indent="-514350">
              <a:buFont typeface="+mj-lt"/>
              <a:buAutoNum type="arabicPeriod"/>
            </a:pPr>
            <a:r>
              <a:rPr lang="en-GB" dirty="0" smtClean="0"/>
              <a:t>Case </a:t>
            </a:r>
            <a:r>
              <a:rPr lang="en-GB" dirty="0"/>
              <a:t>study (for students teamwork)</a:t>
            </a:r>
          </a:p>
          <a:p>
            <a:pPr marL="514350" lvl="0" indent="-514350">
              <a:buFont typeface="+mj-lt"/>
              <a:buAutoNum type="arabicPeriod"/>
            </a:pPr>
            <a:r>
              <a:rPr lang="en-GB" dirty="0" smtClean="0"/>
              <a:t>Summary </a:t>
            </a:r>
            <a:r>
              <a:rPr lang="en-GB" dirty="0"/>
              <a:t>of the topic </a:t>
            </a:r>
          </a:p>
          <a:p>
            <a:pPr marL="514350" lvl="0" indent="-514350">
              <a:buFont typeface="+mj-lt"/>
              <a:buAutoNum type="arabicPeriod"/>
            </a:pPr>
            <a:r>
              <a:rPr lang="en-GB" dirty="0"/>
              <a:t>Review questions</a:t>
            </a:r>
          </a:p>
          <a:p>
            <a:pPr marL="514350" lvl="0" indent="-514350">
              <a:buFont typeface="+mj-lt"/>
              <a:buAutoNum type="arabicPeriod"/>
            </a:pPr>
            <a:r>
              <a:rPr lang="en-GB" dirty="0" smtClean="0"/>
              <a:t>References</a:t>
            </a:r>
          </a:p>
          <a:p>
            <a:pPr marL="514350" lvl="0" indent="-514350">
              <a:buFont typeface="+mj-lt"/>
              <a:buAutoNum type="arabicPeriod"/>
            </a:pPr>
            <a:endParaRPr lang="en-GB" dirty="0" smtClean="0"/>
          </a:p>
          <a:p>
            <a:pPr marL="514350" lvl="0" indent="-514350">
              <a:buFont typeface="+mj-lt"/>
              <a:buAutoNum type="arabicPeriod"/>
            </a:pPr>
            <a:r>
              <a:rPr lang="en-GB" dirty="0" smtClean="0"/>
              <a:t>Questions </a:t>
            </a:r>
            <a:r>
              <a:rPr lang="en-GB" dirty="0"/>
              <a:t>for common online test </a:t>
            </a:r>
            <a:r>
              <a:rPr lang="en-GB" dirty="0" smtClean="0"/>
              <a:t>(after </a:t>
            </a:r>
            <a:r>
              <a:rPr lang="en-GB" dirty="0"/>
              <a:t>phase </a:t>
            </a:r>
            <a:r>
              <a:rPr lang="en-GB" dirty="0" smtClean="0"/>
              <a:t>1)</a:t>
            </a:r>
            <a:endParaRPr lang="en-GB" dirty="0"/>
          </a:p>
          <a:p>
            <a:pPr marL="0" indent="0">
              <a:buNone/>
            </a:pPr>
            <a:endParaRPr lang="de-DE" dirty="0"/>
          </a:p>
        </p:txBody>
      </p:sp>
    </p:spTree>
    <p:extLst>
      <p:ext uri="{BB962C8B-B14F-4D97-AF65-F5344CB8AC3E}">
        <p14:creationId xmlns:p14="http://schemas.microsoft.com/office/powerpoint/2010/main" val="2391336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How</a:t>
            </a:r>
            <a:r>
              <a:rPr lang="de-DE" sz="3600" dirty="0">
                <a:latin typeface="Century Gothic" panose="020B0502020202020204" pitchFamily="34" charset="0"/>
              </a:rPr>
              <a:t> </a:t>
            </a:r>
            <a:r>
              <a:rPr lang="de-DE" sz="3600" dirty="0" err="1">
                <a:latin typeface="Century Gothic" panose="020B0502020202020204" pitchFamily="34" charset="0"/>
              </a:rPr>
              <a:t>should</a:t>
            </a:r>
            <a:r>
              <a:rPr lang="de-DE" sz="3600" dirty="0">
                <a:latin typeface="Century Gothic" panose="020B0502020202020204" pitchFamily="34" charset="0"/>
              </a:rPr>
              <a:t> </a:t>
            </a:r>
            <a:r>
              <a:rPr lang="de-DE" sz="3600" dirty="0" err="1">
                <a:latin typeface="Century Gothic" panose="020B0502020202020204" pitchFamily="34" charset="0"/>
              </a:rPr>
              <a:t>tests</a:t>
            </a:r>
            <a:r>
              <a:rPr lang="de-DE" sz="3600" dirty="0">
                <a:latin typeface="Century Gothic" panose="020B0502020202020204" pitchFamily="34" charset="0"/>
              </a:rPr>
              <a:t> </a:t>
            </a:r>
            <a:r>
              <a:rPr lang="de-DE" sz="3600" dirty="0" err="1">
                <a:latin typeface="Century Gothic" panose="020B0502020202020204" pitchFamily="34" charset="0"/>
              </a:rPr>
              <a:t>be</a:t>
            </a:r>
            <a:r>
              <a:rPr lang="de-DE" sz="3600" dirty="0">
                <a:latin typeface="Century Gothic" panose="020B0502020202020204" pitchFamily="34" charset="0"/>
              </a:rPr>
              <a:t> </a:t>
            </a:r>
            <a:r>
              <a:rPr lang="de-DE" sz="3600" dirty="0" err="1">
                <a:latin typeface="Century Gothic" panose="020B0502020202020204" pitchFamily="34" charset="0"/>
              </a:rPr>
              <a:t>used</a:t>
            </a:r>
            <a:r>
              <a:rPr lang="de-DE" sz="3600" dirty="0">
                <a:latin typeface="Century Gothic" panose="020B0502020202020204" pitchFamily="34" charset="0"/>
              </a:rPr>
              <a:t> in a </a:t>
            </a:r>
            <a:r>
              <a:rPr lang="de-DE" sz="3600" dirty="0" err="1">
                <a:latin typeface="Century Gothic" panose="020B0502020202020204" pitchFamily="34" charset="0"/>
              </a:rPr>
              <a:t>selection</a:t>
            </a:r>
            <a:r>
              <a:rPr lang="de-DE" sz="3600" dirty="0">
                <a:latin typeface="Century Gothic" panose="020B0502020202020204" pitchFamily="34" charset="0"/>
              </a:rPr>
              <a:t> </a:t>
            </a:r>
            <a:r>
              <a:rPr lang="de-DE" sz="3600" dirty="0" err="1">
                <a:latin typeface="Century Gothic" panose="020B0502020202020204" pitchFamily="34" charset="0"/>
              </a:rPr>
              <a:t>procedure</a:t>
            </a:r>
            <a:r>
              <a:rPr lang="de-DE" sz="3600" dirty="0">
                <a:latin typeface="Century Gothic" panose="020B0502020202020204" pitchFamily="34" charset="0"/>
              </a:rPr>
              <a:t>?</a:t>
            </a:r>
            <a:endParaRPr lang="cs-CZ" sz="3600" dirty="0">
              <a:latin typeface="Century Gothic" panose="020B0502020202020204" pitchFamily="34" charset="0"/>
            </a:endParaRPr>
          </a:p>
        </p:txBody>
      </p:sp>
      <p:sp>
        <p:nvSpPr>
          <p:cNvPr id="3" name="Zástupný symbol pro obsah 2"/>
          <p:cNvSpPr>
            <a:spLocks noGrp="1"/>
          </p:cNvSpPr>
          <p:nvPr>
            <p:ph idx="4294967295"/>
          </p:nvPr>
        </p:nvSpPr>
        <p:spPr>
          <a:xfrm>
            <a:off x="838200" y="1825625"/>
            <a:ext cx="11075126" cy="3903371"/>
          </a:xfrm>
          <a:prstGeom prst="rect">
            <a:avLst/>
          </a:prstGeom>
        </p:spPr>
        <p:txBody>
          <a:bodyPr/>
          <a:lstStyle/>
          <a:p>
            <a:r>
              <a:rPr lang="de-DE" sz="3200" dirty="0" err="1">
                <a:sym typeface="Wingdings" panose="05000000000000000000" pitchFamily="2" charset="2"/>
              </a:rPr>
              <a:t>Intelligence</a:t>
            </a:r>
            <a:r>
              <a:rPr lang="de-DE" sz="3200" dirty="0">
                <a:sym typeface="Wingdings" panose="05000000000000000000" pitchFamily="2" charset="2"/>
              </a:rPr>
              <a:t> </a:t>
            </a:r>
            <a:r>
              <a:rPr lang="de-DE" sz="3200" dirty="0" err="1">
                <a:sym typeface="Wingdings" panose="05000000000000000000" pitchFamily="2" charset="2"/>
              </a:rPr>
              <a:t>tests</a:t>
            </a:r>
            <a:endParaRPr lang="de-DE" sz="3200" dirty="0">
              <a:sym typeface="Wingdings" panose="05000000000000000000" pitchFamily="2" charset="2"/>
            </a:endParaRPr>
          </a:p>
          <a:p>
            <a:pPr lvl="1"/>
            <a:r>
              <a:rPr lang="de-DE" sz="2800" dirty="0" err="1">
                <a:sym typeface="Wingdings" panose="05000000000000000000" pitchFamily="2" charset="2"/>
              </a:rPr>
              <a:t>If</a:t>
            </a:r>
            <a:r>
              <a:rPr lang="de-DE" sz="2800" dirty="0">
                <a:sym typeface="Wingdings" panose="05000000000000000000" pitchFamily="2" charset="2"/>
              </a:rPr>
              <a:t> </a:t>
            </a:r>
            <a:r>
              <a:rPr lang="de-DE" sz="2800" dirty="0" err="1">
                <a:sym typeface="Wingdings" panose="05000000000000000000" pitchFamily="2" charset="2"/>
              </a:rPr>
              <a:t>intelligence</a:t>
            </a:r>
            <a:r>
              <a:rPr lang="de-DE" sz="2800" dirty="0">
                <a:sym typeface="Wingdings" panose="05000000000000000000" pitchFamily="2" charset="2"/>
              </a:rPr>
              <a:t> </a:t>
            </a:r>
            <a:r>
              <a:rPr lang="de-DE" sz="2800" dirty="0" err="1">
                <a:sym typeface="Wingdings" panose="05000000000000000000" pitchFamily="2" charset="2"/>
              </a:rPr>
              <a:t>is</a:t>
            </a:r>
            <a:r>
              <a:rPr lang="de-DE" sz="2800" dirty="0">
                <a:sym typeface="Wingdings" panose="05000000000000000000" pitchFamily="2" charset="2"/>
              </a:rPr>
              <a:t> </a:t>
            </a:r>
            <a:r>
              <a:rPr lang="de-DE" sz="2800" dirty="0" err="1">
                <a:sym typeface="Wingdings" panose="05000000000000000000" pitchFamily="2" charset="2"/>
              </a:rPr>
              <a:t>the</a:t>
            </a:r>
            <a:r>
              <a:rPr lang="de-DE" sz="2800" dirty="0">
                <a:sym typeface="Wingdings" panose="05000000000000000000" pitchFamily="2" charset="2"/>
              </a:rPr>
              <a:t> </a:t>
            </a:r>
            <a:r>
              <a:rPr lang="de-DE" sz="2800" dirty="0" err="1">
                <a:sym typeface="Wingdings" panose="05000000000000000000" pitchFamily="2" charset="2"/>
              </a:rPr>
              <a:t>key</a:t>
            </a:r>
            <a:r>
              <a:rPr lang="de-DE" sz="2800" dirty="0">
                <a:sym typeface="Wingdings" panose="05000000000000000000" pitchFamily="2" charset="2"/>
              </a:rPr>
              <a:t> </a:t>
            </a:r>
            <a:r>
              <a:rPr lang="de-DE" sz="2800" dirty="0" err="1">
                <a:sym typeface="Wingdings" panose="05000000000000000000" pitchFamily="2" charset="2"/>
              </a:rPr>
              <a:t>factor</a:t>
            </a:r>
            <a:endParaRPr lang="de-DE" sz="2800" dirty="0">
              <a:sym typeface="Wingdings" panose="05000000000000000000" pitchFamily="2" charset="2"/>
            </a:endParaRPr>
          </a:p>
          <a:p>
            <a:r>
              <a:rPr lang="de-DE" sz="3200" dirty="0" err="1">
                <a:sym typeface="Wingdings" panose="05000000000000000000" pitchFamily="2" charset="2"/>
              </a:rPr>
              <a:t>Aptitude</a:t>
            </a:r>
            <a:r>
              <a:rPr lang="de-DE" sz="3200" dirty="0">
                <a:sym typeface="Wingdings" panose="05000000000000000000" pitchFamily="2" charset="2"/>
              </a:rPr>
              <a:t> </a:t>
            </a:r>
            <a:r>
              <a:rPr lang="de-DE" sz="3200" dirty="0" err="1">
                <a:sym typeface="Wingdings" panose="05000000000000000000" pitchFamily="2" charset="2"/>
              </a:rPr>
              <a:t>tests</a:t>
            </a:r>
            <a:endParaRPr lang="de-DE" sz="3200" dirty="0">
              <a:sym typeface="Wingdings" panose="05000000000000000000" pitchFamily="2" charset="2"/>
            </a:endParaRPr>
          </a:p>
          <a:p>
            <a:pPr lvl="1"/>
            <a:r>
              <a:rPr lang="de-DE" sz="2800" dirty="0" err="1">
                <a:sym typeface="Wingdings" panose="05000000000000000000" pitchFamily="2" charset="2"/>
              </a:rPr>
              <a:t>for</a:t>
            </a:r>
            <a:r>
              <a:rPr lang="de-DE" sz="2800" dirty="0">
                <a:sym typeface="Wingdings" panose="05000000000000000000" pitchFamily="2" charset="2"/>
              </a:rPr>
              <a:t> </a:t>
            </a:r>
            <a:r>
              <a:rPr lang="de-DE" sz="2800" dirty="0" err="1">
                <a:sym typeface="Wingdings" panose="05000000000000000000" pitchFamily="2" charset="2"/>
              </a:rPr>
              <a:t>jobs</a:t>
            </a:r>
            <a:r>
              <a:rPr lang="de-DE" sz="2800" dirty="0">
                <a:sym typeface="Wingdings" panose="05000000000000000000" pitchFamily="2" charset="2"/>
              </a:rPr>
              <a:t> </a:t>
            </a:r>
            <a:r>
              <a:rPr lang="de-DE" sz="2800" dirty="0" err="1">
                <a:sym typeface="Wingdings" panose="05000000000000000000" pitchFamily="2" charset="2"/>
              </a:rPr>
              <a:t>where</a:t>
            </a:r>
            <a:r>
              <a:rPr lang="de-DE" sz="2800" dirty="0">
                <a:sym typeface="Wingdings" panose="05000000000000000000" pitchFamily="2" charset="2"/>
              </a:rPr>
              <a:t> </a:t>
            </a:r>
            <a:r>
              <a:rPr lang="de-DE" sz="2800" dirty="0" err="1">
                <a:sym typeface="Wingdings" panose="05000000000000000000" pitchFamily="2" charset="2"/>
              </a:rPr>
              <a:t>specific</a:t>
            </a:r>
            <a:r>
              <a:rPr lang="de-DE" sz="2800" dirty="0">
                <a:sym typeface="Wingdings" panose="05000000000000000000" pitchFamily="2" charset="2"/>
              </a:rPr>
              <a:t> </a:t>
            </a:r>
            <a:r>
              <a:rPr lang="de-DE" sz="2800" dirty="0" err="1">
                <a:sym typeface="Wingdings" panose="05000000000000000000" pitchFamily="2" charset="2"/>
              </a:rPr>
              <a:t>and</a:t>
            </a:r>
            <a:r>
              <a:rPr lang="de-DE" sz="2800" dirty="0">
                <a:sym typeface="Wingdings" panose="05000000000000000000" pitchFamily="2" charset="2"/>
              </a:rPr>
              <a:t> </a:t>
            </a:r>
            <a:r>
              <a:rPr lang="de-DE" sz="2800" dirty="0" err="1">
                <a:sym typeface="Wingdings" panose="05000000000000000000" pitchFamily="2" charset="2"/>
              </a:rPr>
              <a:t>measureable</a:t>
            </a:r>
            <a:r>
              <a:rPr lang="de-DE" sz="2800" dirty="0">
                <a:sym typeface="Wingdings" panose="05000000000000000000" pitchFamily="2" charset="2"/>
              </a:rPr>
              <a:t> </a:t>
            </a:r>
            <a:r>
              <a:rPr lang="de-DE" sz="2800" dirty="0" err="1">
                <a:sym typeface="Wingdings" panose="05000000000000000000" pitchFamily="2" charset="2"/>
              </a:rPr>
              <a:t>skills</a:t>
            </a:r>
            <a:r>
              <a:rPr lang="de-DE" sz="2800" dirty="0">
                <a:sym typeface="Wingdings" panose="05000000000000000000" pitchFamily="2" charset="2"/>
              </a:rPr>
              <a:t> </a:t>
            </a:r>
            <a:r>
              <a:rPr lang="de-DE" sz="2800" dirty="0" err="1">
                <a:sym typeface="Wingdings" panose="05000000000000000000" pitchFamily="2" charset="2"/>
              </a:rPr>
              <a:t>needed</a:t>
            </a:r>
            <a:r>
              <a:rPr lang="de-DE" sz="2800" dirty="0">
                <a:sym typeface="Wingdings" panose="05000000000000000000" pitchFamily="2" charset="2"/>
              </a:rPr>
              <a:t> (</a:t>
            </a:r>
            <a:r>
              <a:rPr lang="de-DE" sz="2800" dirty="0" err="1">
                <a:sym typeface="Wingdings" panose="05000000000000000000" pitchFamily="2" charset="2"/>
              </a:rPr>
              <a:t>repair</a:t>
            </a:r>
            <a:r>
              <a:rPr lang="de-DE" sz="2800" dirty="0">
                <a:sym typeface="Wingdings" panose="05000000000000000000" pitchFamily="2" charset="2"/>
              </a:rPr>
              <a:t> </a:t>
            </a:r>
            <a:r>
              <a:rPr lang="de-DE" sz="2800" dirty="0" err="1">
                <a:sym typeface="Wingdings" panose="05000000000000000000" pitchFamily="2" charset="2"/>
              </a:rPr>
              <a:t>work</a:t>
            </a:r>
            <a:r>
              <a:rPr lang="de-DE" sz="2800" dirty="0">
                <a:sym typeface="Wingdings" panose="05000000000000000000" pitchFamily="2" charset="2"/>
              </a:rPr>
              <a:t>)</a:t>
            </a:r>
          </a:p>
          <a:p>
            <a:r>
              <a:rPr lang="de-DE" sz="3200" dirty="0" err="1">
                <a:sym typeface="Wingdings" panose="05000000000000000000" pitchFamily="2" charset="2"/>
              </a:rPr>
              <a:t>Personality</a:t>
            </a:r>
            <a:r>
              <a:rPr lang="de-DE" sz="3200" dirty="0">
                <a:sym typeface="Wingdings" panose="05000000000000000000" pitchFamily="2" charset="2"/>
              </a:rPr>
              <a:t> </a:t>
            </a:r>
            <a:r>
              <a:rPr lang="de-DE" sz="3200" dirty="0" err="1">
                <a:sym typeface="Wingdings" panose="05000000000000000000" pitchFamily="2" charset="2"/>
              </a:rPr>
              <a:t>tests</a:t>
            </a:r>
            <a:endParaRPr lang="de-DE" sz="3200" dirty="0">
              <a:sym typeface="Wingdings" panose="05000000000000000000" pitchFamily="2" charset="2"/>
            </a:endParaRPr>
          </a:p>
          <a:p>
            <a:pPr lvl="1"/>
            <a:r>
              <a:rPr lang="de-DE" sz="2800" dirty="0" err="1">
                <a:sym typeface="Wingdings" panose="05000000000000000000" pitchFamily="2" charset="2"/>
              </a:rPr>
              <a:t>for</a:t>
            </a:r>
            <a:r>
              <a:rPr lang="de-DE" sz="2800" dirty="0">
                <a:sym typeface="Wingdings" panose="05000000000000000000" pitchFamily="2" charset="2"/>
              </a:rPr>
              <a:t> </a:t>
            </a:r>
            <a:r>
              <a:rPr lang="de-DE" sz="2800" dirty="0" err="1">
                <a:sym typeface="Wingdings" panose="05000000000000000000" pitchFamily="2" charset="2"/>
              </a:rPr>
              <a:t>jobs</a:t>
            </a:r>
            <a:r>
              <a:rPr lang="de-DE" sz="2800" dirty="0">
                <a:sym typeface="Wingdings" panose="05000000000000000000" pitchFamily="2" charset="2"/>
              </a:rPr>
              <a:t> </a:t>
            </a:r>
            <a:r>
              <a:rPr lang="de-DE" sz="2800" dirty="0" err="1">
                <a:sym typeface="Wingdings" panose="05000000000000000000" pitchFamily="2" charset="2"/>
              </a:rPr>
              <a:t>as</a:t>
            </a:r>
            <a:r>
              <a:rPr lang="de-DE" sz="2800" dirty="0">
                <a:sym typeface="Wingdings" panose="05000000000000000000" pitchFamily="2" charset="2"/>
              </a:rPr>
              <a:t> </a:t>
            </a:r>
            <a:r>
              <a:rPr lang="de-DE" sz="2800" dirty="0" err="1">
                <a:sym typeface="Wingdings" panose="05000000000000000000" pitchFamily="2" charset="2"/>
              </a:rPr>
              <a:t>selling</a:t>
            </a:r>
            <a:r>
              <a:rPr lang="de-DE" sz="2800" dirty="0">
                <a:sym typeface="Wingdings" panose="05000000000000000000" pitchFamily="2" charset="2"/>
              </a:rPr>
              <a:t> </a:t>
            </a:r>
          </a:p>
          <a:p>
            <a:r>
              <a:rPr lang="de-DE" sz="3200" dirty="0" err="1">
                <a:sym typeface="Wingdings" panose="05000000000000000000" pitchFamily="2" charset="2"/>
              </a:rPr>
              <a:t>combination</a:t>
            </a:r>
            <a:r>
              <a:rPr lang="de-DE" sz="3200" dirty="0">
                <a:sym typeface="Wingdings" panose="05000000000000000000" pitchFamily="2" charset="2"/>
              </a:rPr>
              <a:t> </a:t>
            </a:r>
            <a:r>
              <a:rPr lang="de-DE" sz="3200" dirty="0" err="1">
                <a:sym typeface="Wingdings" panose="05000000000000000000" pitchFamily="2" charset="2"/>
              </a:rPr>
              <a:t>of</a:t>
            </a:r>
            <a:r>
              <a:rPr lang="de-DE" sz="3200" dirty="0">
                <a:sym typeface="Wingdings" panose="05000000000000000000" pitchFamily="2" charset="2"/>
              </a:rPr>
              <a:t> different </a:t>
            </a:r>
            <a:r>
              <a:rPr lang="de-DE" sz="3200" dirty="0" err="1">
                <a:sym typeface="Wingdings" panose="05000000000000000000" pitchFamily="2" charset="2"/>
              </a:rPr>
              <a:t>types</a:t>
            </a:r>
            <a:r>
              <a:rPr lang="de-DE" sz="3200" dirty="0">
                <a:sym typeface="Wingdings" panose="05000000000000000000" pitchFamily="2" charset="2"/>
              </a:rPr>
              <a:t> </a:t>
            </a:r>
            <a:r>
              <a:rPr lang="de-DE" sz="3200" dirty="0" err="1">
                <a:sym typeface="Wingdings" panose="05000000000000000000" pitchFamily="2" charset="2"/>
              </a:rPr>
              <a:t>of</a:t>
            </a:r>
            <a:r>
              <a:rPr lang="de-DE" sz="3200" dirty="0">
                <a:sym typeface="Wingdings" panose="05000000000000000000" pitchFamily="2" charset="2"/>
              </a:rPr>
              <a:t> </a:t>
            </a:r>
            <a:r>
              <a:rPr lang="de-DE" sz="3200" dirty="0" err="1">
                <a:sym typeface="Wingdings" panose="05000000000000000000" pitchFamily="2" charset="2"/>
              </a:rPr>
              <a:t>tests</a:t>
            </a:r>
            <a:r>
              <a:rPr lang="de-DE" sz="2800" dirty="0">
                <a:sym typeface="Wingdings" panose="05000000000000000000" pitchFamily="2" charset="2"/>
              </a:rPr>
              <a:t> </a:t>
            </a:r>
          </a:p>
        </p:txBody>
      </p:sp>
      <p:sp>
        <p:nvSpPr>
          <p:cNvPr id="6" name="TextBox 5"/>
          <p:cNvSpPr txBox="1"/>
          <p:nvPr/>
        </p:nvSpPr>
        <p:spPr>
          <a:xfrm>
            <a:off x="752475" y="5467386"/>
            <a:ext cx="5343525"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93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Picture:  </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hlinkClick r:id="rId2"/>
              </a:rPr>
              <a:t>https://de.fotolia.com/p/202583291</a:t>
            </a: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p:txBody>
      </p:sp>
      <p:sp>
        <p:nvSpPr>
          <p:cNvPr id="7" name="TextBox 6"/>
          <p:cNvSpPr txBox="1"/>
          <p:nvPr/>
        </p:nvSpPr>
        <p:spPr>
          <a:xfrm>
            <a:off x="11353800" y="5863933"/>
            <a:ext cx="48306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13</a:t>
            </a:r>
          </a:p>
        </p:txBody>
      </p:sp>
    </p:spTree>
    <p:extLst>
      <p:ext uri="{BB962C8B-B14F-4D97-AF65-F5344CB8AC3E}">
        <p14:creationId xmlns:p14="http://schemas.microsoft.com/office/powerpoint/2010/main" val="541798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err="1" smtClean="0"/>
              <a:t>Social</a:t>
            </a:r>
            <a:r>
              <a:rPr lang="cs-CZ" dirty="0" smtClean="0"/>
              <a:t> Media in </a:t>
            </a:r>
            <a:r>
              <a:rPr lang="cs-CZ" dirty="0" err="1" smtClean="0"/>
              <a:t>Recruitment</a:t>
            </a:r>
            <a:endParaRPr lang="en-GB" dirty="0"/>
          </a:p>
        </p:txBody>
      </p:sp>
      <p:sp>
        <p:nvSpPr>
          <p:cNvPr id="3" name="Podnadpis 2"/>
          <p:cNvSpPr>
            <a:spLocks noGrp="1"/>
          </p:cNvSpPr>
          <p:nvPr>
            <p:ph type="subTitle" idx="1"/>
          </p:nvPr>
        </p:nvSpPr>
        <p:spPr/>
        <p:txBody>
          <a:bodyPr/>
          <a:lstStyle/>
          <a:p>
            <a:endParaRPr lang="en-GB"/>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390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p:cNvPicPr>
            <a:picLocks noChangeAspect="1"/>
          </p:cNvPicPr>
          <p:nvPr/>
        </p:nvPicPr>
        <p:blipFill>
          <a:blip r:embed="rId9"/>
          <a:stretch>
            <a:fillRect/>
          </a:stretch>
        </p:blipFill>
        <p:spPr>
          <a:xfrm>
            <a:off x="3095625" y="1114425"/>
            <a:ext cx="6000750" cy="4629150"/>
          </a:xfrm>
          <a:prstGeom prst="rect">
            <a:avLst/>
          </a:prstGeom>
        </p:spPr>
      </p:pic>
      <p:sp>
        <p:nvSpPr>
          <p:cNvPr id="7" name="TextovéPole 6"/>
          <p:cNvSpPr txBox="1"/>
          <p:nvPr/>
        </p:nvSpPr>
        <p:spPr>
          <a:xfrm>
            <a:off x="2631233" y="292558"/>
            <a:ext cx="6852401" cy="461665"/>
          </a:xfrm>
          <a:prstGeom prst="rect">
            <a:avLst/>
          </a:prstGeom>
          <a:noFill/>
        </p:spPr>
        <p:txBody>
          <a:bodyPr wrap="square" rtlCol="0">
            <a:spAutoFit/>
          </a:bodyPr>
          <a:lstStyle/>
          <a:p>
            <a:pPr algn="ctr"/>
            <a:r>
              <a:rPr lang="cs-CZ" sz="2400" b="1" dirty="0" err="1" smtClean="0"/>
              <a:t>Example</a:t>
            </a:r>
            <a:r>
              <a:rPr lang="cs-CZ" sz="2400" b="1" dirty="0" smtClean="0"/>
              <a:t> </a:t>
            </a:r>
            <a:r>
              <a:rPr lang="cs-CZ" sz="2400" b="1" dirty="0" err="1" smtClean="0"/>
              <a:t>of</a:t>
            </a:r>
            <a:r>
              <a:rPr lang="cs-CZ" sz="2400" b="1" dirty="0" smtClean="0"/>
              <a:t> </a:t>
            </a:r>
            <a:r>
              <a:rPr lang="cs-CZ" sz="2400" b="1" dirty="0" err="1" smtClean="0"/>
              <a:t>using</a:t>
            </a:r>
            <a:r>
              <a:rPr lang="cs-CZ" sz="2400" b="1" dirty="0" smtClean="0"/>
              <a:t> </a:t>
            </a:r>
            <a:r>
              <a:rPr lang="cs-CZ" sz="2400" b="1" dirty="0" err="1" smtClean="0"/>
              <a:t>Instagram</a:t>
            </a:r>
            <a:r>
              <a:rPr lang="cs-CZ" sz="2400" b="1" dirty="0" smtClean="0"/>
              <a:t> in </a:t>
            </a:r>
            <a:r>
              <a:rPr lang="cs-CZ" sz="2400" b="1" dirty="0" err="1" smtClean="0"/>
              <a:t>recruitment</a:t>
            </a:r>
            <a:endParaRPr lang="cs-CZ" sz="2400" b="1" dirty="0"/>
          </a:p>
        </p:txBody>
      </p:sp>
    </p:spTree>
    <p:extLst>
      <p:ext uri="{BB962C8B-B14F-4D97-AF65-F5344CB8AC3E}">
        <p14:creationId xmlns:p14="http://schemas.microsoft.com/office/powerpoint/2010/main" val="12538349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Zástupný symbol pro obsah 2"/>
          <p:cNvSpPr>
            <a:spLocks noGrp="1"/>
          </p:cNvSpPr>
          <p:nvPr>
            <p:ph idx="4294967295"/>
          </p:nvPr>
        </p:nvSpPr>
        <p:spPr bwMode="auto">
          <a:xfrm>
            <a:off x="838200" y="706438"/>
            <a:ext cx="10515600" cy="5022850"/>
          </a:xfrm>
          <a:prstGeom prst="rect">
            <a:avLst/>
          </a:prstGeom>
          <a:ln>
            <a:miter lim="800000"/>
            <a:headEnd/>
            <a:tailEnd/>
          </a:ln>
        </p:spPr>
        <p:txBody>
          <a:bodyPr/>
          <a:lstStyle/>
          <a:p>
            <a:pPr>
              <a:buFont typeface="Arial" panose="020B0604020202020204" pitchFamily="34" charset="0"/>
              <a:buNone/>
              <a:defRPr/>
            </a:pPr>
            <a:r>
              <a:rPr lang="en-US" b="1" i="1" dirty="0" smtClean="0"/>
              <a:t>Dealing with recruitment problems</a:t>
            </a:r>
          </a:p>
          <a:p>
            <a:pPr marL="0" indent="0">
              <a:buFont typeface="Arial" panose="020B0604020202020204" pitchFamily="34" charset="0"/>
              <a:buNone/>
              <a:defRPr/>
            </a:pPr>
            <a:r>
              <a:rPr lang="en-US" sz="2600" dirty="0" smtClean="0"/>
              <a:t>Every experienced HR professional who is responsible for recruitment and selection will occasionally come across a vacancy that is particularly difficult</a:t>
            </a:r>
            <a:r>
              <a:rPr lang="lt-LT" sz="2600" dirty="0" smtClean="0"/>
              <a:t> </a:t>
            </a:r>
            <a:r>
              <a:rPr lang="en-US" sz="2600" dirty="0" smtClean="0"/>
              <a:t>to fill. To deal with the problem constructively it is necessary to take the following actions:</a:t>
            </a:r>
          </a:p>
          <a:p>
            <a:pPr>
              <a:defRPr/>
            </a:pPr>
            <a:r>
              <a:rPr lang="en-US" sz="2400" dirty="0" smtClean="0"/>
              <a:t>Ensure that all the possible sources of candidates have been used.</a:t>
            </a:r>
          </a:p>
          <a:p>
            <a:pPr>
              <a:defRPr/>
            </a:pPr>
            <a:r>
              <a:rPr lang="en-US" sz="2400" dirty="0" smtClean="0"/>
              <a:t>Consider any ways in which the advertisement could be made more attractive.</a:t>
            </a:r>
            <a:endParaRPr lang="lt-LT" sz="2400" dirty="0" smtClean="0"/>
          </a:p>
          <a:p>
            <a:pPr>
              <a:defRPr/>
            </a:pPr>
            <a:r>
              <a:rPr lang="en-US" sz="2400" dirty="0" smtClean="0"/>
              <a:t>Check that the person specification is realistic </a:t>
            </a:r>
            <a:r>
              <a:rPr lang="lt-LT" sz="2400" dirty="0" smtClean="0"/>
              <a:t>.</a:t>
            </a:r>
            <a:endParaRPr lang="en-US" sz="2400" dirty="0" smtClean="0"/>
          </a:p>
          <a:p>
            <a:pPr>
              <a:defRPr/>
            </a:pPr>
            <a:r>
              <a:rPr lang="en-US" sz="2400" dirty="0" smtClean="0"/>
              <a:t>Consider whether it might be necessary to improve the package offered to candidates</a:t>
            </a:r>
            <a:r>
              <a:rPr lang="lt-LT" sz="2400" dirty="0" smtClean="0"/>
              <a:t>.</a:t>
            </a:r>
            <a:endParaRPr lang="en-US" sz="2400" dirty="0" smtClean="0"/>
          </a:p>
          <a:p>
            <a:pPr>
              <a:defRPr/>
            </a:pPr>
            <a:r>
              <a:rPr lang="en-US" sz="2400" dirty="0" smtClean="0"/>
              <a:t>In discussion with the line manager, examine the possibility of reshaping the role to increase its attractiveness.</a:t>
            </a:r>
          </a:p>
        </p:txBody>
      </p:sp>
    </p:spTree>
    <p:extLst>
      <p:ext uri="{BB962C8B-B14F-4D97-AF65-F5344CB8AC3E}">
        <p14:creationId xmlns:p14="http://schemas.microsoft.com/office/powerpoint/2010/main" val="20854556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Nadpis 1"/>
          <p:cNvSpPr>
            <a:spLocks noGrp="1"/>
          </p:cNvSpPr>
          <p:nvPr>
            <p:ph type="title" idx="4294967295"/>
          </p:nvPr>
        </p:nvSpPr>
        <p:spPr bwMode="auto">
          <a:xfrm>
            <a:off x="838200" y="727075"/>
            <a:ext cx="10515600" cy="9636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altLang="cs-CZ" b="1" smtClean="0"/>
              <a:t>3.2 Creating an Employer Brand </a:t>
            </a:r>
            <a:r>
              <a:rPr lang="lt-LT" altLang="cs-CZ" b="1" smtClean="0"/>
              <a:t/>
            </a:r>
            <a:br>
              <a:rPr lang="lt-LT" altLang="cs-CZ" b="1" smtClean="0"/>
            </a:br>
            <a:endParaRPr lang="cs-CZ" altLang="cs-CZ" b="1" smtClean="0">
              <a:latin typeface="Century Gothic" panose="020B0502020202020204" pitchFamily="34" charset="0"/>
            </a:endParaRPr>
          </a:p>
        </p:txBody>
      </p:sp>
      <p:sp>
        <p:nvSpPr>
          <p:cNvPr id="3075" name="Zástupný symbol pro obsah 2"/>
          <p:cNvSpPr>
            <a:spLocks noGrp="1"/>
          </p:cNvSpPr>
          <p:nvPr>
            <p:ph idx="4294967295"/>
          </p:nvPr>
        </p:nvSpPr>
        <p:spPr bwMode="auto">
          <a:xfrm>
            <a:off x="838200" y="1825625"/>
            <a:ext cx="10515600" cy="3903663"/>
          </a:xfrm>
          <a:prstGeom prst="rect">
            <a:avLst/>
          </a:prstGeom>
          <a:ln>
            <a:miter lim="800000"/>
            <a:headEnd/>
            <a:tailEnd/>
          </a:ln>
        </p:spPr>
        <p:txBody>
          <a:bodyPr/>
          <a:lstStyle/>
          <a:p>
            <a:pPr>
              <a:buFont typeface="Arial" panose="020B0604020202020204" pitchFamily="34" charset="0"/>
              <a:buNone/>
              <a:defRPr/>
            </a:pPr>
            <a:r>
              <a:rPr lang="en-US" b="1" i="1" dirty="0" smtClean="0"/>
              <a:t>Employee value proposition</a:t>
            </a:r>
          </a:p>
          <a:p>
            <a:pPr marL="0" indent="0">
              <a:buFont typeface="Arial" panose="020B0604020202020204" pitchFamily="34" charset="0"/>
              <a:buNone/>
              <a:defRPr/>
            </a:pPr>
            <a:r>
              <a:rPr lang="lt-LT" dirty="0" smtClean="0"/>
              <a:t>A</a:t>
            </a:r>
            <a:r>
              <a:rPr lang="en-US" dirty="0" smtClean="0"/>
              <a:t>n organization’s employee value proposition consists of what it offers to prospective or existing employees that they will value and that will persuade them to join or remain with the business. It can be developed by </a:t>
            </a:r>
            <a:r>
              <a:rPr lang="en-US" dirty="0" err="1" smtClean="0"/>
              <a:t>analysing</a:t>
            </a:r>
            <a:r>
              <a:rPr lang="en-US" dirty="0" smtClean="0"/>
              <a:t> everything that the organization has to offer potential employees and then conveying that offer to them on the organization’s website or by other means.</a:t>
            </a:r>
          </a:p>
        </p:txBody>
      </p:sp>
    </p:spTree>
    <p:extLst>
      <p:ext uri="{BB962C8B-B14F-4D97-AF65-F5344CB8AC3E}">
        <p14:creationId xmlns:p14="http://schemas.microsoft.com/office/powerpoint/2010/main" val="7772217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Zástupný symbol pro obsah 2"/>
          <p:cNvSpPr>
            <a:spLocks noGrp="1"/>
          </p:cNvSpPr>
          <p:nvPr>
            <p:ph idx="4294967295"/>
          </p:nvPr>
        </p:nvSpPr>
        <p:spPr bwMode="auto">
          <a:xfrm>
            <a:off x="838200" y="984250"/>
            <a:ext cx="10515600" cy="47450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cs-CZ" b="1" i="1" smtClean="0"/>
              <a:t>Employer brand</a:t>
            </a:r>
          </a:p>
          <a:p>
            <a:pPr>
              <a:buFont typeface="Arial" panose="020B0604020202020204" pitchFamily="34" charset="0"/>
              <a:buNone/>
            </a:pPr>
            <a:r>
              <a:rPr lang="en-US" altLang="cs-CZ" smtClean="0"/>
              <a:t>To create an employer brand:</a:t>
            </a:r>
          </a:p>
          <a:p>
            <a:r>
              <a:rPr lang="en-US" altLang="cs-CZ" smtClean="0"/>
              <a:t>analyse what the best candidates need and want;</a:t>
            </a:r>
            <a:endParaRPr lang="lt-LT" altLang="cs-CZ" smtClean="0"/>
          </a:p>
          <a:p>
            <a:r>
              <a:rPr lang="en-US" altLang="cs-CZ" smtClean="0"/>
              <a:t>establish how far the core values of the organization support the creation of an attractive brand;</a:t>
            </a:r>
          </a:p>
          <a:p>
            <a:r>
              <a:rPr lang="en-US" altLang="cs-CZ" smtClean="0"/>
              <a:t>define the features of the brand on the basis of an examination and review of each of the areas that affect the perceptions of people about the organization as ‘a great place to work’;</a:t>
            </a:r>
          </a:p>
          <a:p>
            <a:r>
              <a:rPr lang="en-US" altLang="cs-CZ" smtClean="0"/>
              <a:t>benchmark the approaches of other organizations;</a:t>
            </a:r>
          </a:p>
          <a:p>
            <a:r>
              <a:rPr lang="en-US" altLang="cs-CZ" smtClean="0"/>
              <a:t>be honest and realistic</a:t>
            </a:r>
          </a:p>
          <a:p>
            <a:pPr eaLnBrk="1" hangingPunct="1"/>
            <a:endParaRPr lang="lt-LT" altLang="cs-CZ" smtClean="0"/>
          </a:p>
          <a:p>
            <a:pPr eaLnBrk="1" hangingPunct="1"/>
            <a:endParaRPr lang="en-US" altLang="cs-CZ" smtClean="0"/>
          </a:p>
        </p:txBody>
      </p:sp>
    </p:spTree>
    <p:extLst>
      <p:ext uri="{BB962C8B-B14F-4D97-AF65-F5344CB8AC3E}">
        <p14:creationId xmlns:p14="http://schemas.microsoft.com/office/powerpoint/2010/main" val="18208454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Zástupný symbol pro obsah 2"/>
          <p:cNvSpPr>
            <a:spLocks noGrp="1"/>
          </p:cNvSpPr>
          <p:nvPr>
            <p:ph idx="4294967295"/>
          </p:nvPr>
        </p:nvSpPr>
        <p:spPr bwMode="auto">
          <a:xfrm>
            <a:off x="838200" y="955675"/>
            <a:ext cx="10515600" cy="4773613"/>
          </a:xfrm>
          <a:prstGeom prst="rect">
            <a:avLst/>
          </a:prstGeom>
          <a:ln>
            <a:miter lim="800000"/>
            <a:headEnd/>
            <a:tailEnd/>
          </a:ln>
        </p:spPr>
        <p:txBody>
          <a:bodyPr/>
          <a:lstStyle/>
          <a:p>
            <a:pPr marL="0" indent="0">
              <a:buFont typeface="Arial" panose="020B0604020202020204" pitchFamily="34" charset="0"/>
              <a:buNone/>
              <a:defRPr/>
            </a:pPr>
            <a:r>
              <a:rPr lang="en-US" b="1" i="1" dirty="0" smtClean="0"/>
              <a:t>Retention planning</a:t>
            </a:r>
            <a:r>
              <a:rPr lang="lt-LT" dirty="0" smtClean="0"/>
              <a:t>. </a:t>
            </a:r>
            <a:r>
              <a:rPr lang="en-US" dirty="0" smtClean="0"/>
              <a:t>Retention strategies should be based on an understanding of the factors that affect whether or not employees leave or stay.</a:t>
            </a:r>
          </a:p>
          <a:p>
            <a:pPr>
              <a:buFont typeface="Arial" panose="020B0604020202020204" pitchFamily="34" charset="0"/>
              <a:buNone/>
              <a:defRPr/>
            </a:pPr>
            <a:r>
              <a:rPr lang="en-US" dirty="0" smtClean="0"/>
              <a:t>Risk of leaving analysis:</a:t>
            </a:r>
          </a:p>
          <a:p>
            <a:pPr>
              <a:buFont typeface="Arial" panose="020B0604020202020204" pitchFamily="34" charset="0"/>
              <a:buNone/>
              <a:defRPr/>
            </a:pPr>
            <a:r>
              <a:rPr lang="lt-LT" dirty="0" smtClean="0"/>
              <a:t>◦ </a:t>
            </a:r>
            <a:r>
              <a:rPr lang="en-US" dirty="0" smtClean="0"/>
              <a:t>more pay;</a:t>
            </a:r>
            <a:r>
              <a:rPr lang="lt-LT" dirty="0" smtClean="0"/>
              <a:t>					◦</a:t>
            </a:r>
            <a:r>
              <a:rPr lang="en-US" dirty="0" smtClean="0"/>
              <a:t>better prospects (career move);</a:t>
            </a:r>
          </a:p>
          <a:p>
            <a:pPr>
              <a:buFont typeface="Arial" panose="020B0604020202020204" pitchFamily="34" charset="0"/>
              <a:buNone/>
              <a:defRPr/>
            </a:pPr>
            <a:r>
              <a:rPr lang="lt-LT" dirty="0" smtClean="0"/>
              <a:t>◦</a:t>
            </a:r>
            <a:r>
              <a:rPr lang="en-US" dirty="0" smtClean="0"/>
              <a:t>more security;</a:t>
            </a:r>
            <a:r>
              <a:rPr lang="lt-LT" dirty="0" smtClean="0"/>
              <a:t>				 ◦</a:t>
            </a:r>
            <a:r>
              <a:rPr lang="en-US" dirty="0" smtClean="0"/>
              <a:t>unable to cope with job;</a:t>
            </a:r>
          </a:p>
          <a:p>
            <a:pPr>
              <a:buFont typeface="Arial" panose="020B0604020202020204" pitchFamily="34" charset="0"/>
              <a:buNone/>
              <a:defRPr/>
            </a:pPr>
            <a:r>
              <a:rPr lang="lt-LT" dirty="0" smtClean="0"/>
              <a:t>◦</a:t>
            </a:r>
            <a:r>
              <a:rPr lang="en-US" dirty="0" smtClean="0"/>
              <a:t>more opportunity to develop skills;</a:t>
            </a:r>
            <a:r>
              <a:rPr lang="lt-LT" dirty="0" smtClean="0"/>
              <a:t>	 ◦</a:t>
            </a:r>
            <a:r>
              <a:rPr lang="en-US" dirty="0" smtClean="0"/>
              <a:t>better working conditions;</a:t>
            </a:r>
          </a:p>
          <a:p>
            <a:pPr>
              <a:buFont typeface="Arial" panose="020B0604020202020204" pitchFamily="34" charset="0"/>
              <a:buNone/>
              <a:defRPr/>
            </a:pPr>
            <a:r>
              <a:rPr lang="lt-LT" dirty="0" smtClean="0"/>
              <a:t>◦ 	</a:t>
            </a:r>
            <a:r>
              <a:rPr lang="en-US" dirty="0" smtClean="0"/>
              <a:t>poor relationships with colleagues;</a:t>
            </a:r>
            <a:r>
              <a:rPr lang="lt-LT" dirty="0" smtClean="0"/>
              <a:t>	 ◦</a:t>
            </a:r>
            <a:r>
              <a:rPr lang="en-US" dirty="0" smtClean="0"/>
              <a:t>bullying or harassment;</a:t>
            </a:r>
            <a:r>
              <a:rPr lang="lt-LT" dirty="0" smtClean="0"/>
              <a:t>	</a:t>
            </a:r>
          </a:p>
          <a:p>
            <a:pPr>
              <a:buFont typeface="Arial" panose="020B0604020202020204" pitchFamily="34" charset="0"/>
              <a:buNone/>
              <a:defRPr/>
            </a:pPr>
            <a:r>
              <a:rPr lang="lt-LT" dirty="0" smtClean="0"/>
              <a:t>◦ </a:t>
            </a:r>
            <a:r>
              <a:rPr lang="en-US" dirty="0" smtClean="0"/>
              <a:t>poor relationships with manager/team leader;</a:t>
            </a:r>
          </a:p>
          <a:p>
            <a:pPr>
              <a:buFont typeface="Arial" panose="020B0604020202020204" pitchFamily="34" charset="0"/>
              <a:buNone/>
              <a:defRPr/>
            </a:pPr>
            <a:r>
              <a:rPr lang="lt-LT" dirty="0" smtClean="0"/>
              <a:t>◦ </a:t>
            </a:r>
            <a:r>
              <a:rPr lang="en-US" dirty="0" smtClean="0"/>
              <a:t>personal – pregnancy, illness, moving away from area, etc.</a:t>
            </a:r>
            <a:endParaRPr lang="en-US" dirty="0"/>
          </a:p>
        </p:txBody>
      </p:sp>
    </p:spTree>
    <p:extLst>
      <p:ext uri="{BB962C8B-B14F-4D97-AF65-F5344CB8AC3E}">
        <p14:creationId xmlns:p14="http://schemas.microsoft.com/office/powerpoint/2010/main" val="38636769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Nadpis 1"/>
          <p:cNvSpPr>
            <a:spLocks noGrp="1"/>
          </p:cNvSpPr>
          <p:nvPr>
            <p:ph type="title" idx="4294967295"/>
          </p:nvPr>
        </p:nvSpPr>
        <p:spPr bwMode="auto">
          <a:xfrm>
            <a:off x="838200" y="727075"/>
            <a:ext cx="10515600" cy="9636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altLang="cs-CZ" b="1" smtClean="0"/>
              <a:t>3.3 Talent Management</a:t>
            </a:r>
            <a:endParaRPr lang="cs-CZ" altLang="cs-CZ" b="1" smtClean="0">
              <a:latin typeface="Century Gothic" panose="020B0502020202020204" pitchFamily="34" charset="0"/>
            </a:endParaRPr>
          </a:p>
        </p:txBody>
      </p:sp>
      <p:sp>
        <p:nvSpPr>
          <p:cNvPr id="13315" name="Zástupný symbol pro obsah 2"/>
          <p:cNvSpPr>
            <a:spLocks noGrp="1"/>
          </p:cNvSpPr>
          <p:nvPr>
            <p:ph idx="4294967295"/>
          </p:nvPr>
        </p:nvSpPr>
        <p:spPr bwMode="auto">
          <a:xfrm>
            <a:off x="838200" y="1825625"/>
            <a:ext cx="10515600" cy="39036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lt-LT" altLang="cs-CZ" b="1" i="1" smtClean="0"/>
          </a:p>
          <a:p>
            <a:pPr>
              <a:buFont typeface="Arial" panose="020B0604020202020204" pitchFamily="34" charset="0"/>
              <a:buNone/>
            </a:pPr>
            <a:r>
              <a:rPr lang="en-US" altLang="cs-CZ" b="1" i="1" smtClean="0"/>
              <a:t>The meaning of talent management</a:t>
            </a:r>
          </a:p>
          <a:p>
            <a:pPr>
              <a:buFont typeface="Arial" panose="020B0604020202020204" pitchFamily="34" charset="0"/>
              <a:buNone/>
            </a:pPr>
            <a:r>
              <a:rPr lang="en-US" altLang="cs-CZ" smtClean="0"/>
              <a:t>Talented people possess special gifts, abilities and aptitudes that enable them to perform effectively. </a:t>
            </a:r>
          </a:p>
          <a:p>
            <a:pPr>
              <a:buFont typeface="Arial" panose="020B0604020202020204" pitchFamily="34" charset="0"/>
              <a:buNone/>
            </a:pPr>
            <a:r>
              <a:rPr lang="en-US" altLang="cs-CZ" smtClean="0"/>
              <a:t>Talent management is the process of identifying, developing, recruiting, retaining and deploying those talented people.</a:t>
            </a:r>
          </a:p>
          <a:p>
            <a:pPr eaLnBrk="1" hangingPunct="1"/>
            <a:endParaRPr lang="en-US" altLang="cs-CZ" smtClean="0"/>
          </a:p>
        </p:txBody>
      </p:sp>
    </p:spTree>
    <p:extLst>
      <p:ext uri="{BB962C8B-B14F-4D97-AF65-F5344CB8AC3E}">
        <p14:creationId xmlns:p14="http://schemas.microsoft.com/office/powerpoint/2010/main" val="11660018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Zástupný symbol pro obsah 2"/>
          <p:cNvSpPr>
            <a:spLocks noGrp="1"/>
          </p:cNvSpPr>
          <p:nvPr>
            <p:ph idx="4294967295"/>
          </p:nvPr>
        </p:nvSpPr>
        <p:spPr bwMode="auto">
          <a:xfrm>
            <a:off x="838200" y="1246188"/>
            <a:ext cx="10515600" cy="44831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cs-CZ" b="1" i="1" smtClean="0"/>
              <a:t>The process of talent management</a:t>
            </a:r>
          </a:p>
          <a:p>
            <a:pPr>
              <a:buFont typeface="Arial" panose="020B0604020202020204" pitchFamily="34" charset="0"/>
              <a:buNone/>
            </a:pPr>
            <a:r>
              <a:rPr lang="en-US" altLang="cs-CZ" smtClean="0"/>
              <a:t>Talent management starts with the business strategy and what it signifies in terms of the talented people required by the organization.</a:t>
            </a:r>
            <a:endParaRPr lang="lt-LT" altLang="cs-CZ" smtClean="0"/>
          </a:p>
          <a:p>
            <a:pPr>
              <a:buFont typeface="Arial" panose="020B0604020202020204" pitchFamily="34" charset="0"/>
              <a:buNone/>
            </a:pPr>
            <a:endParaRPr lang="lt-LT" altLang="cs-CZ" smtClean="0"/>
          </a:p>
          <a:p>
            <a:pPr>
              <a:buFont typeface="Arial" panose="020B0604020202020204" pitchFamily="34" charset="0"/>
              <a:buNone/>
            </a:pPr>
            <a:r>
              <a:rPr lang="en-US" altLang="cs-CZ" smtClean="0"/>
              <a:t>Its elements are</a:t>
            </a:r>
            <a:r>
              <a:rPr lang="lt-LT" altLang="cs-CZ" smtClean="0"/>
              <a:t>:</a:t>
            </a:r>
          </a:p>
          <a:p>
            <a:pPr>
              <a:buFont typeface="Arial" panose="020B0604020202020204" pitchFamily="34" charset="0"/>
              <a:buNone/>
            </a:pPr>
            <a:r>
              <a:rPr lang="lt-LT" altLang="cs-CZ" smtClean="0"/>
              <a:t>◦ </a:t>
            </a:r>
            <a:r>
              <a:rPr lang="en-US" altLang="cs-CZ" smtClean="0"/>
              <a:t>talent planning, </a:t>
            </a:r>
            <a:r>
              <a:rPr lang="lt-LT" altLang="cs-CZ" smtClean="0"/>
              <a:t>			 ◦ </a:t>
            </a:r>
            <a:r>
              <a:rPr lang="en-US" altLang="cs-CZ" smtClean="0"/>
              <a:t>career</a:t>
            </a:r>
            <a:r>
              <a:rPr lang="lt-LT" altLang="cs-CZ" smtClean="0"/>
              <a:t> </a:t>
            </a:r>
            <a:r>
              <a:rPr lang="en-US" altLang="cs-CZ" smtClean="0"/>
              <a:t>management </a:t>
            </a:r>
            <a:endParaRPr lang="lt-LT" altLang="cs-CZ" smtClean="0"/>
          </a:p>
          <a:p>
            <a:pPr>
              <a:buFont typeface="Arial" panose="020B0604020202020204" pitchFamily="34" charset="0"/>
              <a:buNone/>
            </a:pPr>
            <a:r>
              <a:rPr lang="lt-LT" altLang="cs-CZ" smtClean="0"/>
              <a:t>◦ </a:t>
            </a:r>
            <a:r>
              <a:rPr lang="en-US" altLang="cs-CZ" smtClean="0"/>
              <a:t>resourcing strategies, </a:t>
            </a:r>
            <a:r>
              <a:rPr lang="lt-LT" altLang="cs-CZ" smtClean="0"/>
              <a:t>		 ◦ </a:t>
            </a:r>
            <a:r>
              <a:rPr lang="en-US" altLang="cs-CZ" smtClean="0"/>
              <a:t>management succession planning</a:t>
            </a:r>
            <a:r>
              <a:rPr lang="lt-LT" altLang="cs-CZ" smtClean="0"/>
              <a:t>.</a:t>
            </a:r>
          </a:p>
          <a:p>
            <a:pPr>
              <a:buFont typeface="Arial" panose="020B0604020202020204" pitchFamily="34" charset="0"/>
              <a:buNone/>
            </a:pPr>
            <a:r>
              <a:rPr lang="lt-LT" altLang="cs-CZ" smtClean="0"/>
              <a:t>◦ </a:t>
            </a:r>
            <a:r>
              <a:rPr lang="en-US" altLang="cs-CZ" smtClean="0"/>
              <a:t>retention programmes, </a:t>
            </a:r>
            <a:endParaRPr lang="lt-LT" altLang="cs-CZ" smtClean="0"/>
          </a:p>
          <a:p>
            <a:pPr>
              <a:buFont typeface="Arial" panose="020B0604020202020204" pitchFamily="34" charset="0"/>
              <a:buNone/>
            </a:pPr>
            <a:r>
              <a:rPr lang="lt-LT" altLang="cs-CZ" smtClean="0"/>
              <a:t>◦ </a:t>
            </a:r>
            <a:r>
              <a:rPr lang="en-US" altLang="cs-CZ" smtClean="0"/>
              <a:t>talent development,</a:t>
            </a:r>
          </a:p>
          <a:p>
            <a:pPr eaLnBrk="1" hangingPunct="1"/>
            <a:endParaRPr lang="en-US" altLang="cs-CZ" smtClean="0"/>
          </a:p>
        </p:txBody>
      </p:sp>
    </p:spTree>
    <p:extLst>
      <p:ext uri="{BB962C8B-B14F-4D97-AF65-F5344CB8AC3E}">
        <p14:creationId xmlns:p14="http://schemas.microsoft.com/office/powerpoint/2010/main" val="1249258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Zástupný symbol pro obsah 2"/>
          <p:cNvSpPr>
            <a:spLocks noGrp="1"/>
          </p:cNvSpPr>
          <p:nvPr>
            <p:ph idx="4294967295"/>
          </p:nvPr>
        </p:nvSpPr>
        <p:spPr bwMode="auto">
          <a:xfrm>
            <a:off x="838200" y="1149350"/>
            <a:ext cx="10515600" cy="4579938"/>
          </a:xfrm>
          <a:prstGeom prst="rect">
            <a:avLst/>
          </a:prstGeom>
          <a:ln>
            <a:miter lim="800000"/>
            <a:headEnd/>
            <a:tailEnd/>
          </a:ln>
        </p:spPr>
        <p:txBody>
          <a:bodyPr/>
          <a:lstStyle/>
          <a:p>
            <a:pPr>
              <a:buFont typeface="Arial" panose="020B0604020202020204" pitchFamily="34" charset="0"/>
              <a:buNone/>
              <a:defRPr/>
            </a:pPr>
            <a:endParaRPr lang="lt-LT" b="1" i="1" dirty="0" smtClean="0"/>
          </a:p>
          <a:p>
            <a:pPr>
              <a:buFont typeface="Arial" panose="020B0604020202020204" pitchFamily="34" charset="0"/>
              <a:buNone/>
              <a:defRPr/>
            </a:pPr>
            <a:r>
              <a:rPr lang="en-US" b="1" i="1" dirty="0" smtClean="0"/>
              <a:t>Developing a talent management strategy</a:t>
            </a:r>
          </a:p>
          <a:p>
            <a:pPr marL="0" indent="0">
              <a:buFont typeface="Arial" panose="020B0604020202020204" pitchFamily="34" charset="0"/>
              <a:buNone/>
              <a:defRPr/>
            </a:pPr>
            <a:endParaRPr lang="lt-LT" dirty="0" smtClean="0"/>
          </a:p>
          <a:p>
            <a:pPr marL="0" indent="0">
              <a:buFont typeface="Arial" panose="020B0604020202020204" pitchFamily="34" charset="0"/>
              <a:buNone/>
              <a:defRPr/>
            </a:pPr>
            <a:r>
              <a:rPr lang="en-US" dirty="0" smtClean="0"/>
              <a:t>A talent management strategy consists of a view on how the processes should mesh together with an overall objective – to acquire and nurture talent wherever it is and wherever it is needed by using Key learning points: Talent management</a:t>
            </a:r>
            <a:r>
              <a:rPr lang="lt-LT" dirty="0" smtClean="0"/>
              <a:t> </a:t>
            </a:r>
            <a:r>
              <a:rPr lang="en-US" dirty="0" smtClean="0"/>
              <a:t>a number of interdependent policies and practices. Talent management is the notion of ‘bundling’ in action.</a:t>
            </a:r>
          </a:p>
        </p:txBody>
      </p:sp>
    </p:spTree>
    <p:extLst>
      <p:ext uri="{BB962C8B-B14F-4D97-AF65-F5344CB8AC3E}">
        <p14:creationId xmlns:p14="http://schemas.microsoft.com/office/powerpoint/2010/main" val="2308862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en-GB" dirty="0" smtClean="0"/>
              <a:t>1. Learning </a:t>
            </a:r>
            <a:r>
              <a:rPr lang="en-GB" dirty="0"/>
              <a:t>objectives and introduction to the topic</a:t>
            </a:r>
            <a:br>
              <a:rPr lang="en-GB" dirty="0"/>
            </a:br>
            <a:endParaRPr lang="en-GB" dirty="0"/>
          </a:p>
        </p:txBody>
      </p:sp>
      <p:sp>
        <p:nvSpPr>
          <p:cNvPr id="3" name="Podnadpis 2"/>
          <p:cNvSpPr>
            <a:spLocks noGrp="1"/>
          </p:cNvSpPr>
          <p:nvPr>
            <p:ph type="subTitle" idx="1"/>
          </p:nvPr>
        </p:nvSpPr>
        <p:spPr/>
        <p:txBody>
          <a:bodyPr>
            <a:normAutofit lnSpcReduction="10000"/>
          </a:bodyPr>
          <a:lstStyle/>
          <a:p>
            <a:r>
              <a:rPr lang="cs-CZ" dirty="0" err="1" smtClean="0"/>
              <a:t>Definition</a:t>
            </a:r>
            <a:r>
              <a:rPr lang="cs-CZ" dirty="0" smtClean="0"/>
              <a:t> </a:t>
            </a:r>
            <a:r>
              <a:rPr lang="cs-CZ" dirty="0" err="1" smtClean="0"/>
              <a:t>of</a:t>
            </a:r>
            <a:r>
              <a:rPr lang="cs-CZ" dirty="0" smtClean="0"/>
              <a:t> </a:t>
            </a:r>
            <a:r>
              <a:rPr lang="cs-CZ" dirty="0" err="1" smtClean="0"/>
              <a:t>recruitment</a:t>
            </a:r>
            <a:endParaRPr lang="cs-CZ" dirty="0" smtClean="0"/>
          </a:p>
          <a:p>
            <a:r>
              <a:rPr lang="cs-CZ" dirty="0" err="1" smtClean="0"/>
              <a:t>Defining</a:t>
            </a:r>
            <a:r>
              <a:rPr lang="cs-CZ" dirty="0" smtClean="0"/>
              <a:t> </a:t>
            </a:r>
            <a:r>
              <a:rPr lang="cs-CZ" dirty="0" err="1" smtClean="0"/>
              <a:t>requirements</a:t>
            </a:r>
            <a:r>
              <a:rPr lang="cs-CZ" dirty="0" smtClean="0"/>
              <a:t> </a:t>
            </a:r>
            <a:r>
              <a:rPr lang="cs-CZ" dirty="0" err="1" smtClean="0"/>
              <a:t>for</a:t>
            </a:r>
            <a:r>
              <a:rPr lang="cs-CZ" dirty="0" smtClean="0"/>
              <a:t> </a:t>
            </a:r>
            <a:r>
              <a:rPr lang="cs-CZ" dirty="0" err="1" smtClean="0"/>
              <a:t>candidates</a:t>
            </a:r>
            <a:endParaRPr lang="cs-CZ" dirty="0" smtClean="0"/>
          </a:p>
          <a:p>
            <a:r>
              <a:rPr lang="cs-CZ" dirty="0" err="1" smtClean="0"/>
              <a:t>Atracting</a:t>
            </a:r>
            <a:r>
              <a:rPr lang="cs-CZ" dirty="0" smtClean="0"/>
              <a:t> </a:t>
            </a:r>
            <a:r>
              <a:rPr lang="cs-CZ" dirty="0" err="1" smtClean="0"/>
              <a:t>candidates</a:t>
            </a:r>
            <a:endParaRPr lang="cs-CZ" dirty="0" smtClean="0"/>
          </a:p>
          <a:p>
            <a:r>
              <a:rPr lang="cs-CZ" dirty="0" err="1" smtClean="0"/>
              <a:t>Using</a:t>
            </a:r>
            <a:r>
              <a:rPr lang="cs-CZ" dirty="0" smtClean="0"/>
              <a:t> </a:t>
            </a:r>
            <a:r>
              <a:rPr lang="cs-CZ" dirty="0" err="1" smtClean="0"/>
              <a:t>of</a:t>
            </a:r>
            <a:r>
              <a:rPr lang="cs-CZ" dirty="0" smtClean="0"/>
              <a:t> </a:t>
            </a:r>
            <a:r>
              <a:rPr lang="cs-CZ" dirty="0" err="1" smtClean="0"/>
              <a:t>Social</a:t>
            </a:r>
            <a:r>
              <a:rPr lang="cs-CZ" dirty="0" smtClean="0"/>
              <a:t> Media in </a:t>
            </a:r>
            <a:r>
              <a:rPr lang="cs-CZ" dirty="0" err="1" smtClean="0"/>
              <a:t>Recruitment</a:t>
            </a:r>
            <a:endParaRPr lang="cs-CZ" dirty="0" smtClean="0"/>
          </a:p>
          <a:p>
            <a:endParaRPr lang="en-GB"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ile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66638" y="3910103"/>
            <a:ext cx="1039631" cy="103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32231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Zástupný symbol pro obsah 2"/>
          <p:cNvSpPr>
            <a:spLocks noGrp="1"/>
          </p:cNvSpPr>
          <p:nvPr>
            <p:ph idx="4294967295"/>
          </p:nvPr>
        </p:nvSpPr>
        <p:spPr bwMode="auto">
          <a:xfrm>
            <a:off x="838200" y="900113"/>
            <a:ext cx="10515600" cy="4829175"/>
          </a:xfrm>
          <a:prstGeom prst="rect">
            <a:avLst/>
          </a:prstGeom>
          <a:ln>
            <a:miter lim="800000"/>
            <a:headEnd/>
            <a:tailEnd/>
          </a:ln>
        </p:spPr>
        <p:txBody>
          <a:bodyPr/>
          <a:lstStyle/>
          <a:p>
            <a:pPr>
              <a:buFont typeface="Arial" panose="020B0604020202020204" pitchFamily="34" charset="0"/>
              <a:buNone/>
              <a:defRPr/>
            </a:pPr>
            <a:endParaRPr lang="lt-LT" b="1" i="1" dirty="0" smtClean="0"/>
          </a:p>
          <a:p>
            <a:pPr>
              <a:buFont typeface="Arial" panose="020B0604020202020204" pitchFamily="34" charset="0"/>
              <a:buNone/>
              <a:defRPr/>
            </a:pPr>
            <a:r>
              <a:rPr lang="en-US" b="1" i="1" dirty="0" smtClean="0"/>
              <a:t>Career management</a:t>
            </a:r>
          </a:p>
          <a:p>
            <a:pPr>
              <a:buFont typeface="Arial" panose="020B0604020202020204" pitchFamily="34" charset="0"/>
              <a:buNone/>
              <a:defRPr/>
            </a:pPr>
            <a:endParaRPr lang="lt-LT" dirty="0" smtClean="0"/>
          </a:p>
          <a:p>
            <a:pPr marL="0" indent="0">
              <a:buFont typeface="Arial" panose="020B0604020202020204" pitchFamily="34" charset="0"/>
              <a:buNone/>
              <a:defRPr/>
            </a:pPr>
            <a:r>
              <a:rPr lang="en-US" dirty="0" smtClean="0"/>
              <a:t>Career management involves the definition of career paths – the routes people can take to advance their careers within an organization. It uses all the information provided by the organization’s assessments of requirements, the assessments of performance and potential and </a:t>
            </a:r>
            <a:r>
              <a:rPr lang="lt-LT" dirty="0" smtClean="0"/>
              <a:t>m</a:t>
            </a:r>
            <a:r>
              <a:rPr lang="en-US" dirty="0" err="1" smtClean="0"/>
              <a:t>anagement</a:t>
            </a:r>
            <a:r>
              <a:rPr lang="en-US" dirty="0" smtClean="0"/>
              <a:t> succession plans, and translates it into the form of individual career development </a:t>
            </a:r>
            <a:r>
              <a:rPr lang="en-US" dirty="0" err="1" smtClean="0"/>
              <a:t>programmes</a:t>
            </a:r>
            <a:r>
              <a:rPr lang="en-US" dirty="0" smtClean="0"/>
              <a:t> and general arrangements for management development, career </a:t>
            </a:r>
            <a:r>
              <a:rPr lang="en-US" dirty="0" err="1" smtClean="0"/>
              <a:t>counselling</a:t>
            </a:r>
            <a:r>
              <a:rPr lang="en-US" dirty="0" smtClean="0"/>
              <a:t> and mentoring.</a:t>
            </a:r>
            <a:endParaRPr lang="en-US" dirty="0"/>
          </a:p>
        </p:txBody>
      </p:sp>
    </p:spTree>
    <p:extLst>
      <p:ext uri="{BB962C8B-B14F-4D97-AF65-F5344CB8AC3E}">
        <p14:creationId xmlns:p14="http://schemas.microsoft.com/office/powerpoint/2010/main" val="10997946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Zástupný symbol pro obsah 2"/>
          <p:cNvSpPr>
            <a:spLocks noGrp="1"/>
          </p:cNvSpPr>
          <p:nvPr>
            <p:ph idx="4294967295"/>
          </p:nvPr>
        </p:nvSpPr>
        <p:spPr bwMode="auto">
          <a:xfrm>
            <a:off x="838200" y="1163638"/>
            <a:ext cx="10515600" cy="4565650"/>
          </a:xfrm>
          <a:prstGeom prst="rect">
            <a:avLst/>
          </a:prstGeom>
          <a:ln>
            <a:miter lim="800000"/>
            <a:headEnd/>
            <a:tailEnd/>
          </a:ln>
        </p:spPr>
        <p:txBody>
          <a:bodyPr/>
          <a:lstStyle/>
          <a:p>
            <a:pPr>
              <a:buFont typeface="Arial" panose="020B0604020202020204" pitchFamily="34" charset="0"/>
              <a:buNone/>
              <a:defRPr/>
            </a:pPr>
            <a:endParaRPr lang="lt-LT" b="1" i="1" dirty="0" smtClean="0"/>
          </a:p>
          <a:p>
            <a:pPr>
              <a:buFont typeface="Arial" panose="020B0604020202020204" pitchFamily="34" charset="0"/>
              <a:buNone/>
              <a:defRPr/>
            </a:pPr>
            <a:r>
              <a:rPr lang="en-US" b="1" i="1" dirty="0" smtClean="0"/>
              <a:t>Management succession planning</a:t>
            </a:r>
          </a:p>
          <a:p>
            <a:pPr marL="0" indent="0">
              <a:buFont typeface="Arial" panose="020B0604020202020204" pitchFamily="34" charset="0"/>
              <a:buNone/>
              <a:defRPr/>
            </a:pPr>
            <a:endParaRPr lang="lt-LT" dirty="0" smtClean="0"/>
          </a:p>
          <a:p>
            <a:pPr marL="0" indent="0">
              <a:buFont typeface="Arial" panose="020B0604020202020204" pitchFamily="34" charset="0"/>
              <a:buNone/>
              <a:defRPr/>
            </a:pPr>
            <a:r>
              <a:rPr lang="en-US" dirty="0" smtClean="0"/>
              <a:t>Management succession planning is the process of ensuring that capable managers are available to fill vacant managerial posts. Traditionally it has been</a:t>
            </a:r>
            <a:r>
              <a:rPr lang="lt-LT" dirty="0" smtClean="0"/>
              <a:t> </a:t>
            </a:r>
            <a:r>
              <a:rPr lang="en-US" dirty="0" smtClean="0"/>
              <a:t>regarded as a formal process but it is increasingly that the need is to develop a pool of talented managers so that a ‘talent on demand’ approach can be adopted.</a:t>
            </a:r>
            <a:endParaRPr lang="en-US" dirty="0"/>
          </a:p>
        </p:txBody>
      </p:sp>
    </p:spTree>
    <p:extLst>
      <p:ext uri="{BB962C8B-B14F-4D97-AF65-F5344CB8AC3E}">
        <p14:creationId xmlns:p14="http://schemas.microsoft.com/office/powerpoint/2010/main" val="12825564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Nadpis 1"/>
          <p:cNvSpPr>
            <a:spLocks noGrp="1"/>
          </p:cNvSpPr>
          <p:nvPr>
            <p:ph type="title" idx="4294967295"/>
          </p:nvPr>
        </p:nvSpPr>
        <p:spPr bwMode="auto">
          <a:xfrm>
            <a:off x="838200" y="727075"/>
            <a:ext cx="10515600" cy="9636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altLang="cs-CZ" b="1" smtClean="0"/>
              <a:t>3.4 The importance of social networks for recruitment and selection</a:t>
            </a:r>
            <a:r>
              <a:rPr lang="en-US" altLang="cs-CZ" smtClean="0"/>
              <a:t/>
            </a:r>
            <a:br>
              <a:rPr lang="en-US" altLang="cs-CZ" smtClean="0"/>
            </a:br>
            <a:endParaRPr lang="cs-CZ" altLang="cs-CZ" b="1" smtClean="0">
              <a:latin typeface="Century Gothic" panose="020B0502020202020204" pitchFamily="34" charset="0"/>
            </a:endParaRPr>
          </a:p>
        </p:txBody>
      </p:sp>
      <p:sp>
        <p:nvSpPr>
          <p:cNvPr id="18435" name="Zástupný symbol pro obsah 2"/>
          <p:cNvSpPr>
            <a:spLocks noGrp="1"/>
          </p:cNvSpPr>
          <p:nvPr>
            <p:ph idx="4294967295"/>
          </p:nvPr>
        </p:nvSpPr>
        <p:spPr bwMode="auto">
          <a:xfrm>
            <a:off x="838200" y="1825625"/>
            <a:ext cx="10515600" cy="39036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cs-CZ" smtClean="0"/>
              <a:t>Social media</a:t>
            </a:r>
            <a:endParaRPr lang="lt-LT" altLang="cs-CZ" smtClean="0"/>
          </a:p>
          <a:p>
            <a:pPr>
              <a:buFont typeface="Arial" panose="020B0604020202020204" pitchFamily="34" charset="0"/>
              <a:buNone/>
            </a:pPr>
            <a:r>
              <a:rPr lang="lt-LT" altLang="cs-CZ" smtClean="0"/>
              <a:t> (</a:t>
            </a:r>
            <a:r>
              <a:rPr lang="en-US" altLang="cs-CZ" smtClean="0"/>
              <a:t>LinkedIn, Facebook and Twitter</a:t>
            </a:r>
            <a:r>
              <a:rPr lang="lt-LT" altLang="cs-CZ" smtClean="0"/>
              <a:t> and etc.)</a:t>
            </a:r>
          </a:p>
          <a:p>
            <a:r>
              <a:rPr lang="lt-LT" altLang="cs-CZ" smtClean="0"/>
              <a:t>Keep employers brand image updated in social media</a:t>
            </a:r>
          </a:p>
          <a:p>
            <a:r>
              <a:rPr lang="lt-LT" altLang="cs-CZ" smtClean="0"/>
              <a:t>Ensure that the right advertisement is in right media channel</a:t>
            </a:r>
          </a:p>
          <a:p>
            <a:r>
              <a:rPr lang="lt-LT" altLang="cs-CZ" smtClean="0"/>
              <a:t>Learn about pecularities of different social networks</a:t>
            </a:r>
            <a:endParaRPr lang="en-US" altLang="cs-CZ" smtClean="0"/>
          </a:p>
        </p:txBody>
      </p:sp>
    </p:spTree>
    <p:extLst>
      <p:ext uri="{BB962C8B-B14F-4D97-AF65-F5344CB8AC3E}">
        <p14:creationId xmlns:p14="http://schemas.microsoft.com/office/powerpoint/2010/main" val="20893297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en-GB" dirty="0" smtClean="0"/>
              <a:t>4. Summary of the topic</a:t>
            </a:r>
            <a:r>
              <a:rPr lang="en-GB" dirty="0"/>
              <a:t/>
            </a:r>
            <a:br>
              <a:rPr lang="en-GB" dirty="0"/>
            </a:br>
            <a:endParaRPr lang="en-GB" dirty="0"/>
          </a:p>
        </p:txBody>
      </p:sp>
      <p:sp>
        <p:nvSpPr>
          <p:cNvPr id="3" name="Podnadpis 2"/>
          <p:cNvSpPr>
            <a:spLocks noGrp="1"/>
          </p:cNvSpPr>
          <p:nvPr>
            <p:ph type="subTitle" idx="1"/>
          </p:nvPr>
        </p:nvSpPr>
        <p:spPr/>
        <p:txBody>
          <a:bodyPr/>
          <a:lstStyle/>
          <a:p>
            <a:endParaRPr lang="en-GB"/>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5609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en-GB" dirty="0" smtClean="0"/>
              <a:t>5. Review </a:t>
            </a:r>
            <a:r>
              <a:rPr lang="en-GB" dirty="0"/>
              <a:t>questions</a:t>
            </a:r>
            <a:br>
              <a:rPr lang="en-GB" dirty="0"/>
            </a:br>
            <a:endParaRPr lang="en-GB" dirty="0"/>
          </a:p>
        </p:txBody>
      </p:sp>
      <p:sp>
        <p:nvSpPr>
          <p:cNvPr id="3" name="Podnadpis 2"/>
          <p:cNvSpPr>
            <a:spLocks noGrp="1"/>
          </p:cNvSpPr>
          <p:nvPr>
            <p:ph type="subTitle" idx="1"/>
          </p:nvPr>
        </p:nvSpPr>
        <p:spPr/>
        <p:txBody>
          <a:bodyPr/>
          <a:lstStyle/>
          <a:p>
            <a:endParaRPr lang="en-GB"/>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6469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3997" y="-288756"/>
            <a:ext cx="9144000" cy="977376"/>
          </a:xfrm>
        </p:spPr>
        <p:txBody>
          <a:bodyPr>
            <a:normAutofit/>
          </a:bodyPr>
          <a:lstStyle/>
          <a:p>
            <a:r>
              <a:rPr lang="en-GB" sz="4000" dirty="0" smtClean="0"/>
              <a:t>6. References</a:t>
            </a:r>
            <a:endParaRPr lang="en-GB" sz="4000"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4" name="Obdélník 3"/>
          <p:cNvSpPr/>
          <p:nvPr/>
        </p:nvSpPr>
        <p:spPr>
          <a:xfrm>
            <a:off x="259076" y="613641"/>
            <a:ext cx="11673841" cy="5632311"/>
          </a:xfrm>
          <a:prstGeom prst="rect">
            <a:avLst/>
          </a:prstGeom>
        </p:spPr>
        <p:txBody>
          <a:bodyPr wrap="square">
            <a:spAutoFit/>
          </a:bodyPr>
          <a:lstStyle/>
          <a:p>
            <a:r>
              <a:rPr lang="cs-CZ" dirty="0">
                <a:latin typeface="Times New Roman" panose="02020603050405020304" pitchFamily="18" charset="0"/>
                <a:cs typeface="Times New Roman" panose="02020603050405020304" pitchFamily="18" charset="0"/>
              </a:rPr>
              <a:t>ARMSTRONG, Michael. </a:t>
            </a:r>
            <a:r>
              <a:rPr lang="cs-CZ" dirty="0" err="1">
                <a:latin typeface="Times New Roman" panose="02020603050405020304" pitchFamily="18" charset="0"/>
                <a:cs typeface="Times New Roman" panose="02020603050405020304" pitchFamily="18" charset="0"/>
              </a:rPr>
              <a:t>Armstrong´s</a:t>
            </a:r>
            <a:r>
              <a:rPr lang="cs-CZ" dirty="0">
                <a:latin typeface="Times New Roman" panose="02020603050405020304" pitchFamily="18" charset="0"/>
                <a:cs typeface="Times New Roman" panose="02020603050405020304" pitchFamily="18" charset="0"/>
              </a:rPr>
              <a:t> Handbook </a:t>
            </a:r>
            <a:r>
              <a:rPr lang="cs-CZ" dirty="0" err="1">
                <a:latin typeface="Times New Roman" panose="02020603050405020304" pitchFamily="18" charset="0"/>
                <a:cs typeface="Times New Roman" panose="02020603050405020304" pitchFamily="18" charset="0"/>
              </a:rPr>
              <a:t>of</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Human</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Resource</a:t>
            </a:r>
            <a:r>
              <a:rPr lang="cs-CZ" dirty="0">
                <a:latin typeface="Times New Roman" panose="02020603050405020304" pitchFamily="18" charset="0"/>
                <a:cs typeface="Times New Roman" panose="02020603050405020304" pitchFamily="18" charset="0"/>
              </a:rPr>
              <a:t> Management </a:t>
            </a:r>
            <a:r>
              <a:rPr lang="cs-CZ" dirty="0" err="1">
                <a:latin typeface="Times New Roman" panose="02020603050405020304" pitchFamily="18" charset="0"/>
                <a:cs typeface="Times New Roman" panose="02020603050405020304" pitchFamily="18" charset="0"/>
              </a:rPr>
              <a:t>Practice</a:t>
            </a:r>
            <a:r>
              <a:rPr lang="cs-CZ" dirty="0">
                <a:latin typeface="Times New Roman" panose="02020603050405020304" pitchFamily="18" charset="0"/>
                <a:cs typeface="Times New Roman" panose="02020603050405020304" pitchFamily="18" charset="0"/>
              </a:rPr>
              <a:t>. 13th </a:t>
            </a:r>
            <a:r>
              <a:rPr lang="cs-CZ" dirty="0" err="1">
                <a:latin typeface="Times New Roman" panose="02020603050405020304" pitchFamily="18" charset="0"/>
                <a:cs typeface="Times New Roman" panose="02020603050405020304" pitchFamily="18" charset="0"/>
              </a:rPr>
              <a:t>ed</a:t>
            </a:r>
            <a:r>
              <a:rPr lang="cs-CZ" dirty="0">
                <a:latin typeface="Times New Roman" panose="02020603050405020304" pitchFamily="18" charset="0"/>
                <a:cs typeface="Times New Roman" panose="02020603050405020304" pitchFamily="18" charset="0"/>
              </a:rPr>
              <a:t>. London: </a:t>
            </a:r>
            <a:r>
              <a:rPr lang="cs-CZ" dirty="0" err="1">
                <a:latin typeface="Times New Roman" panose="02020603050405020304" pitchFamily="18" charset="0"/>
                <a:cs typeface="Times New Roman" panose="02020603050405020304" pitchFamily="18" charset="0"/>
              </a:rPr>
              <a:t>Kogan</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Page</a:t>
            </a:r>
            <a:r>
              <a:rPr lang="cs-CZ" dirty="0">
                <a:latin typeface="Times New Roman" panose="02020603050405020304" pitchFamily="18" charset="0"/>
                <a:cs typeface="Times New Roman" panose="02020603050405020304" pitchFamily="18" charset="0"/>
              </a:rPr>
              <a:t>, 2014. ISBN 978-0-7494-6964-1</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a:latin typeface="Times New Roman" panose="02020603050405020304" pitchFamily="18" charset="0"/>
                <a:cs typeface="Times New Roman" panose="02020603050405020304" pitchFamily="18" charset="0"/>
              </a:rPr>
              <a:t>KOUBEK, Josef. </a:t>
            </a:r>
            <a:r>
              <a:rPr lang="cs-CZ" i="1" dirty="0">
                <a:latin typeface="Times New Roman" panose="02020603050405020304" pitchFamily="18" charset="0"/>
                <a:cs typeface="Times New Roman" panose="02020603050405020304" pitchFamily="18" charset="0"/>
              </a:rPr>
              <a:t>Řízení lidských zdrojů: Základy moderní personalistiky</a:t>
            </a:r>
            <a:r>
              <a:rPr lang="cs-CZ" dirty="0">
                <a:latin typeface="Times New Roman" panose="02020603050405020304" pitchFamily="18" charset="0"/>
                <a:cs typeface="Times New Roman" panose="02020603050405020304" pitchFamily="18" charset="0"/>
              </a:rPr>
              <a:t>. 4. </a:t>
            </a:r>
            <a:r>
              <a:rPr lang="cs-CZ" dirty="0" err="1">
                <a:latin typeface="Times New Roman" panose="02020603050405020304" pitchFamily="18" charset="0"/>
                <a:cs typeface="Times New Roman" panose="02020603050405020304" pitchFamily="18" charset="0"/>
              </a:rPr>
              <a:t>rozšíř</a:t>
            </a:r>
            <a:r>
              <a:rPr lang="cs-CZ" dirty="0">
                <a:latin typeface="Times New Roman" panose="02020603050405020304" pitchFamily="18" charset="0"/>
                <a:cs typeface="Times New Roman" panose="02020603050405020304" pitchFamily="18" charset="0"/>
              </a:rPr>
              <a:t>. a dopl. vyd. Praha: Management </a:t>
            </a:r>
            <a:r>
              <a:rPr lang="cs-CZ" dirty="0" err="1">
                <a:latin typeface="Times New Roman" panose="02020603050405020304" pitchFamily="18" charset="0"/>
                <a:cs typeface="Times New Roman" panose="02020603050405020304" pitchFamily="18" charset="0"/>
              </a:rPr>
              <a:t>Press</a:t>
            </a:r>
            <a:r>
              <a:rPr lang="cs-CZ" dirty="0">
                <a:latin typeface="Times New Roman" panose="02020603050405020304" pitchFamily="18" charset="0"/>
                <a:cs typeface="Times New Roman" panose="02020603050405020304" pitchFamily="18" charset="0"/>
              </a:rPr>
              <a:t>, 2012. ISBN 978-80-7261-168-3</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a:latin typeface="Times New Roman" panose="02020603050405020304" pitchFamily="18" charset="0"/>
                <a:cs typeface="Times New Roman" panose="02020603050405020304" pitchFamily="18" charset="0"/>
              </a:rPr>
              <a:t>TORRINGTON, Derek, Laura HALL and </a:t>
            </a:r>
            <a:r>
              <a:rPr lang="cs-CZ" dirty="0" err="1">
                <a:latin typeface="Times New Roman" panose="02020603050405020304" pitchFamily="18" charset="0"/>
                <a:cs typeface="Times New Roman" panose="02020603050405020304" pitchFamily="18" charset="0"/>
              </a:rPr>
              <a:t>Stephen</a:t>
            </a:r>
            <a:r>
              <a:rPr lang="cs-CZ" dirty="0">
                <a:latin typeface="Times New Roman" panose="02020603050405020304" pitchFamily="18" charset="0"/>
                <a:cs typeface="Times New Roman" panose="02020603050405020304" pitchFamily="18" charset="0"/>
              </a:rPr>
              <a:t> TAYLOR. </a:t>
            </a:r>
            <a:r>
              <a:rPr lang="cs-CZ" dirty="0" err="1">
                <a:latin typeface="Times New Roman" panose="02020603050405020304" pitchFamily="18" charset="0"/>
                <a:cs typeface="Times New Roman" panose="02020603050405020304" pitchFamily="18" charset="0"/>
              </a:rPr>
              <a:t>Human</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Resource</a:t>
            </a:r>
            <a:r>
              <a:rPr lang="cs-CZ" dirty="0">
                <a:latin typeface="Times New Roman" panose="02020603050405020304" pitchFamily="18" charset="0"/>
                <a:cs typeface="Times New Roman" panose="02020603050405020304" pitchFamily="18" charset="0"/>
              </a:rPr>
              <a:t> Management. 6th </a:t>
            </a:r>
            <a:r>
              <a:rPr lang="cs-CZ" dirty="0" err="1">
                <a:latin typeface="Times New Roman" panose="02020603050405020304" pitchFamily="18" charset="0"/>
                <a:cs typeface="Times New Roman" panose="02020603050405020304" pitchFamily="18" charset="0"/>
              </a:rPr>
              <a:t>ed</a:t>
            </a:r>
            <a:r>
              <a:rPr lang="cs-CZ" dirty="0">
                <a:latin typeface="Times New Roman" panose="02020603050405020304" pitchFamily="18" charset="0"/>
                <a:cs typeface="Times New Roman" panose="02020603050405020304" pitchFamily="18" charset="0"/>
              </a:rPr>
              <a:t>. New York: FT </a:t>
            </a:r>
            <a:r>
              <a:rPr lang="cs-CZ" dirty="0" err="1">
                <a:latin typeface="Times New Roman" panose="02020603050405020304" pitchFamily="18" charset="0"/>
                <a:cs typeface="Times New Roman" panose="02020603050405020304" pitchFamily="18" charset="0"/>
              </a:rPr>
              <a:t>Prentice</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Hall</a:t>
            </a:r>
            <a:r>
              <a:rPr lang="cs-CZ" dirty="0">
                <a:latin typeface="Times New Roman" panose="02020603050405020304" pitchFamily="18" charset="0"/>
                <a:cs typeface="Times New Roman" panose="02020603050405020304" pitchFamily="18" charset="0"/>
              </a:rPr>
              <a:t>, 2005. ISBN 02-736-8713-1</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err="1">
                <a:latin typeface="Times New Roman" panose="02020603050405020304" pitchFamily="18" charset="0"/>
                <a:cs typeface="Times New Roman" panose="02020603050405020304" pitchFamily="18" charset="0"/>
              </a:rPr>
              <a:t>Foot</a:t>
            </a:r>
            <a:r>
              <a:rPr lang="cs-CZ" dirty="0">
                <a:latin typeface="Times New Roman" panose="02020603050405020304" pitchFamily="18" charset="0"/>
                <a:cs typeface="Times New Roman" panose="02020603050405020304" pitchFamily="18" charset="0"/>
              </a:rPr>
              <a:t>, M., C. </a:t>
            </a:r>
            <a:r>
              <a:rPr lang="cs-CZ" dirty="0" err="1">
                <a:latin typeface="Times New Roman" panose="02020603050405020304" pitchFamily="18" charset="0"/>
                <a:cs typeface="Times New Roman" panose="02020603050405020304" pitchFamily="18" charset="0"/>
              </a:rPr>
              <a:t>Hook</a:t>
            </a:r>
            <a:r>
              <a:rPr lang="cs-CZ" dirty="0">
                <a:latin typeface="Times New Roman" panose="02020603050405020304" pitchFamily="18" charset="0"/>
                <a:cs typeface="Times New Roman" panose="02020603050405020304" pitchFamily="18" charset="0"/>
              </a:rPr>
              <a:t>, and A. </a:t>
            </a:r>
            <a:r>
              <a:rPr lang="cs-CZ" dirty="0" err="1">
                <a:latin typeface="Times New Roman" panose="02020603050405020304" pitchFamily="18" charset="0"/>
                <a:cs typeface="Times New Roman" panose="02020603050405020304" pitchFamily="18" charset="0"/>
              </a:rPr>
              <a:t>Jenkins</a:t>
            </a:r>
            <a:r>
              <a:rPr lang="cs-CZ"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Introducing</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Human</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Resource</a:t>
            </a:r>
            <a:r>
              <a:rPr lang="cs-CZ" i="1" dirty="0">
                <a:latin typeface="Times New Roman" panose="02020603050405020304" pitchFamily="18" charset="0"/>
                <a:cs typeface="Times New Roman" panose="02020603050405020304" pitchFamily="18" charset="0"/>
              </a:rPr>
              <a:t> Management</a:t>
            </a:r>
            <a:r>
              <a:rPr lang="cs-CZ" dirty="0">
                <a:latin typeface="Times New Roman" panose="02020603050405020304" pitchFamily="18" charset="0"/>
                <a:cs typeface="Times New Roman" panose="02020603050405020304" pitchFamily="18" charset="0"/>
              </a:rPr>
              <a:t>. 7th </a:t>
            </a:r>
            <a:r>
              <a:rPr lang="cs-CZ" dirty="0" err="1">
                <a:latin typeface="Times New Roman" panose="02020603050405020304" pitchFamily="18" charset="0"/>
                <a:cs typeface="Times New Roman" panose="02020603050405020304" pitchFamily="18" charset="0"/>
              </a:rPr>
              <a:t>ed</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Harlow</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Pearson</a:t>
            </a:r>
            <a:r>
              <a:rPr lang="cs-CZ" dirty="0">
                <a:latin typeface="Times New Roman" panose="02020603050405020304" pitchFamily="18" charset="0"/>
                <a:cs typeface="Times New Roman" panose="02020603050405020304" pitchFamily="18" charset="0"/>
              </a:rPr>
              <a:t>, 2016. ISBN 978-1-138-80518-7</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err="1">
                <a:latin typeface="Times New Roman" panose="02020603050405020304" pitchFamily="18" charset="0"/>
                <a:cs typeface="Times New Roman" panose="02020603050405020304" pitchFamily="18" charset="0"/>
              </a:rPr>
              <a:t>Wapshott</a:t>
            </a:r>
            <a:r>
              <a:rPr lang="cs-CZ" dirty="0">
                <a:latin typeface="Times New Roman" panose="02020603050405020304" pitchFamily="18" charset="0"/>
                <a:cs typeface="Times New Roman" panose="02020603050405020304" pitchFamily="18" charset="0"/>
              </a:rPr>
              <a:t>, R., and O. </a:t>
            </a:r>
            <a:r>
              <a:rPr lang="cs-CZ" dirty="0" err="1">
                <a:latin typeface="Times New Roman" panose="02020603050405020304" pitchFamily="18" charset="0"/>
                <a:cs typeface="Times New Roman" panose="02020603050405020304" pitchFamily="18" charset="0"/>
              </a:rPr>
              <a:t>Mallett</a:t>
            </a:r>
            <a:r>
              <a:rPr lang="cs-CZ"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Managing</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Human</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Resources</a:t>
            </a:r>
            <a:r>
              <a:rPr lang="cs-CZ" i="1" dirty="0">
                <a:latin typeface="Times New Roman" panose="02020603050405020304" pitchFamily="18" charset="0"/>
                <a:cs typeface="Times New Roman" panose="02020603050405020304" pitchFamily="18" charset="0"/>
              </a:rPr>
              <a:t> in </a:t>
            </a:r>
            <a:r>
              <a:rPr lang="cs-CZ" i="1" dirty="0" err="1">
                <a:latin typeface="Times New Roman" panose="02020603050405020304" pitchFamily="18" charset="0"/>
                <a:cs typeface="Times New Roman" panose="02020603050405020304" pitchFamily="18" charset="0"/>
              </a:rPr>
              <a:t>Small</a:t>
            </a:r>
            <a:r>
              <a:rPr lang="cs-CZ" i="1" dirty="0">
                <a:latin typeface="Times New Roman" panose="02020603050405020304" pitchFamily="18" charset="0"/>
                <a:cs typeface="Times New Roman" panose="02020603050405020304" pitchFamily="18" charset="0"/>
              </a:rPr>
              <a:t> and Medium-</a:t>
            </a:r>
            <a:r>
              <a:rPr lang="cs-CZ" i="1" dirty="0" err="1">
                <a:latin typeface="Times New Roman" panose="02020603050405020304" pitchFamily="18" charset="0"/>
                <a:cs typeface="Times New Roman" panose="02020603050405020304" pitchFamily="18" charset="0"/>
              </a:rPr>
              <a:t>Sized</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Enterprises</a:t>
            </a:r>
            <a:r>
              <a:rPr lang="cs-CZ" i="1" dirty="0">
                <a:latin typeface="Times New Roman" panose="02020603050405020304" pitchFamily="18" charset="0"/>
                <a:cs typeface="Times New Roman" panose="02020603050405020304" pitchFamily="18" charset="0"/>
              </a:rPr>
              <a:t>.</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Abingdon</a:t>
            </a:r>
            <a:r>
              <a:rPr lang="cs-CZ" dirty="0">
                <a:latin typeface="Times New Roman" panose="02020603050405020304" pitchFamily="18" charset="0"/>
                <a:cs typeface="Times New Roman" panose="02020603050405020304" pitchFamily="18" charset="0"/>
              </a:rPr>
              <a:t> and New York: </a:t>
            </a:r>
            <a:r>
              <a:rPr lang="cs-CZ" dirty="0" err="1">
                <a:latin typeface="Times New Roman" panose="02020603050405020304" pitchFamily="18" charset="0"/>
                <a:cs typeface="Times New Roman" panose="02020603050405020304" pitchFamily="18" charset="0"/>
              </a:rPr>
              <a:t>Routledge</a:t>
            </a:r>
            <a:r>
              <a:rPr lang="cs-CZ" dirty="0">
                <a:latin typeface="Times New Roman" panose="02020603050405020304" pitchFamily="18" charset="0"/>
                <a:cs typeface="Times New Roman" panose="02020603050405020304" pitchFamily="18" charset="0"/>
              </a:rPr>
              <a:t>, 2016. ISBN 978-1-1388-0519-4</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a:latin typeface="Times New Roman" panose="02020603050405020304" pitchFamily="18" charset="0"/>
                <a:cs typeface="Times New Roman" panose="02020603050405020304" pitchFamily="18" charset="0"/>
              </a:rPr>
              <a:t>Thompson, A. a j. </a:t>
            </a:r>
            <a:r>
              <a:rPr lang="cs-CZ" dirty="0" err="1">
                <a:latin typeface="Times New Roman" panose="02020603050405020304" pitchFamily="18" charset="0"/>
                <a:cs typeface="Times New Roman" panose="02020603050405020304" pitchFamily="18" charset="0"/>
              </a:rPr>
              <a:t>Beardwell</a:t>
            </a:r>
            <a:r>
              <a:rPr lang="cs-CZ"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Human</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Resource</a:t>
            </a:r>
            <a:r>
              <a:rPr lang="cs-CZ" i="1" dirty="0">
                <a:latin typeface="Times New Roman" panose="02020603050405020304" pitchFamily="18" charset="0"/>
                <a:cs typeface="Times New Roman" panose="02020603050405020304" pitchFamily="18" charset="0"/>
              </a:rPr>
              <a:t> Management: A </a:t>
            </a:r>
            <a:r>
              <a:rPr lang="cs-CZ" i="1" dirty="0" err="1">
                <a:latin typeface="Times New Roman" panose="02020603050405020304" pitchFamily="18" charset="0"/>
                <a:cs typeface="Times New Roman" panose="02020603050405020304" pitchFamily="18" charset="0"/>
              </a:rPr>
              <a:t>contemporary</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Approach</a:t>
            </a:r>
            <a:r>
              <a:rPr lang="cs-CZ" dirty="0">
                <a:latin typeface="Times New Roman" panose="02020603050405020304" pitchFamily="18" charset="0"/>
                <a:cs typeface="Times New Roman" panose="02020603050405020304" pitchFamily="18" charset="0"/>
              </a:rPr>
              <a:t>, 8th </a:t>
            </a:r>
            <a:r>
              <a:rPr lang="cs-CZ" dirty="0" err="1">
                <a:latin typeface="Times New Roman" panose="02020603050405020304" pitchFamily="18" charset="0"/>
                <a:cs typeface="Times New Roman" panose="02020603050405020304" pitchFamily="18" charset="0"/>
              </a:rPr>
              <a:t>edition</a:t>
            </a:r>
            <a:r>
              <a:rPr lang="cs-CZ" dirty="0">
                <a:latin typeface="Times New Roman" panose="02020603050405020304" pitchFamily="18" charset="0"/>
                <a:cs typeface="Times New Roman" panose="02020603050405020304" pitchFamily="18" charset="0"/>
              </a:rPr>
              <a:t>: </a:t>
            </a:r>
            <a:r>
              <a:rPr lang="cs-CZ" dirty="0" err="1">
                <a:latin typeface="Times New Roman" panose="02020603050405020304" pitchFamily="18" charset="0"/>
                <a:cs typeface="Times New Roman" panose="02020603050405020304" pitchFamily="18" charset="0"/>
              </a:rPr>
              <a:t>Pearson</a:t>
            </a:r>
            <a:r>
              <a:rPr lang="cs-CZ" dirty="0">
                <a:latin typeface="Times New Roman" panose="02020603050405020304" pitchFamily="18" charset="0"/>
                <a:cs typeface="Times New Roman" panose="02020603050405020304" pitchFamily="18" charset="0"/>
              </a:rPr>
              <a:t>. ISBN-13: 978-1-2921-1956-4</a:t>
            </a:r>
            <a:r>
              <a:rPr lang="cs-CZ" dirty="0" smtClean="0">
                <a:latin typeface="Times New Roman" panose="02020603050405020304" pitchFamily="18" charset="0"/>
                <a:cs typeface="Times New Roman" panose="02020603050405020304" pitchFamily="18" charset="0"/>
              </a:rPr>
              <a:t>.</a:t>
            </a:r>
          </a:p>
          <a:p>
            <a:endParaRPr lang="cs-CZ" dirty="0">
              <a:latin typeface="Times New Roman" panose="02020603050405020304" pitchFamily="18" charset="0"/>
              <a:cs typeface="Times New Roman" panose="02020603050405020304" pitchFamily="18" charset="0"/>
            </a:endParaRPr>
          </a:p>
          <a:p>
            <a:r>
              <a:rPr lang="cs-CZ" dirty="0">
                <a:latin typeface="Times New Roman" panose="02020603050405020304" pitchFamily="18" charset="0"/>
                <a:cs typeface="Times New Roman" panose="02020603050405020304" pitchFamily="18" charset="0"/>
              </a:rPr>
              <a:t>Armstrong, M., and S. </a:t>
            </a:r>
            <a:r>
              <a:rPr lang="cs-CZ" dirty="0" err="1">
                <a:latin typeface="Times New Roman" panose="02020603050405020304" pitchFamily="18" charset="0"/>
                <a:cs typeface="Times New Roman" panose="02020603050405020304" pitchFamily="18" charset="0"/>
              </a:rPr>
              <a:t>Taylor</a:t>
            </a:r>
            <a:r>
              <a:rPr lang="cs-CZ"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Armstrong’s</a:t>
            </a:r>
            <a:r>
              <a:rPr lang="cs-CZ" i="1" dirty="0">
                <a:latin typeface="Times New Roman" panose="02020603050405020304" pitchFamily="18" charset="0"/>
                <a:cs typeface="Times New Roman" panose="02020603050405020304" pitchFamily="18" charset="0"/>
              </a:rPr>
              <a:t> Handbook </a:t>
            </a:r>
            <a:r>
              <a:rPr lang="cs-CZ" i="1" dirty="0" err="1">
                <a:latin typeface="Times New Roman" panose="02020603050405020304" pitchFamily="18" charset="0"/>
                <a:cs typeface="Times New Roman" panose="02020603050405020304" pitchFamily="18" charset="0"/>
              </a:rPr>
              <a:t>of</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Human</a:t>
            </a:r>
            <a:r>
              <a:rPr lang="cs-CZ" i="1" dirty="0">
                <a:latin typeface="Times New Roman" panose="02020603050405020304" pitchFamily="18" charset="0"/>
                <a:cs typeface="Times New Roman" panose="02020603050405020304" pitchFamily="18" charset="0"/>
              </a:rPr>
              <a:t> </a:t>
            </a:r>
            <a:r>
              <a:rPr lang="cs-CZ" i="1" dirty="0" err="1">
                <a:latin typeface="Times New Roman" panose="02020603050405020304" pitchFamily="18" charset="0"/>
                <a:cs typeface="Times New Roman" panose="02020603050405020304" pitchFamily="18" charset="0"/>
              </a:rPr>
              <a:t>Resource</a:t>
            </a:r>
            <a:r>
              <a:rPr lang="cs-CZ" i="1" dirty="0">
                <a:latin typeface="Times New Roman" panose="02020603050405020304" pitchFamily="18" charset="0"/>
                <a:cs typeface="Times New Roman" panose="02020603050405020304" pitchFamily="18" charset="0"/>
              </a:rPr>
              <a:t> Management </a:t>
            </a:r>
            <a:r>
              <a:rPr lang="cs-CZ" i="1" dirty="0" err="1">
                <a:latin typeface="Times New Roman" panose="02020603050405020304" pitchFamily="18" charset="0"/>
                <a:cs typeface="Times New Roman" panose="02020603050405020304" pitchFamily="18" charset="0"/>
              </a:rPr>
              <a:t>Practices</a:t>
            </a:r>
            <a:r>
              <a:rPr lang="cs-CZ" i="1" dirty="0">
                <a:latin typeface="Times New Roman" panose="02020603050405020304" pitchFamily="18" charset="0"/>
                <a:cs typeface="Times New Roman" panose="02020603050405020304" pitchFamily="18" charset="0"/>
              </a:rPr>
              <a:t>.</a:t>
            </a:r>
            <a:r>
              <a:rPr lang="cs-CZ" dirty="0">
                <a:latin typeface="Times New Roman" panose="02020603050405020304" pitchFamily="18" charset="0"/>
                <a:cs typeface="Times New Roman" panose="02020603050405020304" pitchFamily="18" charset="0"/>
              </a:rPr>
              <a:t> 13th </a:t>
            </a:r>
            <a:r>
              <a:rPr lang="cs-CZ" dirty="0" err="1">
                <a:latin typeface="Times New Roman" panose="02020603050405020304" pitchFamily="18" charset="0"/>
                <a:cs typeface="Times New Roman" panose="02020603050405020304" pitchFamily="18" charset="0"/>
              </a:rPr>
              <a:t>ed</a:t>
            </a:r>
            <a:r>
              <a:rPr lang="cs-CZ" dirty="0">
                <a:latin typeface="Times New Roman" panose="02020603050405020304" pitchFamily="18" charset="0"/>
                <a:cs typeface="Times New Roman" panose="02020603050405020304" pitchFamily="18" charset="0"/>
              </a:rPr>
              <a:t>. London: </a:t>
            </a:r>
            <a:r>
              <a:rPr lang="cs-CZ" dirty="0" err="1">
                <a:latin typeface="Times New Roman" panose="02020603050405020304" pitchFamily="18" charset="0"/>
                <a:cs typeface="Times New Roman" panose="02020603050405020304" pitchFamily="18" charset="0"/>
              </a:rPr>
              <a:t>KoganPage</a:t>
            </a:r>
            <a:r>
              <a:rPr lang="cs-CZ" dirty="0">
                <a:latin typeface="Times New Roman" panose="02020603050405020304" pitchFamily="18" charset="0"/>
                <a:cs typeface="Times New Roman" panose="02020603050405020304" pitchFamily="18" charset="0"/>
              </a:rPr>
              <a:t>, 2014. ISBN 987-0-7494-6964-1.</a:t>
            </a:r>
          </a:p>
        </p:txBody>
      </p:sp>
    </p:spTree>
    <p:extLst>
      <p:ext uri="{BB962C8B-B14F-4D97-AF65-F5344CB8AC3E}">
        <p14:creationId xmlns:p14="http://schemas.microsoft.com/office/powerpoint/2010/main" val="9198208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6"/>
          <p:cNvSpPr/>
          <p:nvPr/>
        </p:nvSpPr>
        <p:spPr>
          <a:xfrm>
            <a:off x="809897" y="812899"/>
            <a:ext cx="11116492" cy="4001095"/>
          </a:xfrm>
          <a:prstGeom prst="rect">
            <a:avLst/>
          </a:prstGeom>
        </p:spPr>
        <p:txBody>
          <a:bodyPr wrap="square">
            <a:spAutoFit/>
          </a:bodyPr>
          <a:lstStyle/>
          <a:p>
            <a:r>
              <a:rPr lang="en-US" sz="2800" b="1" dirty="0" smtClean="0">
                <a:solidFill>
                  <a:srgbClr val="000000"/>
                </a:solidFill>
                <a:latin typeface="Arial" panose="020B0604020202020204" pitchFamily="34" charset="0"/>
              </a:rPr>
              <a:t>The </a:t>
            </a:r>
            <a:r>
              <a:rPr lang="en-US" sz="2800" b="1" dirty="0">
                <a:solidFill>
                  <a:srgbClr val="000000"/>
                </a:solidFill>
                <a:latin typeface="Arial" panose="020B0604020202020204" pitchFamily="34" charset="0"/>
              </a:rPr>
              <a:t>recruitment and selection process </a:t>
            </a:r>
            <a:endParaRPr lang="cs-CZ" sz="2800" b="1" dirty="0" smtClean="0">
              <a:solidFill>
                <a:srgbClr val="000000"/>
              </a:solidFill>
              <a:latin typeface="Arial" panose="020B0604020202020204" pitchFamily="34" charset="0"/>
            </a:endParaRPr>
          </a:p>
          <a:p>
            <a:endParaRPr lang="en-US" sz="2800" b="1" dirty="0">
              <a:solidFill>
                <a:srgbClr val="000000"/>
              </a:solidFill>
              <a:latin typeface="Arial" panose="020B0604020202020204" pitchFamily="34" charset="0"/>
            </a:endParaRPr>
          </a:p>
          <a:p>
            <a:endParaRPr lang="cs-CZ" dirty="0">
              <a:solidFill>
                <a:srgbClr val="000000"/>
              </a:solidFill>
              <a:latin typeface="Arial" panose="020B0604020202020204" pitchFamily="34" charset="0"/>
            </a:endParaRPr>
          </a:p>
          <a:p>
            <a:pPr marL="285750" indent="-285750">
              <a:buFont typeface="Arial" panose="020B0604020202020204" pitchFamily="34" charset="0"/>
              <a:buChar char="•"/>
            </a:pPr>
            <a:r>
              <a:rPr lang="en-US" sz="2000" dirty="0" smtClean="0">
                <a:solidFill>
                  <a:srgbClr val="000000"/>
                </a:solidFill>
                <a:latin typeface="Arial" panose="020B0604020202020204" pitchFamily="34" charset="0"/>
              </a:rPr>
              <a:t>Defining </a:t>
            </a:r>
            <a:r>
              <a:rPr lang="en-US" sz="2000" dirty="0">
                <a:solidFill>
                  <a:srgbClr val="000000"/>
                </a:solidFill>
                <a:latin typeface="Arial" panose="020B0604020202020204" pitchFamily="34" charset="0"/>
              </a:rPr>
              <a:t>requirements, attracting candidates, viewing applications, interviewing, </a:t>
            </a:r>
          </a:p>
          <a:p>
            <a:r>
              <a:rPr lang="en-US" sz="2000" dirty="0">
                <a:solidFill>
                  <a:srgbClr val="000000"/>
                </a:solidFill>
                <a:latin typeface="Arial" panose="020B0604020202020204" pitchFamily="34" charset="0"/>
              </a:rPr>
              <a:t>testing, assessing candidates, obtaining references, offering employment) </a:t>
            </a:r>
            <a:endParaRPr lang="cs-CZ" sz="2000" dirty="0" smtClean="0">
              <a:solidFill>
                <a:srgbClr val="000000"/>
              </a:solidFill>
              <a:latin typeface="Arial" panose="020B0604020202020204" pitchFamily="34" charset="0"/>
            </a:endParaRPr>
          </a:p>
          <a:p>
            <a:pPr marL="285750" indent="-285750">
              <a:buFont typeface="Arial" panose="020B0604020202020204" pitchFamily="34" charset="0"/>
              <a:buChar char="•"/>
            </a:pPr>
            <a:endParaRPr lang="cs-CZ" sz="2000" dirty="0">
              <a:solidFill>
                <a:srgbClr val="000000"/>
              </a:solidFill>
              <a:latin typeface="Arial" panose="020B0604020202020204" pitchFamily="34" charset="0"/>
            </a:endParaRPr>
          </a:p>
          <a:p>
            <a:endParaRPr lang="en-US" sz="2000" dirty="0">
              <a:solidFill>
                <a:srgbClr val="000000"/>
              </a:solidFill>
              <a:latin typeface="Arial" panose="020B0604020202020204" pitchFamily="34" charset="0"/>
            </a:endParaRPr>
          </a:p>
          <a:p>
            <a:pPr marL="285750" indent="-285750">
              <a:buFont typeface="Arial" panose="020B0604020202020204" pitchFamily="34" charset="0"/>
              <a:buChar char="•"/>
            </a:pPr>
            <a:r>
              <a:rPr lang="en-US" sz="2000" dirty="0" smtClean="0">
                <a:solidFill>
                  <a:srgbClr val="000000"/>
                </a:solidFill>
                <a:latin typeface="Arial" panose="020B0604020202020204" pitchFamily="34" charset="0"/>
              </a:rPr>
              <a:t>The </a:t>
            </a:r>
            <a:r>
              <a:rPr lang="en-US" sz="2000" dirty="0">
                <a:solidFill>
                  <a:srgbClr val="000000"/>
                </a:solidFill>
                <a:latin typeface="Arial" panose="020B0604020202020204" pitchFamily="34" charset="0"/>
              </a:rPr>
              <a:t>importance of social networks for recruitment and selection </a:t>
            </a:r>
            <a:endParaRPr lang="cs-CZ" sz="2000" dirty="0" smtClean="0">
              <a:solidFill>
                <a:srgbClr val="000000"/>
              </a:solidFill>
              <a:latin typeface="Arial" panose="020B0604020202020204" pitchFamily="34" charset="0"/>
            </a:endParaRPr>
          </a:p>
          <a:p>
            <a:pPr marL="285750" indent="-285750">
              <a:buFont typeface="Arial" panose="020B0604020202020204" pitchFamily="34" charset="0"/>
              <a:buChar char="•"/>
            </a:pPr>
            <a:endParaRPr lang="cs-CZ" sz="2000" dirty="0" smtClean="0">
              <a:solidFill>
                <a:srgbClr val="000000"/>
              </a:solidFill>
              <a:latin typeface="Arial" panose="020B0604020202020204" pitchFamily="34" charset="0"/>
            </a:endParaRPr>
          </a:p>
          <a:p>
            <a:pPr marL="285750" indent="-285750">
              <a:buFont typeface="Arial" panose="020B0604020202020204" pitchFamily="34" charset="0"/>
              <a:buChar char="•"/>
            </a:pPr>
            <a:endParaRPr lang="en-US" sz="2000" dirty="0">
              <a:solidFill>
                <a:srgbClr val="000000"/>
              </a:solidFill>
              <a:latin typeface="Arial" panose="020B0604020202020204" pitchFamily="34" charset="0"/>
            </a:endParaRPr>
          </a:p>
          <a:p>
            <a:pPr marL="285750" indent="-285750">
              <a:buFont typeface="Arial" panose="020B0604020202020204" pitchFamily="34" charset="0"/>
              <a:buChar char="•"/>
            </a:pPr>
            <a:r>
              <a:rPr lang="en-US" sz="2000" dirty="0" smtClean="0">
                <a:solidFill>
                  <a:srgbClr val="000000"/>
                </a:solidFill>
                <a:latin typeface="Arial" panose="020B0604020202020204" pitchFamily="34" charset="0"/>
              </a:rPr>
              <a:t>Recruitment </a:t>
            </a:r>
            <a:r>
              <a:rPr lang="en-US" sz="2000" dirty="0">
                <a:solidFill>
                  <a:srgbClr val="000000"/>
                </a:solidFill>
                <a:latin typeface="Arial" panose="020B0604020202020204" pitchFamily="34" charset="0"/>
              </a:rPr>
              <a:t>and Selection in SMEs </a:t>
            </a:r>
          </a:p>
          <a:p>
            <a:r>
              <a:rPr lang="cs-CZ" sz="2000" dirty="0">
                <a:solidFill>
                  <a:srgbClr val="000000"/>
                </a:solidFill>
                <a:latin typeface="Arial" panose="020B0604020202020204" pitchFamily="34" charset="0"/>
              </a:rPr>
              <a:t>	</a:t>
            </a:r>
          </a:p>
        </p:txBody>
      </p:sp>
      <p:sp>
        <p:nvSpPr>
          <p:cNvPr id="2" name="Rectangle 2"/>
          <p:cNvSpPr>
            <a:spLocks noChangeArrowheads="1"/>
          </p:cNvSpPr>
          <p:nvPr/>
        </p:nvSpPr>
        <p:spPr bwMode="auto">
          <a:xfrm>
            <a:off x="1325559" y="4878194"/>
            <a:ext cx="112562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cs-CZ" sz="16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Key words</a:t>
            </a:r>
            <a:endParaRPr kumimoji="0" lang="cs-CZ" altLang="cs-CZ"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altLang="cs-CZ"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49" name="Obrázek 8" descr="klicova_slov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67765" y="4321739"/>
            <a:ext cx="1174852" cy="128674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025114" y="5231457"/>
            <a:ext cx="8332217" cy="754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cs-CZ" sz="1600" dirty="0">
                <a:latin typeface="Times New Roman" panose="02020603050405020304" pitchFamily="18" charset="0"/>
                <a:ea typeface="Calibri" panose="020F0502020204030204" pitchFamily="34" charset="0"/>
                <a:cs typeface="Times New Roman" panose="02020603050405020304" pitchFamily="18" charset="0"/>
              </a:rPr>
              <a:t>Recruitment, attracting candidates</a:t>
            </a:r>
            <a:r>
              <a:rPr kumimoji="0" lang="en-GB" altLang="cs-CZ" sz="11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GB" altLang="cs-CZ" sz="16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defining requirements, methods of interview, selection process, </a:t>
            </a:r>
            <a:endParaRPr kumimoji="0" lang="cs-CZ" altLang="cs-CZ"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cs-CZ" sz="16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social media, recruitment in SMEs.</a:t>
            </a:r>
            <a:endParaRPr kumimoji="0" lang="cs-CZ" altLang="cs-CZ"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cs-CZ" sz="11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GB" altLang="cs-CZ"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75235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
        <p:nvSpPr>
          <p:cNvPr id="12" name="Zástupný symbol pro obsah 2"/>
          <p:cNvSpPr txBox="1">
            <a:spLocks/>
          </p:cNvSpPr>
          <p:nvPr/>
        </p:nvSpPr>
        <p:spPr>
          <a:xfrm>
            <a:off x="838200" y="1825625"/>
            <a:ext cx="10515600" cy="39033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One of the main parts of HRM</a:t>
            </a:r>
            <a:endParaRPr lang="cs-CZ" dirty="0" smtClean="0"/>
          </a:p>
          <a:p>
            <a:endParaRPr lang="en-GB" dirty="0" smtClean="0"/>
          </a:p>
          <a:p>
            <a:r>
              <a:rPr lang="en-GB" dirty="0" smtClean="0"/>
              <a:t>Process of finding and hiring candidates</a:t>
            </a:r>
          </a:p>
          <a:p>
            <a:endParaRPr lang="en-GB" dirty="0" smtClean="0"/>
          </a:p>
          <a:p>
            <a:r>
              <a:rPr lang="en-GB" dirty="0" smtClean="0"/>
              <a:t>Defining requirements</a:t>
            </a:r>
            <a:endParaRPr lang="cs-CZ" dirty="0" smtClean="0"/>
          </a:p>
          <a:p>
            <a:endParaRPr lang="en-GB" dirty="0" smtClean="0"/>
          </a:p>
          <a:p>
            <a:r>
              <a:rPr lang="en-GB" dirty="0" smtClean="0"/>
              <a:t>Attraction candidates</a:t>
            </a:r>
            <a:endParaRPr lang="en-GB" dirty="0"/>
          </a:p>
        </p:txBody>
      </p:sp>
      <p:pic>
        <p:nvPicPr>
          <p:cNvPr id="13" name="Picture 6" descr="Výsledek obrázku pro recruitment"/>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4366" r="22342"/>
          <a:stretch/>
        </p:blipFill>
        <p:spPr bwMode="auto">
          <a:xfrm>
            <a:off x="7122018" y="2976314"/>
            <a:ext cx="3464415" cy="2031492"/>
          </a:xfrm>
          <a:prstGeom prst="rect">
            <a:avLst/>
          </a:prstGeom>
          <a:noFill/>
          <a:extLst>
            <a:ext uri="{909E8E84-426E-40DD-AFC4-6F175D3DCCD1}">
              <a14:hiddenFill xmlns:a14="http://schemas.microsoft.com/office/drawing/2010/main">
                <a:solidFill>
                  <a:srgbClr val="FFFFFF"/>
                </a:solidFill>
              </a14:hiddenFill>
            </a:ext>
          </a:extLst>
        </p:spPr>
      </p:pic>
      <p:sp>
        <p:nvSpPr>
          <p:cNvPr id="11" name="Nadpis 1"/>
          <p:cNvSpPr txBox="1">
            <a:spLocks/>
          </p:cNvSpPr>
          <p:nvPr/>
        </p:nvSpPr>
        <p:spPr>
          <a:xfrm>
            <a:off x="838200" y="727788"/>
            <a:ext cx="10515600" cy="9629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b="1" smtClean="0">
                <a:latin typeface="Century Gothic" panose="020B0502020202020204" pitchFamily="34" charset="0"/>
              </a:rPr>
              <a:t>RECRUITMENT</a:t>
            </a:r>
            <a:endParaRPr lang="cs-CZ" b="1" dirty="0">
              <a:latin typeface="Century Gothic" panose="020B0502020202020204" pitchFamily="34" charset="0"/>
            </a:endParaRPr>
          </a:p>
        </p:txBody>
      </p:sp>
    </p:spTree>
    <p:extLst>
      <p:ext uri="{BB962C8B-B14F-4D97-AF65-F5344CB8AC3E}">
        <p14:creationId xmlns:p14="http://schemas.microsoft.com/office/powerpoint/2010/main" val="36805835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a:latin typeface="Century Gothic" panose="020B0502020202020204" pitchFamily="34" charset="0"/>
              </a:rPr>
              <a:t>Table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contents</a:t>
            </a:r>
            <a:endParaRPr lang="cs-CZ" sz="3600" dirty="0">
              <a:latin typeface="Century Gothic" panose="020B0502020202020204" pitchFamily="34" charset="0"/>
            </a:endParaRPr>
          </a:p>
        </p:txBody>
      </p:sp>
      <p:sp>
        <p:nvSpPr>
          <p:cNvPr id="3" name="Zástupný symbol pro obsah 2"/>
          <p:cNvSpPr>
            <a:spLocks noGrp="1"/>
          </p:cNvSpPr>
          <p:nvPr>
            <p:ph idx="4294967295"/>
          </p:nvPr>
        </p:nvSpPr>
        <p:spPr>
          <a:xfrm>
            <a:off x="838200" y="1825625"/>
            <a:ext cx="10515600" cy="3903371"/>
          </a:xfrm>
          <a:prstGeom prst="rect">
            <a:avLst/>
          </a:prstGeom>
        </p:spPr>
        <p:txBody>
          <a:bodyPr/>
          <a:lstStyle/>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is</a:t>
            </a:r>
            <a:r>
              <a:rPr lang="de-DE" sz="1800" dirty="0">
                <a:latin typeface="Century Gothic" panose="020B0502020202020204" pitchFamily="34" charset="0"/>
              </a:rPr>
              <a:t> </a:t>
            </a:r>
            <a:r>
              <a:rPr lang="de-DE" sz="1800" dirty="0" err="1">
                <a:latin typeface="Century Gothic" panose="020B0502020202020204" pitchFamily="34" charset="0"/>
              </a:rPr>
              <a:t>the</a:t>
            </a:r>
            <a:r>
              <a:rPr lang="de-DE" sz="1800" dirty="0">
                <a:latin typeface="Century Gothic" panose="020B0502020202020204" pitchFamily="34" charset="0"/>
              </a:rPr>
              <a:t> </a:t>
            </a:r>
            <a:r>
              <a:rPr lang="de-DE" sz="1800" dirty="0" err="1">
                <a:latin typeface="Century Gothic" panose="020B0502020202020204" pitchFamily="34" charset="0"/>
              </a:rPr>
              <a:t>difference</a:t>
            </a:r>
            <a:r>
              <a:rPr lang="de-DE" sz="1800" dirty="0">
                <a:latin typeface="Century Gothic" panose="020B0502020202020204" pitchFamily="34" charset="0"/>
              </a:rPr>
              <a:t> </a:t>
            </a:r>
            <a:r>
              <a:rPr lang="de-DE" sz="1800" dirty="0" err="1">
                <a:latin typeface="Century Gothic" panose="020B0502020202020204" pitchFamily="34" charset="0"/>
              </a:rPr>
              <a:t>between</a:t>
            </a:r>
            <a:r>
              <a:rPr lang="de-DE" sz="1800" dirty="0">
                <a:latin typeface="Century Gothic" panose="020B0502020202020204" pitchFamily="34" charset="0"/>
              </a:rPr>
              <a:t> </a:t>
            </a:r>
            <a:r>
              <a:rPr lang="de-DE" sz="1800" dirty="0" err="1">
                <a:latin typeface="Century Gothic" panose="020B0502020202020204" pitchFamily="34" charset="0"/>
              </a:rPr>
              <a:t>recruitment</a:t>
            </a:r>
            <a:r>
              <a:rPr lang="de-DE" sz="1800" dirty="0">
                <a:latin typeface="Century Gothic" panose="020B0502020202020204" pitchFamily="34" charset="0"/>
              </a:rPr>
              <a:t> </a:t>
            </a:r>
            <a:r>
              <a:rPr lang="de-DE" sz="1800" dirty="0" err="1">
                <a:latin typeface="Century Gothic" panose="020B0502020202020204" pitchFamily="34" charset="0"/>
              </a:rPr>
              <a:t>and</a:t>
            </a:r>
            <a:r>
              <a:rPr lang="de-DE" sz="1800" dirty="0">
                <a:latin typeface="Century Gothic" panose="020B0502020202020204" pitchFamily="34" charset="0"/>
              </a:rPr>
              <a:t> </a:t>
            </a:r>
            <a:r>
              <a:rPr lang="de-DE" sz="1800" dirty="0" err="1">
                <a:latin typeface="Century Gothic" panose="020B0502020202020204" pitchFamily="34" charset="0"/>
              </a:rPr>
              <a:t>selection</a:t>
            </a:r>
            <a:r>
              <a:rPr lang="de-DE" sz="1800" dirty="0">
                <a:latin typeface="Century Gothic" panose="020B0502020202020204" pitchFamily="34" charset="0"/>
              </a:rPr>
              <a:t>?</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are</a:t>
            </a:r>
            <a:r>
              <a:rPr lang="de-DE" sz="1800" dirty="0">
                <a:latin typeface="Century Gothic" panose="020B0502020202020204" pitchFamily="34" charset="0"/>
              </a:rPr>
              <a:t> </a:t>
            </a:r>
            <a:r>
              <a:rPr lang="de-DE" sz="1800" dirty="0" err="1">
                <a:latin typeface="Century Gothic" panose="020B0502020202020204" pitchFamily="34" charset="0"/>
              </a:rPr>
              <a:t>the</a:t>
            </a:r>
            <a:r>
              <a:rPr lang="de-DE" sz="1800" dirty="0">
                <a:latin typeface="Century Gothic" panose="020B0502020202020204" pitchFamily="34" charset="0"/>
              </a:rPr>
              <a:t> </a:t>
            </a:r>
            <a:r>
              <a:rPr lang="de-DE" sz="1800" dirty="0" err="1">
                <a:latin typeface="Century Gothic" panose="020B0502020202020204" pitchFamily="34" charset="0"/>
              </a:rPr>
              <a:t>main</a:t>
            </a:r>
            <a:r>
              <a:rPr lang="de-DE" sz="1800" dirty="0">
                <a:latin typeface="Century Gothic" panose="020B0502020202020204" pitchFamily="34" charset="0"/>
              </a:rPr>
              <a:t> </a:t>
            </a:r>
            <a:r>
              <a:rPr lang="de-DE" sz="1800" dirty="0" err="1">
                <a:latin typeface="Century Gothic" panose="020B0502020202020204" pitchFamily="34" charset="0"/>
              </a:rPr>
              <a:t>stages</a:t>
            </a:r>
            <a:r>
              <a:rPr lang="de-DE" sz="1800" dirty="0">
                <a:latin typeface="Century Gothic" panose="020B0502020202020204" pitchFamily="34" charset="0"/>
              </a:rPr>
              <a:t> </a:t>
            </a:r>
            <a:r>
              <a:rPr lang="de-DE" sz="1800" dirty="0" err="1">
                <a:latin typeface="Century Gothic" panose="020B0502020202020204" pitchFamily="34" charset="0"/>
              </a:rPr>
              <a:t>of</a:t>
            </a:r>
            <a:r>
              <a:rPr lang="de-DE" sz="1800" dirty="0">
                <a:latin typeface="Century Gothic" panose="020B0502020202020204" pitchFamily="34" charset="0"/>
              </a:rPr>
              <a:t> </a:t>
            </a:r>
            <a:r>
              <a:rPr lang="de-DE" sz="1800" dirty="0" err="1">
                <a:latin typeface="Century Gothic" panose="020B0502020202020204" pitchFamily="34" charset="0"/>
              </a:rPr>
              <a:t>recruitment</a:t>
            </a:r>
            <a:r>
              <a:rPr lang="de-DE" sz="1800" dirty="0">
                <a:latin typeface="Century Gothic" panose="020B0502020202020204" pitchFamily="34" charset="0"/>
              </a:rPr>
              <a:t> </a:t>
            </a:r>
            <a:r>
              <a:rPr lang="de-DE" sz="1800" dirty="0" err="1">
                <a:latin typeface="Century Gothic" panose="020B0502020202020204" pitchFamily="34" charset="0"/>
              </a:rPr>
              <a:t>and</a:t>
            </a:r>
            <a:r>
              <a:rPr lang="de-DE" sz="1800" dirty="0">
                <a:latin typeface="Century Gothic" panose="020B0502020202020204" pitchFamily="34" charset="0"/>
              </a:rPr>
              <a:t> </a:t>
            </a:r>
            <a:r>
              <a:rPr lang="de-DE" sz="1800" dirty="0" err="1">
                <a:latin typeface="Century Gothic" panose="020B0502020202020204" pitchFamily="34" charset="0"/>
              </a:rPr>
              <a:t>selection</a:t>
            </a:r>
            <a:r>
              <a:rPr lang="de-DE" sz="1800" dirty="0">
                <a:latin typeface="Century Gothic" panose="020B0502020202020204" pitchFamily="34" charset="0"/>
              </a:rPr>
              <a:t>?</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is</a:t>
            </a:r>
            <a:r>
              <a:rPr lang="de-DE" sz="1800" dirty="0">
                <a:latin typeface="Century Gothic" panose="020B0502020202020204" pitchFamily="34" charset="0"/>
              </a:rPr>
              <a:t> a </a:t>
            </a:r>
            <a:r>
              <a:rPr lang="de-DE" sz="1800" dirty="0" err="1">
                <a:latin typeface="Century Gothic" panose="020B0502020202020204" pitchFamily="34" charset="0"/>
              </a:rPr>
              <a:t>person</a:t>
            </a:r>
            <a:r>
              <a:rPr lang="de-DE" sz="1800" dirty="0">
                <a:latin typeface="Century Gothic" panose="020B0502020202020204" pitchFamily="34" charset="0"/>
              </a:rPr>
              <a:t> </a:t>
            </a:r>
            <a:r>
              <a:rPr lang="de-DE" sz="1800" dirty="0" err="1">
                <a:latin typeface="Century Gothic" panose="020B0502020202020204" pitchFamily="34" charset="0"/>
              </a:rPr>
              <a:t>specification</a:t>
            </a:r>
            <a:r>
              <a:rPr lang="de-DE" sz="1800" dirty="0">
                <a:latin typeface="Century Gothic" panose="020B0502020202020204" pitchFamily="34" charset="0"/>
              </a:rPr>
              <a:t>?</a:t>
            </a:r>
          </a:p>
          <a:p>
            <a:r>
              <a:rPr lang="de-DE" sz="1800" dirty="0" err="1">
                <a:latin typeface="Century Gothic" panose="020B0502020202020204" pitchFamily="34" charset="0"/>
              </a:rPr>
              <a:t>How</a:t>
            </a:r>
            <a:r>
              <a:rPr lang="de-DE" sz="1800" dirty="0">
                <a:latin typeface="Century Gothic" panose="020B0502020202020204" pitchFamily="34" charset="0"/>
              </a:rPr>
              <a:t> </a:t>
            </a:r>
            <a:r>
              <a:rPr lang="de-DE" sz="1800" dirty="0" err="1">
                <a:latin typeface="Century Gothic" panose="020B0502020202020204" pitchFamily="34" charset="0"/>
              </a:rPr>
              <a:t>should</a:t>
            </a:r>
            <a:r>
              <a:rPr lang="de-DE" sz="1800" dirty="0">
                <a:latin typeface="Century Gothic" panose="020B0502020202020204" pitchFamily="34" charset="0"/>
              </a:rPr>
              <a:t> </a:t>
            </a:r>
            <a:r>
              <a:rPr lang="de-DE" sz="1800" dirty="0" err="1">
                <a:latin typeface="Century Gothic" panose="020B0502020202020204" pitchFamily="34" charset="0"/>
              </a:rPr>
              <a:t>recruitment</a:t>
            </a:r>
            <a:r>
              <a:rPr lang="de-DE" sz="1800" dirty="0">
                <a:latin typeface="Century Gothic" panose="020B0502020202020204" pitchFamily="34" charset="0"/>
              </a:rPr>
              <a:t> </a:t>
            </a:r>
            <a:r>
              <a:rPr lang="de-DE" sz="1800" dirty="0" err="1">
                <a:latin typeface="Century Gothic" panose="020B0502020202020204" pitchFamily="34" charset="0"/>
              </a:rPr>
              <a:t>strengths</a:t>
            </a:r>
            <a:r>
              <a:rPr lang="de-DE" sz="1800" dirty="0">
                <a:latin typeface="Century Gothic" panose="020B0502020202020204" pitchFamily="34" charset="0"/>
              </a:rPr>
              <a:t> </a:t>
            </a:r>
            <a:r>
              <a:rPr lang="de-DE" sz="1800" dirty="0" err="1">
                <a:latin typeface="Century Gothic" panose="020B0502020202020204" pitchFamily="34" charset="0"/>
              </a:rPr>
              <a:t>and</a:t>
            </a:r>
            <a:r>
              <a:rPr lang="de-DE" sz="1800" dirty="0">
                <a:latin typeface="Century Gothic" panose="020B0502020202020204" pitchFamily="34" charset="0"/>
              </a:rPr>
              <a:t> </a:t>
            </a:r>
            <a:r>
              <a:rPr lang="de-DE" sz="1800" dirty="0" err="1">
                <a:latin typeface="Century Gothic" panose="020B0502020202020204" pitchFamily="34" charset="0"/>
              </a:rPr>
              <a:t>weakness</a:t>
            </a:r>
            <a:r>
              <a:rPr lang="de-DE" sz="1800" dirty="0">
                <a:latin typeface="Century Gothic" panose="020B0502020202020204" pitchFamily="34" charset="0"/>
              </a:rPr>
              <a:t> </a:t>
            </a:r>
            <a:r>
              <a:rPr lang="de-DE" sz="1800" dirty="0" err="1">
                <a:latin typeface="Century Gothic" panose="020B0502020202020204" pitchFamily="34" charset="0"/>
              </a:rPr>
              <a:t>be</a:t>
            </a:r>
            <a:r>
              <a:rPr lang="de-DE" sz="1800" dirty="0">
                <a:latin typeface="Century Gothic" panose="020B0502020202020204" pitchFamily="34" charset="0"/>
              </a:rPr>
              <a:t> </a:t>
            </a:r>
            <a:r>
              <a:rPr lang="de-DE" sz="1800" dirty="0" err="1">
                <a:latin typeface="Century Gothic" panose="020B0502020202020204" pitchFamily="34" charset="0"/>
              </a:rPr>
              <a:t>analysed</a:t>
            </a:r>
            <a:r>
              <a:rPr lang="de-DE" sz="1800" dirty="0">
                <a:latin typeface="Century Gothic" panose="020B0502020202020204" pitchFamily="34" charset="0"/>
              </a:rPr>
              <a:t>?</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are</a:t>
            </a:r>
            <a:r>
              <a:rPr lang="de-DE" sz="1800" dirty="0">
                <a:latin typeface="Century Gothic" panose="020B0502020202020204" pitchFamily="34" charset="0"/>
              </a:rPr>
              <a:t> </a:t>
            </a:r>
            <a:r>
              <a:rPr lang="de-DE" sz="1800" dirty="0" err="1">
                <a:latin typeface="Century Gothic" panose="020B0502020202020204" pitchFamily="34" charset="0"/>
              </a:rPr>
              <a:t>the</a:t>
            </a:r>
            <a:r>
              <a:rPr lang="de-DE" sz="1800" dirty="0">
                <a:latin typeface="Century Gothic" panose="020B0502020202020204" pitchFamily="34" charset="0"/>
              </a:rPr>
              <a:t> </a:t>
            </a:r>
            <a:r>
              <a:rPr lang="de-DE" sz="1800" dirty="0" err="1">
                <a:latin typeface="Century Gothic" panose="020B0502020202020204" pitchFamily="34" charset="0"/>
              </a:rPr>
              <a:t>main</a:t>
            </a:r>
            <a:r>
              <a:rPr lang="de-DE" sz="1800" dirty="0">
                <a:latin typeface="Century Gothic" panose="020B0502020202020204" pitchFamily="34" charset="0"/>
              </a:rPr>
              <a:t> </a:t>
            </a:r>
            <a:r>
              <a:rPr lang="de-DE" sz="1800" dirty="0" err="1">
                <a:latin typeface="Century Gothic" panose="020B0502020202020204" pitchFamily="34" charset="0"/>
              </a:rPr>
              <a:t>sources</a:t>
            </a:r>
            <a:r>
              <a:rPr lang="de-DE" sz="1800" dirty="0">
                <a:latin typeface="Century Gothic" panose="020B0502020202020204" pitchFamily="34" charset="0"/>
              </a:rPr>
              <a:t> </a:t>
            </a:r>
            <a:r>
              <a:rPr lang="de-DE" sz="1800" dirty="0" err="1">
                <a:latin typeface="Century Gothic" panose="020B0502020202020204" pitchFamily="34" charset="0"/>
              </a:rPr>
              <a:t>of</a:t>
            </a:r>
            <a:r>
              <a:rPr lang="de-DE" sz="1800" dirty="0">
                <a:latin typeface="Century Gothic" panose="020B0502020202020204" pitchFamily="34" charset="0"/>
              </a:rPr>
              <a:t> </a:t>
            </a:r>
            <a:r>
              <a:rPr lang="de-DE" sz="1800" dirty="0" err="1">
                <a:latin typeface="Century Gothic" panose="020B0502020202020204" pitchFamily="34" charset="0"/>
              </a:rPr>
              <a:t>candidates</a:t>
            </a:r>
            <a:r>
              <a:rPr lang="de-DE" sz="1800" dirty="0">
                <a:latin typeface="Century Gothic" panose="020B0502020202020204" pitchFamily="34" charset="0"/>
              </a:rPr>
              <a:t>?</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is</a:t>
            </a:r>
            <a:r>
              <a:rPr lang="de-DE" sz="1800" dirty="0">
                <a:latin typeface="Century Gothic" panose="020B0502020202020204" pitchFamily="34" charset="0"/>
              </a:rPr>
              <a:t> a </a:t>
            </a:r>
            <a:r>
              <a:rPr lang="de-DE" sz="1800" dirty="0" err="1">
                <a:latin typeface="Century Gothic" panose="020B0502020202020204" pitchFamily="34" charset="0"/>
              </a:rPr>
              <a:t>structured</a:t>
            </a:r>
            <a:r>
              <a:rPr lang="de-DE" sz="1800" dirty="0">
                <a:latin typeface="Century Gothic" panose="020B0502020202020204" pitchFamily="34" charset="0"/>
              </a:rPr>
              <a:t> interview?</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are</a:t>
            </a:r>
            <a:r>
              <a:rPr lang="de-DE" sz="1800" dirty="0">
                <a:latin typeface="Century Gothic" panose="020B0502020202020204" pitchFamily="34" charset="0"/>
              </a:rPr>
              <a:t> </a:t>
            </a:r>
            <a:r>
              <a:rPr lang="de-DE" sz="1800" dirty="0" err="1">
                <a:latin typeface="Century Gothic" panose="020B0502020202020204" pitchFamily="34" charset="0"/>
              </a:rPr>
              <a:t>the</a:t>
            </a:r>
            <a:r>
              <a:rPr lang="de-DE" sz="1800" dirty="0">
                <a:latin typeface="Century Gothic" panose="020B0502020202020204" pitchFamily="34" charset="0"/>
              </a:rPr>
              <a:t> </a:t>
            </a:r>
            <a:r>
              <a:rPr lang="de-DE" sz="1800" dirty="0" err="1">
                <a:latin typeface="Century Gothic" panose="020B0502020202020204" pitchFamily="34" charset="0"/>
              </a:rPr>
              <a:t>main</a:t>
            </a:r>
            <a:r>
              <a:rPr lang="de-DE" sz="1800" dirty="0">
                <a:latin typeface="Century Gothic" panose="020B0502020202020204" pitchFamily="34" charset="0"/>
              </a:rPr>
              <a:t> </a:t>
            </a:r>
            <a:r>
              <a:rPr lang="de-DE" sz="1800" dirty="0" err="1">
                <a:latin typeface="Century Gothic" panose="020B0502020202020204" pitchFamily="34" charset="0"/>
              </a:rPr>
              <a:t>types</a:t>
            </a:r>
            <a:r>
              <a:rPr lang="de-DE" sz="1800" dirty="0">
                <a:latin typeface="Century Gothic" panose="020B0502020202020204" pitchFamily="34" charset="0"/>
              </a:rPr>
              <a:t> </a:t>
            </a:r>
            <a:r>
              <a:rPr lang="de-DE" sz="1800" dirty="0" err="1">
                <a:latin typeface="Century Gothic" panose="020B0502020202020204" pitchFamily="34" charset="0"/>
              </a:rPr>
              <a:t>of</a:t>
            </a:r>
            <a:r>
              <a:rPr lang="de-DE" sz="1800" dirty="0">
                <a:latin typeface="Century Gothic" panose="020B0502020202020204" pitchFamily="34" charset="0"/>
              </a:rPr>
              <a:t> </a:t>
            </a:r>
            <a:r>
              <a:rPr lang="de-DE" sz="1800" dirty="0" err="1">
                <a:latin typeface="Century Gothic" panose="020B0502020202020204" pitchFamily="34" charset="0"/>
              </a:rPr>
              <a:t>selection</a:t>
            </a:r>
            <a:r>
              <a:rPr lang="de-DE" sz="1800" dirty="0">
                <a:latin typeface="Century Gothic" panose="020B0502020202020204" pitchFamily="34" charset="0"/>
              </a:rPr>
              <a:t> </a:t>
            </a:r>
            <a:r>
              <a:rPr lang="de-DE" sz="1800" dirty="0" err="1">
                <a:latin typeface="Century Gothic" panose="020B0502020202020204" pitchFamily="34" charset="0"/>
              </a:rPr>
              <a:t>tests</a:t>
            </a:r>
            <a:r>
              <a:rPr lang="de-DE" sz="1800" dirty="0">
                <a:latin typeface="Century Gothic" panose="020B0502020202020204" pitchFamily="34" charset="0"/>
              </a:rPr>
              <a:t>?</a:t>
            </a:r>
          </a:p>
          <a:p>
            <a:r>
              <a:rPr lang="de-DE" sz="1800" dirty="0" err="1">
                <a:latin typeface="Century Gothic" panose="020B0502020202020204" pitchFamily="34" charset="0"/>
              </a:rPr>
              <a:t>What</a:t>
            </a:r>
            <a:r>
              <a:rPr lang="de-DE" sz="1800" dirty="0">
                <a:latin typeface="Century Gothic" panose="020B0502020202020204" pitchFamily="34" charset="0"/>
              </a:rPr>
              <a:t> </a:t>
            </a:r>
            <a:r>
              <a:rPr lang="de-DE" sz="1800" dirty="0" err="1">
                <a:latin typeface="Century Gothic" panose="020B0502020202020204" pitchFamily="34" charset="0"/>
              </a:rPr>
              <a:t>are</a:t>
            </a:r>
            <a:r>
              <a:rPr lang="de-DE" sz="1800" dirty="0">
                <a:latin typeface="Century Gothic" panose="020B0502020202020204" pitchFamily="34" charset="0"/>
              </a:rPr>
              <a:t> </a:t>
            </a:r>
            <a:r>
              <a:rPr lang="de-DE" sz="1800" dirty="0" err="1">
                <a:latin typeface="Century Gothic" panose="020B0502020202020204" pitchFamily="34" charset="0"/>
              </a:rPr>
              <a:t>the</a:t>
            </a:r>
            <a:r>
              <a:rPr lang="de-DE" sz="1800" dirty="0">
                <a:latin typeface="Century Gothic" panose="020B0502020202020204" pitchFamily="34" charset="0"/>
              </a:rPr>
              <a:t> </a:t>
            </a:r>
            <a:r>
              <a:rPr lang="de-DE" sz="1800" dirty="0" err="1">
                <a:latin typeface="Century Gothic" panose="020B0502020202020204" pitchFamily="34" charset="0"/>
              </a:rPr>
              <a:t>main</a:t>
            </a:r>
            <a:r>
              <a:rPr lang="de-DE" sz="1800" dirty="0">
                <a:latin typeface="Century Gothic" panose="020B0502020202020204" pitchFamily="34" charset="0"/>
              </a:rPr>
              <a:t> </a:t>
            </a:r>
            <a:r>
              <a:rPr lang="de-DE" sz="1800" dirty="0" err="1">
                <a:latin typeface="Century Gothic" panose="020B0502020202020204" pitchFamily="34" charset="0"/>
              </a:rPr>
              <a:t>criteria</a:t>
            </a:r>
            <a:r>
              <a:rPr lang="de-DE" sz="1800" dirty="0">
                <a:latin typeface="Century Gothic" panose="020B0502020202020204" pitchFamily="34" charset="0"/>
              </a:rPr>
              <a:t> </a:t>
            </a:r>
            <a:r>
              <a:rPr lang="de-DE" sz="1800" dirty="0" err="1">
                <a:latin typeface="Century Gothic" panose="020B0502020202020204" pitchFamily="34" charset="0"/>
              </a:rPr>
              <a:t>for</a:t>
            </a:r>
            <a:r>
              <a:rPr lang="de-DE" sz="1800" dirty="0">
                <a:latin typeface="Century Gothic" panose="020B0502020202020204" pitchFamily="34" charset="0"/>
              </a:rPr>
              <a:t> a </a:t>
            </a:r>
            <a:r>
              <a:rPr lang="de-DE" sz="1800" dirty="0" err="1">
                <a:latin typeface="Century Gothic" panose="020B0502020202020204" pitchFamily="34" charset="0"/>
              </a:rPr>
              <a:t>good</a:t>
            </a:r>
            <a:r>
              <a:rPr lang="de-DE" sz="1800" dirty="0">
                <a:latin typeface="Century Gothic" panose="020B0502020202020204" pitchFamily="34" charset="0"/>
              </a:rPr>
              <a:t> </a:t>
            </a:r>
            <a:r>
              <a:rPr lang="de-DE" sz="1800" dirty="0" err="1">
                <a:latin typeface="Century Gothic" panose="020B0502020202020204" pitchFamily="34" charset="0"/>
              </a:rPr>
              <a:t>test</a:t>
            </a:r>
            <a:r>
              <a:rPr lang="de-DE" sz="1800" dirty="0">
                <a:latin typeface="Century Gothic" panose="020B0502020202020204" pitchFamily="34" charset="0"/>
              </a:rPr>
              <a:t>?</a:t>
            </a:r>
          </a:p>
          <a:p>
            <a:r>
              <a:rPr lang="de-DE" sz="1800" dirty="0" err="1">
                <a:latin typeface="Century Gothic" panose="020B0502020202020204" pitchFamily="34" charset="0"/>
              </a:rPr>
              <a:t>How</a:t>
            </a:r>
            <a:r>
              <a:rPr lang="de-DE" sz="1800" dirty="0">
                <a:latin typeface="Century Gothic" panose="020B0502020202020204" pitchFamily="34" charset="0"/>
              </a:rPr>
              <a:t> </a:t>
            </a:r>
            <a:r>
              <a:rPr lang="de-DE" sz="1800" dirty="0" err="1">
                <a:latin typeface="Century Gothic" panose="020B0502020202020204" pitchFamily="34" charset="0"/>
              </a:rPr>
              <a:t>should</a:t>
            </a:r>
            <a:r>
              <a:rPr lang="de-DE" sz="1800" dirty="0">
                <a:latin typeface="Century Gothic" panose="020B0502020202020204" pitchFamily="34" charset="0"/>
              </a:rPr>
              <a:t> </a:t>
            </a:r>
            <a:r>
              <a:rPr lang="de-DE" sz="1800" dirty="0" err="1">
                <a:latin typeface="Century Gothic" panose="020B0502020202020204" pitchFamily="34" charset="0"/>
              </a:rPr>
              <a:t>tests</a:t>
            </a:r>
            <a:r>
              <a:rPr lang="de-DE" sz="1800" dirty="0">
                <a:latin typeface="Century Gothic" panose="020B0502020202020204" pitchFamily="34" charset="0"/>
              </a:rPr>
              <a:t> </a:t>
            </a:r>
            <a:r>
              <a:rPr lang="de-DE" sz="1800" dirty="0" err="1">
                <a:latin typeface="Century Gothic" panose="020B0502020202020204" pitchFamily="34" charset="0"/>
              </a:rPr>
              <a:t>be</a:t>
            </a:r>
            <a:r>
              <a:rPr lang="de-DE" sz="1800" dirty="0">
                <a:latin typeface="Century Gothic" panose="020B0502020202020204" pitchFamily="34" charset="0"/>
              </a:rPr>
              <a:t> </a:t>
            </a:r>
            <a:r>
              <a:rPr lang="de-DE" sz="1800" dirty="0" err="1">
                <a:latin typeface="Century Gothic" panose="020B0502020202020204" pitchFamily="34" charset="0"/>
              </a:rPr>
              <a:t>used</a:t>
            </a:r>
            <a:r>
              <a:rPr lang="de-DE" sz="1800" dirty="0">
                <a:latin typeface="Century Gothic" panose="020B0502020202020204" pitchFamily="34" charset="0"/>
              </a:rPr>
              <a:t> in a </a:t>
            </a:r>
            <a:r>
              <a:rPr lang="de-DE" sz="1800" dirty="0" err="1">
                <a:latin typeface="Century Gothic" panose="020B0502020202020204" pitchFamily="34" charset="0"/>
              </a:rPr>
              <a:t>selection</a:t>
            </a:r>
            <a:r>
              <a:rPr lang="de-DE" sz="1800" dirty="0">
                <a:latin typeface="Century Gothic" panose="020B0502020202020204" pitchFamily="34" charset="0"/>
              </a:rPr>
              <a:t> </a:t>
            </a:r>
            <a:r>
              <a:rPr lang="de-DE" sz="1800" dirty="0" err="1">
                <a:latin typeface="Century Gothic" panose="020B0502020202020204" pitchFamily="34" charset="0"/>
              </a:rPr>
              <a:t>procedure</a:t>
            </a:r>
            <a:r>
              <a:rPr lang="de-DE" sz="1800" dirty="0">
                <a:latin typeface="Century Gothic" panose="020B0502020202020204" pitchFamily="34" charset="0"/>
              </a:rPr>
              <a:t>?</a:t>
            </a:r>
          </a:p>
          <a:p>
            <a:endParaRPr lang="de-DE" dirty="0">
              <a:latin typeface="Century Gothic" panose="020B0502020202020204" pitchFamily="34" charset="0"/>
            </a:endParaRPr>
          </a:p>
          <a:p>
            <a:endParaRPr lang="de-DE" dirty="0">
              <a:latin typeface="Century Gothic" panose="020B0502020202020204" pitchFamily="34" charset="0"/>
            </a:endParaRPr>
          </a:p>
          <a:p>
            <a:endParaRPr lang="de-DE" dirty="0">
              <a:latin typeface="Century Gothic" panose="020B0502020202020204" pitchFamily="34" charset="0"/>
            </a:endParaRPr>
          </a:p>
          <a:p>
            <a:endParaRPr lang="de-DE" dirty="0">
              <a:latin typeface="Century Gothic" panose="020B0502020202020204" pitchFamily="34" charset="0"/>
            </a:endParaRPr>
          </a:p>
          <a:p>
            <a:endParaRPr lang="cs-CZ" dirty="0"/>
          </a:p>
        </p:txBody>
      </p:sp>
      <p:sp>
        <p:nvSpPr>
          <p:cNvPr id="9" name="TextBox 8"/>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a:t>
            </a:r>
          </a:p>
        </p:txBody>
      </p:sp>
      <p:sp>
        <p:nvSpPr>
          <p:cNvPr id="5" name="TextBox 38"/>
          <p:cNvSpPr txBox="1"/>
          <p:nvPr/>
        </p:nvSpPr>
        <p:spPr>
          <a:xfrm>
            <a:off x="4490758" y="1365742"/>
            <a:ext cx="5343525"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Armstrong: HRM Practice p. 91-92</a:t>
            </a:r>
          </a:p>
        </p:txBody>
      </p:sp>
    </p:spTree>
    <p:extLst>
      <p:ext uri="{BB962C8B-B14F-4D97-AF65-F5344CB8AC3E}">
        <p14:creationId xmlns:p14="http://schemas.microsoft.com/office/powerpoint/2010/main" val="607849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is</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difference</a:t>
            </a:r>
            <a:r>
              <a:rPr lang="de-DE" sz="3600" dirty="0">
                <a:latin typeface="Century Gothic" panose="020B0502020202020204" pitchFamily="34" charset="0"/>
              </a:rPr>
              <a:t> </a:t>
            </a:r>
            <a:r>
              <a:rPr lang="de-DE" sz="3600" dirty="0" err="1">
                <a:latin typeface="Century Gothic" panose="020B0502020202020204" pitchFamily="34" charset="0"/>
              </a:rPr>
              <a:t>between</a:t>
            </a:r>
            <a:r>
              <a:rPr lang="de-DE" sz="3600" dirty="0">
                <a:latin typeface="Century Gothic" panose="020B0502020202020204" pitchFamily="34" charset="0"/>
              </a:rPr>
              <a:t> </a:t>
            </a:r>
            <a:r>
              <a:rPr lang="de-DE" sz="3600" dirty="0" err="1">
                <a:latin typeface="Century Gothic" panose="020B0502020202020204" pitchFamily="34" charset="0"/>
              </a:rPr>
              <a:t>recruitment</a:t>
            </a:r>
            <a:r>
              <a:rPr lang="de-DE" sz="3600" dirty="0">
                <a:latin typeface="Century Gothic" panose="020B0502020202020204" pitchFamily="34" charset="0"/>
              </a:rPr>
              <a:t> </a:t>
            </a:r>
            <a:r>
              <a:rPr lang="de-DE" sz="3600" dirty="0" err="1">
                <a:latin typeface="Century Gothic" panose="020B0502020202020204" pitchFamily="34" charset="0"/>
              </a:rPr>
              <a:t>and</a:t>
            </a:r>
            <a:r>
              <a:rPr lang="de-DE" sz="3600" dirty="0">
                <a:latin typeface="Century Gothic" panose="020B0502020202020204" pitchFamily="34" charset="0"/>
              </a:rPr>
              <a:t> </a:t>
            </a:r>
            <a:r>
              <a:rPr lang="de-DE" sz="3600" dirty="0" err="1">
                <a:latin typeface="Century Gothic" panose="020B0502020202020204" pitchFamily="34" charset="0"/>
              </a:rPr>
              <a:t>selection</a:t>
            </a:r>
            <a:r>
              <a:rPr lang="de-DE" sz="3600" dirty="0">
                <a:latin typeface="Century Gothic" panose="020B0502020202020204" pitchFamily="34" charset="0"/>
              </a:rPr>
              <a:t>?</a:t>
            </a:r>
            <a:endParaRPr lang="cs-CZ" sz="3600" b="1" dirty="0">
              <a:latin typeface="Century Gothic" panose="020B0502020202020204" pitchFamily="34" charset="0"/>
            </a:endParaRPr>
          </a:p>
        </p:txBody>
      </p:sp>
      <p:sp>
        <p:nvSpPr>
          <p:cNvPr id="4" name="TextBox 3"/>
          <p:cNvSpPr txBox="1"/>
          <p:nvPr/>
        </p:nvSpPr>
        <p:spPr>
          <a:xfrm>
            <a:off x="11353800"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2</a:t>
            </a:r>
          </a:p>
        </p:txBody>
      </p:sp>
      <p:sp>
        <p:nvSpPr>
          <p:cNvPr id="6" name="TextBox 5"/>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86</a:t>
            </a:r>
          </a:p>
        </p:txBody>
      </p:sp>
      <p:sp>
        <p:nvSpPr>
          <p:cNvPr id="8" name="Textfeld 7"/>
          <p:cNvSpPr txBox="1"/>
          <p:nvPr/>
        </p:nvSpPr>
        <p:spPr>
          <a:xfrm>
            <a:off x="1720583" y="2063163"/>
            <a:ext cx="10112829"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Recruitment</a:t>
            </a:r>
            <a:r>
              <a:rPr kumimoji="0" lang="de-DE"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Process</a:t>
            </a:r>
            <a:r>
              <a:rPr kumimoji="0" lang="de-DE" sz="28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of</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finding</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and</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egaging</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people</a:t>
            </a:r>
            <a:r>
              <a:rPr kumimoji="0" lang="de-DE" sz="28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that</a:t>
            </a:r>
            <a:r>
              <a:rPr kumimoji="0" lang="de-DE" sz="28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the</a:t>
            </a:r>
            <a:r>
              <a:rPr kumimoji="0" lang="de-DE" sz="28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organization</a:t>
            </a:r>
            <a:r>
              <a:rPr kumimoji="0" lang="de-DE" sz="28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mn-cs"/>
              </a:rPr>
              <a:t>need</a:t>
            </a:r>
            <a:endPar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9" name="Textfeld 8"/>
          <p:cNvSpPr txBox="1"/>
          <p:nvPr/>
        </p:nvSpPr>
        <p:spPr>
          <a:xfrm>
            <a:off x="2752294" y="3807593"/>
            <a:ext cx="8601506" cy="161582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Selection</a:t>
            </a:r>
            <a:endParaRPr kumimoji="0" lang="de-DE"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defRPr/>
            </a:pP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part</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of</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recruitment</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process</a:t>
            </a:r>
            <a:endPar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defRPr/>
            </a:pP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deciding</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which</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candidates</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should</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be</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appointed</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to</a:t>
            </a:r>
            <a:r>
              <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de-DE"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mn-cs"/>
              </a:rPr>
              <a:t>jobs</a:t>
            </a:r>
            <a:endParaRPr kumimoji="0" lang="de-DE"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10" name="Nach rechts gekrümmter Pfeil 9"/>
          <p:cNvSpPr/>
          <p:nvPr/>
        </p:nvSpPr>
        <p:spPr>
          <a:xfrm>
            <a:off x="632012" y="2272552"/>
            <a:ext cx="981635" cy="1653989"/>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0407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cs-CZ" b="1" dirty="0" smtClean="0">
                <a:latin typeface="Century Gothic" panose="020B0502020202020204" pitchFamily="34" charset="0"/>
              </a:rPr>
              <a:t>RECRUITMENT</a:t>
            </a:r>
            <a:endParaRPr lang="cs-CZ" b="1" dirty="0">
              <a:latin typeface="Century Gothic" panose="020B0502020202020204" pitchFamily="34" charset="0"/>
            </a:endParaRPr>
          </a:p>
        </p:txBody>
      </p:sp>
      <p:sp>
        <p:nvSpPr>
          <p:cNvPr id="3" name="Zástupný symbol pro obsah 2"/>
          <p:cNvSpPr>
            <a:spLocks noGrp="1"/>
          </p:cNvSpPr>
          <p:nvPr>
            <p:ph idx="4294967295"/>
          </p:nvPr>
        </p:nvSpPr>
        <p:spPr>
          <a:xfrm>
            <a:off x="838200" y="1558345"/>
            <a:ext cx="10515600" cy="4170652"/>
          </a:xfrm>
          <a:prstGeom prst="rect">
            <a:avLst/>
          </a:prstGeom>
        </p:spPr>
        <p:txBody>
          <a:bodyPr/>
          <a:lstStyle/>
          <a:p>
            <a:pPr marL="0" indent="0">
              <a:buNone/>
            </a:pPr>
            <a:r>
              <a:rPr lang="en-US" b="1" dirty="0" smtClean="0"/>
              <a:t>Defining requirements</a:t>
            </a:r>
          </a:p>
          <a:p>
            <a:pPr lvl="1"/>
            <a:r>
              <a:rPr lang="en-US" dirty="0" err="1" smtClean="0"/>
              <a:t>Requir</a:t>
            </a:r>
            <a:r>
              <a:rPr lang="cs-CZ" dirty="0" smtClean="0"/>
              <a:t>e</a:t>
            </a:r>
            <a:r>
              <a:rPr lang="en-US" dirty="0" err="1" smtClean="0"/>
              <a:t>ments</a:t>
            </a:r>
            <a:r>
              <a:rPr lang="en-US" dirty="0" smtClean="0"/>
              <a:t> of workforce </a:t>
            </a:r>
          </a:p>
          <a:p>
            <a:pPr lvl="1"/>
            <a:r>
              <a:rPr lang="en-US" dirty="0" smtClean="0"/>
              <a:t>Job specification</a:t>
            </a:r>
          </a:p>
          <a:p>
            <a:pPr lvl="1"/>
            <a:r>
              <a:rPr lang="en-US" dirty="0" smtClean="0"/>
              <a:t>Considering alternatives</a:t>
            </a:r>
          </a:p>
          <a:p>
            <a:pPr lvl="1"/>
            <a:endParaRPr lang="en-US" dirty="0" smtClean="0"/>
          </a:p>
          <a:p>
            <a:pPr marL="0" indent="0">
              <a:buNone/>
            </a:pPr>
            <a:r>
              <a:rPr lang="en-US" b="1" dirty="0" smtClean="0"/>
              <a:t>Attracting candidates</a:t>
            </a:r>
          </a:p>
          <a:p>
            <a:pPr lvl="1"/>
            <a:r>
              <a:rPr lang="en-US" dirty="0" err="1" smtClean="0"/>
              <a:t>Analysing</a:t>
            </a:r>
            <a:r>
              <a:rPr lang="en-US" dirty="0" smtClean="0"/>
              <a:t> recruitment strengths and weaknesses</a:t>
            </a:r>
          </a:p>
          <a:p>
            <a:pPr lvl="1"/>
            <a:r>
              <a:rPr lang="en-US" dirty="0" err="1" smtClean="0"/>
              <a:t>Analysing</a:t>
            </a:r>
            <a:r>
              <a:rPr lang="en-US" dirty="0" smtClean="0"/>
              <a:t> the requirements</a:t>
            </a:r>
          </a:p>
          <a:p>
            <a:pPr lvl="1"/>
            <a:r>
              <a:rPr lang="en-US" dirty="0" smtClean="0"/>
              <a:t>Identifying methods of recruitment</a:t>
            </a:r>
          </a:p>
        </p:txBody>
      </p:sp>
      <p:pic>
        <p:nvPicPr>
          <p:cNvPr id="3074" name="Picture 2" descr="Výsledek obrázku pro attracting candidates"/>
          <p:cNvPicPr>
            <a:picLocks noChangeAspect="1" noChangeArrowheads="1"/>
          </p:cNvPicPr>
          <p:nvPr/>
        </p:nvPicPr>
        <p:blipFill rotWithShape="1">
          <a:blip r:embed="rId2">
            <a:extLst>
              <a:ext uri="{28A0092B-C50C-407E-A947-70E740481C1C}">
                <a14:useLocalDpi xmlns:a14="http://schemas.microsoft.com/office/drawing/2010/main" val="0"/>
              </a:ext>
            </a:extLst>
          </a:blip>
          <a:srcRect r="29850"/>
          <a:stretch/>
        </p:blipFill>
        <p:spPr bwMode="auto">
          <a:xfrm>
            <a:off x="7766989" y="1690688"/>
            <a:ext cx="3685825" cy="2970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7063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838200" y="727788"/>
            <a:ext cx="10515600" cy="962900"/>
          </a:xfrm>
          <a:prstGeom prst="rect">
            <a:avLst/>
          </a:prstGeom>
        </p:spPr>
        <p:txBody>
          <a:bodyPr/>
          <a:lstStyle/>
          <a:p>
            <a:pPr algn="ctr"/>
            <a:r>
              <a:rPr lang="de-DE" sz="3600" dirty="0" err="1">
                <a:latin typeface="Century Gothic" panose="020B0502020202020204" pitchFamily="34" charset="0"/>
              </a:rPr>
              <a:t>What</a:t>
            </a:r>
            <a:r>
              <a:rPr lang="de-DE" sz="3600" dirty="0">
                <a:latin typeface="Century Gothic" panose="020B0502020202020204" pitchFamily="34" charset="0"/>
              </a:rPr>
              <a:t> </a:t>
            </a:r>
            <a:r>
              <a:rPr lang="de-DE" sz="3600" dirty="0" err="1">
                <a:latin typeface="Century Gothic" panose="020B0502020202020204" pitchFamily="34" charset="0"/>
              </a:rPr>
              <a:t>are</a:t>
            </a:r>
            <a:r>
              <a:rPr lang="de-DE" sz="3600" dirty="0">
                <a:latin typeface="Century Gothic" panose="020B0502020202020204" pitchFamily="34" charset="0"/>
              </a:rPr>
              <a:t> </a:t>
            </a:r>
            <a:r>
              <a:rPr lang="de-DE" sz="3600" dirty="0" err="1">
                <a:latin typeface="Century Gothic" panose="020B0502020202020204" pitchFamily="34" charset="0"/>
              </a:rPr>
              <a:t>the</a:t>
            </a:r>
            <a:r>
              <a:rPr lang="de-DE" sz="3600" dirty="0">
                <a:latin typeface="Century Gothic" panose="020B0502020202020204" pitchFamily="34" charset="0"/>
              </a:rPr>
              <a:t> </a:t>
            </a:r>
            <a:r>
              <a:rPr lang="de-DE" sz="3600" dirty="0" err="1">
                <a:latin typeface="Century Gothic" panose="020B0502020202020204" pitchFamily="34" charset="0"/>
              </a:rPr>
              <a:t>main</a:t>
            </a:r>
            <a:r>
              <a:rPr lang="de-DE" sz="3600" dirty="0">
                <a:latin typeface="Century Gothic" panose="020B0502020202020204" pitchFamily="34" charset="0"/>
              </a:rPr>
              <a:t> </a:t>
            </a:r>
            <a:r>
              <a:rPr lang="de-DE" sz="3600" dirty="0" err="1">
                <a:latin typeface="Century Gothic" panose="020B0502020202020204" pitchFamily="34" charset="0"/>
              </a:rPr>
              <a:t>stages</a:t>
            </a:r>
            <a:r>
              <a:rPr lang="de-DE" sz="3600" dirty="0">
                <a:latin typeface="Century Gothic" panose="020B0502020202020204" pitchFamily="34" charset="0"/>
              </a:rPr>
              <a:t> </a:t>
            </a:r>
            <a:r>
              <a:rPr lang="de-DE" sz="3600" dirty="0" err="1">
                <a:latin typeface="Century Gothic" panose="020B0502020202020204" pitchFamily="34" charset="0"/>
              </a:rPr>
              <a:t>of</a:t>
            </a:r>
            <a:r>
              <a:rPr lang="de-DE" sz="3600" dirty="0">
                <a:latin typeface="Century Gothic" panose="020B0502020202020204" pitchFamily="34" charset="0"/>
              </a:rPr>
              <a:t> </a:t>
            </a:r>
            <a:r>
              <a:rPr lang="de-DE" sz="3600" dirty="0" err="1">
                <a:latin typeface="Century Gothic" panose="020B0502020202020204" pitchFamily="34" charset="0"/>
              </a:rPr>
              <a:t>recruitment</a:t>
            </a:r>
            <a:r>
              <a:rPr lang="de-DE" sz="3600" dirty="0">
                <a:latin typeface="Century Gothic" panose="020B0502020202020204" pitchFamily="34" charset="0"/>
              </a:rPr>
              <a:t> </a:t>
            </a:r>
            <a:r>
              <a:rPr lang="de-DE" sz="3600" dirty="0" err="1">
                <a:latin typeface="Century Gothic" panose="020B0502020202020204" pitchFamily="34" charset="0"/>
              </a:rPr>
              <a:t>and</a:t>
            </a:r>
            <a:r>
              <a:rPr lang="de-DE" sz="3600" dirty="0">
                <a:latin typeface="Century Gothic" panose="020B0502020202020204" pitchFamily="34" charset="0"/>
              </a:rPr>
              <a:t> </a:t>
            </a:r>
            <a:r>
              <a:rPr lang="de-DE" sz="3600" dirty="0" err="1">
                <a:latin typeface="Century Gothic" panose="020B0502020202020204" pitchFamily="34" charset="0"/>
              </a:rPr>
              <a:t>selection</a:t>
            </a:r>
            <a:r>
              <a:rPr lang="de-DE" sz="3600" dirty="0">
                <a:latin typeface="Century Gothic" panose="020B0502020202020204" pitchFamily="34" charset="0"/>
              </a:rPr>
              <a:t>?</a:t>
            </a:r>
            <a:endParaRPr lang="cs-CZ" sz="3600" dirty="0">
              <a:latin typeface="Century Gothic" panose="020B0502020202020204" pitchFamily="34" charset="0"/>
            </a:endParaRPr>
          </a:p>
        </p:txBody>
      </p:sp>
      <p:sp>
        <p:nvSpPr>
          <p:cNvPr id="4" name="Rectangle: Rounded Corners 3"/>
          <p:cNvSpPr/>
          <p:nvPr/>
        </p:nvSpPr>
        <p:spPr>
          <a:xfrm>
            <a:off x="838199" y="2298344"/>
            <a:ext cx="1761688" cy="1061514"/>
          </a:xfrm>
          <a:prstGeom prst="roundRect">
            <a:avLst/>
          </a:prstGeom>
          <a:solidFill>
            <a:schemeClr val="accent4">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Defining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requirements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Rectangle: Rounded Corners 4"/>
          <p:cNvSpPr/>
          <p:nvPr/>
        </p:nvSpPr>
        <p:spPr>
          <a:xfrm>
            <a:off x="3026677" y="2298343"/>
            <a:ext cx="1761688" cy="1061513"/>
          </a:xfrm>
          <a:prstGeom prst="roundRect">
            <a:avLst/>
          </a:prstGeom>
          <a:solidFill>
            <a:schemeClr val="accent4">
              <a:lumMod val="20000"/>
              <a:lumOff val="8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2: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Attracting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candidates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Rectangle: Rounded Corners 13"/>
          <p:cNvSpPr/>
          <p:nvPr/>
        </p:nvSpPr>
        <p:spPr>
          <a:xfrm>
            <a:off x="5215155" y="2298344"/>
            <a:ext cx="1761688" cy="1061513"/>
          </a:xfrm>
          <a:prstGeom prst="roundRect">
            <a:avLst/>
          </a:prstGeom>
          <a:solidFill>
            <a:schemeClr val="accent4">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3: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Sifting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applications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Rectangle: Rounded Corners 14"/>
          <p:cNvSpPr/>
          <p:nvPr/>
        </p:nvSpPr>
        <p:spPr>
          <a:xfrm>
            <a:off x="7403633" y="2298340"/>
            <a:ext cx="1761688" cy="1061513"/>
          </a:xfrm>
          <a:prstGeom prst="roundRect">
            <a:avLst/>
          </a:prstGeom>
          <a:solidFill>
            <a:schemeClr val="accent4">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Interviewing</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Rectangle: Rounded Corners 15"/>
          <p:cNvSpPr/>
          <p:nvPr/>
        </p:nvSpPr>
        <p:spPr>
          <a:xfrm>
            <a:off x="9592111" y="2298339"/>
            <a:ext cx="1761688" cy="1061513"/>
          </a:xfrm>
          <a:prstGeom prst="roundRect">
            <a:avLst/>
          </a:prstGeom>
          <a:solidFill>
            <a:schemeClr val="accent4">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5: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Testing</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Rectangle: Rounded Corners 17"/>
          <p:cNvSpPr/>
          <p:nvPr/>
        </p:nvSpPr>
        <p:spPr>
          <a:xfrm>
            <a:off x="838199" y="4447323"/>
            <a:ext cx="1761688" cy="1061513"/>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6: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Assessing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candidates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Rectangle: Rounded Corners 18"/>
          <p:cNvSpPr/>
          <p:nvPr/>
        </p:nvSpPr>
        <p:spPr>
          <a:xfrm>
            <a:off x="3026677" y="4447323"/>
            <a:ext cx="1761688" cy="1061513"/>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7: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Obtaining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references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Rectangle: Rounded Corners 19"/>
          <p:cNvSpPr/>
          <p:nvPr/>
        </p:nvSpPr>
        <p:spPr>
          <a:xfrm>
            <a:off x="5215155" y="4447321"/>
            <a:ext cx="1761688" cy="1061513"/>
          </a:xfrm>
          <a:prstGeom prst="roundRect">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8: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Checking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applications</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Rectangle: Rounded Corners 20"/>
          <p:cNvSpPr/>
          <p:nvPr/>
        </p:nvSpPr>
        <p:spPr>
          <a:xfrm>
            <a:off x="7403633" y="4447322"/>
            <a:ext cx="1761688" cy="1061513"/>
          </a:xfrm>
          <a:prstGeom prst="roundRect">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9: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Offering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employment</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Rectangle: Rounded Corners 21"/>
          <p:cNvSpPr/>
          <p:nvPr/>
        </p:nvSpPr>
        <p:spPr>
          <a:xfrm>
            <a:off x="9592111" y="4447321"/>
            <a:ext cx="1761688" cy="1061513"/>
          </a:xfrm>
          <a:prstGeom prst="roundRect">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Step</a:t>
            </a:r>
            <a:r>
              <a:rPr kumimoji="0" lang="de-DE" sz="1800" b="0" i="0" u="none" strike="noStrike" kern="1200" cap="none" spc="0" normalizeH="0" baseline="0" noProof="0" dirty="0">
                <a:ln>
                  <a:noFill/>
                </a:ln>
                <a:solidFill>
                  <a:prstClr val="black"/>
                </a:solidFill>
                <a:effectLst/>
                <a:uLnTx/>
                <a:uFillTx/>
                <a:latin typeface="Calibri"/>
                <a:ea typeface="+mn-ea"/>
                <a:cs typeface="+mn-cs"/>
              </a:rPr>
              <a:t> 10:</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err="1">
                <a:ln>
                  <a:noFill/>
                </a:ln>
                <a:solidFill>
                  <a:prstClr val="black"/>
                </a:solidFill>
                <a:effectLst/>
                <a:uLnTx/>
                <a:uFillTx/>
                <a:latin typeface="Calibri"/>
                <a:ea typeface="+mn-ea"/>
                <a:cs typeface="+mn-cs"/>
              </a:rPr>
              <a:t>Following</a:t>
            </a:r>
            <a:r>
              <a:rPr kumimoji="0" lang="de-DE" sz="1800" b="0" i="0" u="none" strike="noStrike" kern="1200" cap="none" spc="0" normalizeH="0" baseline="0" noProof="0" dirty="0">
                <a:ln>
                  <a:noFill/>
                </a:ln>
                <a:solidFill>
                  <a:prstClr val="black"/>
                </a:solidFill>
                <a:effectLst/>
                <a:uLnTx/>
                <a:uFillTx/>
                <a:latin typeface="Calibri"/>
                <a:ea typeface="+mn-ea"/>
                <a:cs typeface="+mn-cs"/>
              </a:rPr>
              <a:t> </a:t>
            </a:r>
            <a:r>
              <a:rPr kumimoji="0" lang="de-DE" sz="1800" b="0" i="0" u="none" strike="noStrike" kern="1200" cap="none" spc="0" normalizeH="0" baseline="0" noProof="0" dirty="0" err="1">
                <a:ln>
                  <a:noFill/>
                </a:ln>
                <a:solidFill>
                  <a:prstClr val="black"/>
                </a:solidFill>
                <a:effectLst/>
                <a:uLnTx/>
                <a:uFillTx/>
                <a:latin typeface="Calibri"/>
                <a:ea typeface="+mn-ea"/>
                <a:cs typeface="+mn-cs"/>
              </a:rPr>
              <a:t>up</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Arrow: Right 23"/>
          <p:cNvSpPr/>
          <p:nvPr/>
        </p:nvSpPr>
        <p:spPr>
          <a:xfrm>
            <a:off x="2599888" y="2624750"/>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Arrow: Right 24"/>
          <p:cNvSpPr/>
          <p:nvPr/>
        </p:nvSpPr>
        <p:spPr>
          <a:xfrm>
            <a:off x="4788364" y="2626943"/>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26" name="Arrow: Right 25"/>
          <p:cNvSpPr/>
          <p:nvPr/>
        </p:nvSpPr>
        <p:spPr>
          <a:xfrm>
            <a:off x="6976842" y="2624750"/>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Arrow: Right 26"/>
          <p:cNvSpPr/>
          <p:nvPr/>
        </p:nvSpPr>
        <p:spPr>
          <a:xfrm>
            <a:off x="9165320" y="2624750"/>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28" name="Arrow: Right 27"/>
          <p:cNvSpPr/>
          <p:nvPr/>
        </p:nvSpPr>
        <p:spPr>
          <a:xfrm>
            <a:off x="2599888" y="4773732"/>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Arrow: Right 28"/>
          <p:cNvSpPr/>
          <p:nvPr/>
        </p:nvSpPr>
        <p:spPr>
          <a:xfrm>
            <a:off x="4788364" y="4773732"/>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30" name="Arrow: Right 29"/>
          <p:cNvSpPr/>
          <p:nvPr/>
        </p:nvSpPr>
        <p:spPr>
          <a:xfrm>
            <a:off x="6976842" y="4773732"/>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Arrow: Right 30"/>
          <p:cNvSpPr/>
          <p:nvPr/>
        </p:nvSpPr>
        <p:spPr>
          <a:xfrm>
            <a:off x="9155181" y="4773732"/>
            <a:ext cx="426790" cy="40869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35" name="Connector: Elbow 34"/>
          <p:cNvCxnSpPr>
            <a:stCxn id="16" idx="2"/>
            <a:endCxn id="18" idx="0"/>
          </p:cNvCxnSpPr>
          <p:nvPr/>
        </p:nvCxnSpPr>
        <p:spPr>
          <a:xfrm rot="5400000">
            <a:off x="5552264" y="-473369"/>
            <a:ext cx="1087471" cy="8753912"/>
          </a:xfrm>
          <a:prstGeom prst="bentConnector3">
            <a:avLst>
              <a:gd name="adj1" fmla="val 51543"/>
            </a:avLst>
          </a:prstGeom>
          <a:ln>
            <a:tailEnd type="triangle"/>
          </a:ln>
        </p:spPr>
        <p:style>
          <a:lnRef idx="3">
            <a:schemeClr val="accent2"/>
          </a:lnRef>
          <a:fillRef idx="0">
            <a:schemeClr val="accent2"/>
          </a:fillRef>
          <a:effectRef idx="2">
            <a:schemeClr val="accent2"/>
          </a:effectRef>
          <a:fontRef idx="minor">
            <a:schemeClr val="tx1"/>
          </a:fontRef>
        </p:style>
      </p:cxnSp>
      <p:sp>
        <p:nvSpPr>
          <p:cNvPr id="37" name="TextBox 36"/>
          <p:cNvSpPr txBox="1"/>
          <p:nvPr/>
        </p:nvSpPr>
        <p:spPr>
          <a:xfrm>
            <a:off x="11353799" y="5863933"/>
            <a:ext cx="3526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8</a:t>
            </a:r>
          </a:p>
        </p:txBody>
      </p:sp>
      <p:sp>
        <p:nvSpPr>
          <p:cNvPr id="39" name="TextBox 38"/>
          <p:cNvSpPr txBox="1"/>
          <p:nvPr/>
        </p:nvSpPr>
        <p:spPr>
          <a:xfrm>
            <a:off x="752475" y="5598191"/>
            <a:ext cx="5343525"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Source: Armstrong: HRM Practice p. 91-92</a:t>
            </a:r>
          </a:p>
        </p:txBody>
      </p:sp>
    </p:spTree>
    <p:extLst>
      <p:ext uri="{BB962C8B-B14F-4D97-AF65-F5344CB8AC3E}">
        <p14:creationId xmlns:p14="http://schemas.microsoft.com/office/powerpoint/2010/main" val="3605029489"/>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2_Moti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664C85E7-5C97-4225-9842-5D143B3A9A90}" vid="{D8EDB165-6152-424D-965E-785B0715B0C3}"/>
    </a:ext>
  </a:extLst>
</a:theme>
</file>

<file path=ppt/theme/theme3.xml><?xml version="1.0" encoding="utf-8"?>
<a:theme xmlns:a="http://schemas.openxmlformats.org/drawingml/2006/main" name="1_Moti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664C85E7-5C97-4225-9842-5D143B3A9A90}" vid="{D8EDB165-6152-424D-965E-785B0715B0C3}"/>
    </a:ext>
  </a:extLst>
</a:theme>
</file>

<file path=docProps/app.xml><?xml version="1.0" encoding="utf-8"?>
<Properties xmlns="http://schemas.openxmlformats.org/officeDocument/2006/extended-properties" xmlns:vt="http://schemas.openxmlformats.org/officeDocument/2006/docPropsVTypes">
  <Template>Output 1_Template_Slides 2018</Template>
  <TotalTime>73</TotalTime>
  <Words>1506</Words>
  <Application>Microsoft Office PowerPoint</Application>
  <PresentationFormat>Širokoúhlá obrazovka</PresentationFormat>
  <Paragraphs>269</Paragraphs>
  <Slides>35</Slides>
  <Notes>0</Notes>
  <HiddenSlides>0</HiddenSlides>
  <MMClips>0</MMClips>
  <ScaleCrop>false</ScaleCrop>
  <HeadingPairs>
    <vt:vector size="6" baseType="variant">
      <vt:variant>
        <vt:lpstr>Použitá písma</vt:lpstr>
      </vt:variant>
      <vt:variant>
        <vt:i4>6</vt:i4>
      </vt:variant>
      <vt:variant>
        <vt:lpstr>Motiv</vt:lpstr>
      </vt:variant>
      <vt:variant>
        <vt:i4>3</vt:i4>
      </vt:variant>
      <vt:variant>
        <vt:lpstr>Nadpisy snímků</vt:lpstr>
      </vt:variant>
      <vt:variant>
        <vt:i4>35</vt:i4>
      </vt:variant>
    </vt:vector>
  </HeadingPairs>
  <TitlesOfParts>
    <vt:vector size="44" baseType="lpstr">
      <vt:lpstr>Arial</vt:lpstr>
      <vt:lpstr>Calibri</vt:lpstr>
      <vt:lpstr>Calibri Light</vt:lpstr>
      <vt:lpstr>Century Gothic</vt:lpstr>
      <vt:lpstr>Times New Roman</vt:lpstr>
      <vt:lpstr>Wingdings</vt:lpstr>
      <vt:lpstr>Motiv Office</vt:lpstr>
      <vt:lpstr>2_Motiv Office</vt:lpstr>
      <vt:lpstr>1_Motiv Office</vt:lpstr>
      <vt:lpstr>Output 1: HR Learning Module Summer semester 2018</vt:lpstr>
      <vt:lpstr>Chapter 3: </vt:lpstr>
      <vt:lpstr>1. Learning objectives and introduction to the topic </vt:lpstr>
      <vt:lpstr>Prezentace aplikace PowerPoint</vt:lpstr>
      <vt:lpstr>Prezentace aplikace PowerPoint</vt:lpstr>
      <vt:lpstr>Table of contents</vt:lpstr>
      <vt:lpstr>What is the difference between recruitment and selection?</vt:lpstr>
      <vt:lpstr>RECRUITMENT</vt:lpstr>
      <vt:lpstr>What are the main stages of recruitment and selection?</vt:lpstr>
      <vt:lpstr>Prezentace aplikace PowerPoint</vt:lpstr>
      <vt:lpstr>What is a person specification?</vt:lpstr>
      <vt:lpstr>How should recruitment stengths and weakness be analysed?</vt:lpstr>
      <vt:lpstr>What are the main sources of candidates?</vt:lpstr>
      <vt:lpstr>Citeria to choose sources of candidates</vt:lpstr>
      <vt:lpstr>What is a structured interview?</vt:lpstr>
      <vt:lpstr>What are the main types of selection tests?</vt:lpstr>
      <vt:lpstr>What are the main types of selection tests?</vt:lpstr>
      <vt:lpstr>What are the main criteria for a good test?</vt:lpstr>
      <vt:lpstr>How should tests be used in a selection procedure?</vt:lpstr>
      <vt:lpstr>How should tests be used in a selection procedure?</vt:lpstr>
      <vt:lpstr>Social Media in Recruitment</vt:lpstr>
      <vt:lpstr>Prezentace aplikace PowerPoint</vt:lpstr>
      <vt:lpstr>Prezentace aplikace PowerPoint</vt:lpstr>
      <vt:lpstr>3.2 Creating an Employer Brand  </vt:lpstr>
      <vt:lpstr>Prezentace aplikace PowerPoint</vt:lpstr>
      <vt:lpstr>Prezentace aplikace PowerPoint</vt:lpstr>
      <vt:lpstr>3.3 Talent Management</vt:lpstr>
      <vt:lpstr>Prezentace aplikace PowerPoint</vt:lpstr>
      <vt:lpstr>Prezentace aplikace PowerPoint</vt:lpstr>
      <vt:lpstr>Prezentace aplikace PowerPoint</vt:lpstr>
      <vt:lpstr>Prezentace aplikace PowerPoint</vt:lpstr>
      <vt:lpstr>3.4 The importance of social networks for recruitment and selection </vt:lpstr>
      <vt:lpstr>4. Summary of the topic </vt:lpstr>
      <vt:lpstr>5. Review questions </vt:lpstr>
      <vt:lpstr>6.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Angela.Walter</dc:creator>
  <cp:lastModifiedBy>User</cp:lastModifiedBy>
  <cp:revision>13</cp:revision>
  <dcterms:created xsi:type="dcterms:W3CDTF">2017-12-03T19:01:13Z</dcterms:created>
  <dcterms:modified xsi:type="dcterms:W3CDTF">2018-02-09T07:53:54Z</dcterms:modified>
</cp:coreProperties>
</file>