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9"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318" r:id="rId21"/>
    <p:sldId id="319" r:id="rId22"/>
    <p:sldId id="320" r:id="rId23"/>
    <p:sldId id="321" r:id="rId24"/>
    <p:sldId id="322" r:id="rId25"/>
    <p:sldId id="285" r:id="rId26"/>
    <p:sldId id="286" r:id="rId27"/>
    <p:sldId id="287" r:id="rId28"/>
    <p:sldId id="288" r:id="rId29"/>
    <p:sldId id="289" r:id="rId30"/>
    <p:sldId id="290" r:id="rId31"/>
    <p:sldId id="291" r:id="rId32"/>
    <p:sldId id="292" r:id="rId33"/>
    <p:sldId id="293" r:id="rId34"/>
    <p:sldId id="294" r:id="rId35"/>
    <p:sldId id="295" r:id="rId36"/>
    <p:sldId id="298" r:id="rId37"/>
    <p:sldId id="299" r:id="rId38"/>
    <p:sldId id="300" r:id="rId39"/>
    <p:sldId id="317" r:id="rId40"/>
    <p:sldId id="296" r:id="rId41"/>
    <p:sldId id="323" r:id="rId42"/>
    <p:sldId id="324" r:id="rId43"/>
    <p:sldId id="327" r:id="rId44"/>
    <p:sldId id="336" r:id="rId45"/>
    <p:sldId id="325" r:id="rId46"/>
    <p:sldId id="331" r:id="rId47"/>
    <p:sldId id="332" r:id="rId48"/>
    <p:sldId id="333" r:id="rId49"/>
    <p:sldId id="334" r:id="rId50"/>
    <p:sldId id="335" r:id="rId51"/>
    <p:sldId id="328" r:id="rId52"/>
    <p:sldId id="330" r:id="rId53"/>
    <p:sldId id="326" r:id="rId54"/>
    <p:sldId id="258"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16" autoAdjust="0"/>
    <p:restoredTop sz="94660"/>
  </p:normalViewPr>
  <p:slideViewPr>
    <p:cSldViewPr snapToGrid="0">
      <p:cViewPr varScale="1">
        <p:scale>
          <a:sx n="113" d="100"/>
          <a:sy n="113" d="100"/>
        </p:scale>
        <p:origin x="278"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G:\TikkuTalteen\KAMK\Current\SHARPEN20170509\HIT%20Deliverable\HIT%20Report%20Last\Data\SHARPENData2IikkaBi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i-FI"/>
              <a:t>Preference average of Rewards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IikkaChartsRequired!$C$27</c:f>
              <c:strCache>
                <c:ptCount val="1"/>
                <c:pt idx="0">
                  <c:v>Preference average</c:v>
                </c:pt>
              </c:strCache>
            </c:strRef>
          </c:tx>
          <c:spPr>
            <a:solidFill>
              <a:schemeClr val="accent1"/>
            </a:solidFill>
            <a:ln>
              <a:noFill/>
            </a:ln>
            <a:effectLst/>
          </c:spPr>
          <c:invertIfNegative val="0"/>
          <c:cat>
            <c:strRef>
              <c:f>IikkaChartsRequired!$B$28:$B$53</c:f>
              <c:strCache>
                <c:ptCount val="26"/>
                <c:pt idx="0">
                  <c:v>Palkallisia vapaita tunteja.  / Time-off from work (in addition to paid vacation entitlements)</c:v>
                </c:pt>
                <c:pt idx="1">
                  <c:v>Mahdollisuus tehdä etätyötä.  / Work from Home Day</c:v>
                </c:pt>
                <c:pt idx="2">
                  <c:v>Selkeä kuva työtehtävästäni. / Have clear understanding of my role.</c:v>
                </c:pt>
                <c:pt idx="3">
                  <c:v>Selkeä kuva työtavotteistani. / Have clear understanding of my job objectives.</c:v>
                </c:pt>
                <c:pt idx="4">
                  <c:v>Selkeä kuva yrityksen ja osaston tavoitteista. / Have clear understanding of the business and my department's strategies.</c:v>
                </c:pt>
                <c:pt idx="5">
                  <c:v>Selkeä kuva palkinnoista, jotka työtavoitteiden täyttö minulle antaa. / Have clear understanding of the rewards I will receive when I meet my job objectives.</c:v>
                </c:pt>
                <c:pt idx="6">
                  <c:v>Minulla on kaikki tarvittava tuki työni tekemiseen. / Have the appropriate support to complete my task.</c:v>
                </c:pt>
                <c:pt idx="7">
                  <c:v>Minulla on kaikki tarvittavat resurssit työni tekemiseen. / Have the appropriate resources to do my job.</c:v>
                </c:pt>
                <c:pt idx="8">
                  <c:v>Mahdollisuus osallistua seminaareihin, koulutuksiin ja kursseihin.  / Attend seminars, training or courses</c:v>
                </c:pt>
                <c:pt idx="9">
                  <c:v>Mahdollisuus kasvattaa rooliani uusilla vastualueilla. / Opportunities to enrich my role with more responsibilities.</c:v>
                </c:pt>
                <c:pt idx="10">
                  <c:v>Lahjakortti paikalliseen ravintolaan tai elokuvateatteriin. / Gift vouchers to local restaurants or movie theater.</c:v>
                </c:pt>
                <c:pt idx="11">
                  <c:v>Ryhmälounas / Team lunch</c:v>
                </c:pt>
                <c:pt idx="12">
                  <c:v>Lahjakortti ruokakauppaan. / Grocery vouchers such as K or S markets.</c:v>
                </c:pt>
                <c:pt idx="13">
                  <c:v>Mahdollisuus työtehtävän vaihtoon. / Opportunities to rotate to other positions.</c:v>
                </c:pt>
                <c:pt idx="14">
                  <c:v>Mahdollisuus osallistua enemmän ykrityksen strategiatyöhön. / More involvement in strategic planning.</c:v>
                </c:pt>
                <c:pt idx="15">
                  <c:v>Haastavampia tehtäviä työnantajalta. / More challenging tasks from my supervisors.</c:v>
                </c:pt>
                <c:pt idx="16">
                  <c:v>Mahdollisuus nukkua aamulla pidempään. / Sleep later in morning</c:v>
                </c:pt>
                <c:pt idx="17">
                  <c:v>Mahdollisuus osallistua enemmän projekteihin.  / More involvement in clients' initiatives.</c:v>
                </c:pt>
                <c:pt idx="18">
                  <c:v>Mahdollisuus edustaa yksikköä tai tiimiä työnjohdon kokouksissa tai osallistua projektiin. / Represent department or unit to management meetings or key projects.</c:v>
                </c:pt>
                <c:pt idx="19">
                  <c:v>Pidempi lounas. /  Longer lunch.</c:v>
                </c:pt>
                <c:pt idx="20">
                  <c:v>Mahdollisuus edustaa työnantajaa asiakastapaamisissa tai yrityskonferensseissa.  / Represent employer in client meetings or industry conferences.</c:v>
                </c:pt>
                <c:pt idx="21">
                  <c:v>Happy hours' töiden jälkeen. / Happy Hours after work</c:v>
                </c:pt>
                <c:pt idx="22">
                  <c:v>Treenitauko lounaalla. / Exercise during lunch break</c:v>
                </c:pt>
                <c:pt idx="23">
                  <c:v>Hyväntekeväisyyslahjoitukset valitsemaani kohteeseen / Charitable giving or donations to my choice causes such as red cross, WWF etc.</c:v>
                </c:pt>
                <c:pt idx="24">
                  <c:v>Lounas toimitusjohtajan kanssa. / Lunch with the CEO</c:v>
                </c:pt>
                <c:pt idx="25">
                  <c:v>Lupa tuoda lemmikki töihin. / Bring your pet to work</c:v>
                </c:pt>
              </c:strCache>
            </c:strRef>
          </c:cat>
          <c:val>
            <c:numRef>
              <c:f>IikkaChartsRequired!$C$28:$C$53</c:f>
              <c:numCache>
                <c:formatCode>0.00</c:formatCode>
                <c:ptCount val="26"/>
                <c:pt idx="0">
                  <c:v>4.5</c:v>
                </c:pt>
                <c:pt idx="1">
                  <c:v>4.0556000000000001</c:v>
                </c:pt>
                <c:pt idx="2">
                  <c:v>3.8889</c:v>
                </c:pt>
                <c:pt idx="3">
                  <c:v>3.8889</c:v>
                </c:pt>
                <c:pt idx="4">
                  <c:v>3.8889</c:v>
                </c:pt>
                <c:pt idx="5">
                  <c:v>3.8889</c:v>
                </c:pt>
                <c:pt idx="6">
                  <c:v>3.8332999999999999</c:v>
                </c:pt>
                <c:pt idx="7">
                  <c:v>3.7222</c:v>
                </c:pt>
                <c:pt idx="8">
                  <c:v>3.6667000000000001</c:v>
                </c:pt>
                <c:pt idx="9">
                  <c:v>3.5556000000000001</c:v>
                </c:pt>
                <c:pt idx="10">
                  <c:v>3.5</c:v>
                </c:pt>
                <c:pt idx="11">
                  <c:v>3.5</c:v>
                </c:pt>
                <c:pt idx="12">
                  <c:v>3.4443999999999999</c:v>
                </c:pt>
                <c:pt idx="13">
                  <c:v>3.4443999999999999</c:v>
                </c:pt>
                <c:pt idx="14">
                  <c:v>3.1111</c:v>
                </c:pt>
                <c:pt idx="15">
                  <c:v>3.1111</c:v>
                </c:pt>
                <c:pt idx="16">
                  <c:v>3.0556000000000001</c:v>
                </c:pt>
                <c:pt idx="17">
                  <c:v>3.0556000000000001</c:v>
                </c:pt>
                <c:pt idx="18">
                  <c:v>2.7222</c:v>
                </c:pt>
                <c:pt idx="19">
                  <c:v>2.6667000000000001</c:v>
                </c:pt>
                <c:pt idx="20">
                  <c:v>2.2778</c:v>
                </c:pt>
                <c:pt idx="21">
                  <c:v>2.2222</c:v>
                </c:pt>
                <c:pt idx="22">
                  <c:v>2.1667000000000001</c:v>
                </c:pt>
                <c:pt idx="23">
                  <c:v>2</c:v>
                </c:pt>
                <c:pt idx="24">
                  <c:v>1.9443999999999999</c:v>
                </c:pt>
                <c:pt idx="25">
                  <c:v>1.7222</c:v>
                </c:pt>
              </c:numCache>
            </c:numRef>
          </c:val>
          <c:extLst>
            <c:ext xmlns:c16="http://schemas.microsoft.com/office/drawing/2014/chart" uri="{C3380CC4-5D6E-409C-BE32-E72D297353CC}">
              <c16:uniqueId val="{00000000-71A4-40CA-9923-B62693E9AA84}"/>
            </c:ext>
          </c:extLst>
        </c:ser>
        <c:dLbls>
          <c:showLegendKey val="0"/>
          <c:showVal val="0"/>
          <c:showCatName val="0"/>
          <c:showSerName val="0"/>
          <c:showPercent val="0"/>
          <c:showBubbleSize val="0"/>
        </c:dLbls>
        <c:gapWidth val="182"/>
        <c:axId val="526335208"/>
        <c:axId val="526332584"/>
      </c:barChart>
      <c:catAx>
        <c:axId val="5263352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6332584"/>
        <c:crosses val="autoZero"/>
        <c:auto val="1"/>
        <c:lblAlgn val="ctr"/>
        <c:lblOffset val="100"/>
        <c:noMultiLvlLbl val="0"/>
      </c:catAx>
      <c:valAx>
        <c:axId val="526332584"/>
        <c:scaling>
          <c:orientation val="minMax"/>
        </c:scaling>
        <c:delete val="0"/>
        <c:axPos val="b"/>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6335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E0632C-2B3F-4F22-84DF-7D205122F18F}" type="datetimeFigureOut">
              <a:rPr lang="en-GB" smtClean="0"/>
              <a:t>15/01/2018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3A7FB7-FFBA-4D52-810D-D65F40887BA4}" type="slidenum">
              <a:rPr lang="en-GB" smtClean="0"/>
              <a:t>‹#›</a:t>
            </a:fld>
            <a:endParaRPr lang="en-GB"/>
          </a:p>
        </p:txBody>
      </p:sp>
    </p:spTree>
    <p:extLst>
      <p:ext uri="{BB962C8B-B14F-4D97-AF65-F5344CB8AC3E}">
        <p14:creationId xmlns:p14="http://schemas.microsoft.com/office/powerpoint/2010/main" val="20614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DFB8233C-6959-4366-8B44-38C3A85553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5F81B50D-E884-4DD8-A2EA-F6CD9C8964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fi-FI"/>
          </a:p>
        </p:txBody>
      </p:sp>
      <p:sp>
        <p:nvSpPr>
          <p:cNvPr id="5124" name="Slide Number Placeholder 3">
            <a:extLst>
              <a:ext uri="{FF2B5EF4-FFF2-40B4-BE49-F238E27FC236}">
                <a16:creationId xmlns:a16="http://schemas.microsoft.com/office/drawing/2014/main" id="{D89BA118-9928-4529-9F92-8215AC6320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C1BC3D-478E-486A-BECD-A8BC067B0ACC}" type="slidenum">
              <a:rPr lang="fi-FI" altLang="fi-FI" smtClean="0">
                <a:latin typeface="Times New Roman" panose="02020603050405020304" pitchFamily="18" charset="0"/>
              </a:rPr>
              <a:pPr>
                <a:spcBef>
                  <a:spcPct val="0"/>
                </a:spcBef>
              </a:pPr>
              <a:t>1</a:t>
            </a:fld>
            <a:endParaRPr lang="fi-FI" altLang="fi-FI">
              <a:latin typeface="Times New Roman" panose="02020603050405020304" pitchFamily="18" charset="0"/>
            </a:endParaRPr>
          </a:p>
        </p:txBody>
      </p:sp>
    </p:spTree>
    <p:extLst>
      <p:ext uri="{BB962C8B-B14F-4D97-AF65-F5344CB8AC3E}">
        <p14:creationId xmlns:p14="http://schemas.microsoft.com/office/powerpoint/2010/main" val="1274813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86B3456C-11C4-4329-95ED-11853C3952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211D91D4-FC12-4F0E-AB8B-DD365E9F06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0724" name="Slide Number Placeholder 3">
            <a:extLst>
              <a:ext uri="{FF2B5EF4-FFF2-40B4-BE49-F238E27FC236}">
                <a16:creationId xmlns:a16="http://schemas.microsoft.com/office/drawing/2014/main" id="{39CC3A93-6089-45B8-9AA1-C31358C068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9EEDD08-91EB-48B7-A9EA-94D530FBF169}" type="slidenum">
              <a:rPr lang="fi-FI" altLang="en-US" smtClean="0">
                <a:latin typeface="Arial" panose="020B0604020202020204" pitchFamily="34" charset="0"/>
              </a:rPr>
              <a:pPr>
                <a:spcBef>
                  <a:spcPct val="0"/>
                </a:spcBef>
              </a:pPr>
              <a:t>10</a:t>
            </a:fld>
            <a:endParaRPr lang="fi-FI" altLang="en-US">
              <a:latin typeface="Arial" panose="020B0604020202020204" pitchFamily="34" charset="0"/>
            </a:endParaRPr>
          </a:p>
        </p:txBody>
      </p:sp>
    </p:spTree>
    <p:extLst>
      <p:ext uri="{BB962C8B-B14F-4D97-AF65-F5344CB8AC3E}">
        <p14:creationId xmlns:p14="http://schemas.microsoft.com/office/powerpoint/2010/main" val="1918537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FE489CB3-98C9-4FC9-8431-0B476A6EA60E}"/>
              </a:ext>
            </a:extLst>
          </p:cNvPr>
          <p:cNvSpPr>
            <a:spLocks noGrp="1" noRot="1" noChangeAspect="1" noTextEdit="1"/>
          </p:cNvSpPr>
          <p:nvPr>
            <p:ph type="sldImg"/>
          </p:nvPr>
        </p:nvSpPr>
        <p:spPr bwMode="auto">
          <a:xfrm>
            <a:off x="622300" y="739775"/>
            <a:ext cx="5465763" cy="3074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5BE4F55B-2219-479F-8C90-E1350A58F52D}"/>
              </a:ext>
            </a:extLst>
          </p:cNvPr>
          <p:cNvSpPr>
            <a:spLocks noGrp="1"/>
          </p:cNvSpPr>
          <p:nvPr>
            <p:ph type="body" idx="1"/>
          </p:nvPr>
        </p:nvSpPr>
        <p:spPr bwMode="auto">
          <a:xfrm>
            <a:off x="666750" y="3968750"/>
            <a:ext cx="5335588" cy="556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tabLst>
                <a:tab pos="392113" algn="l"/>
              </a:tabLst>
            </a:pPr>
            <a:r>
              <a:rPr lang="en-GB" altLang="fi-FI"/>
              <a:t>Expectancy theory was originally formulated by Vroom and was then developed by Porter and Lawler.</a:t>
            </a:r>
          </a:p>
          <a:p>
            <a:pPr eaLnBrk="1" hangingPunct="1">
              <a:spcBef>
                <a:spcPct val="50000"/>
              </a:spcBef>
              <a:tabLst>
                <a:tab pos="392113" algn="l"/>
              </a:tabLst>
            </a:pPr>
            <a:r>
              <a:rPr lang="en-GB" altLang="fi-FI"/>
              <a:t> </a:t>
            </a:r>
          </a:p>
          <a:p>
            <a:pPr eaLnBrk="1" hangingPunct="1">
              <a:spcBef>
                <a:spcPct val="50000"/>
              </a:spcBef>
              <a:tabLst>
                <a:tab pos="392113" algn="l"/>
              </a:tabLst>
            </a:pPr>
            <a:r>
              <a:rPr lang="en-GB" altLang="fi-FI"/>
              <a:t>Vroom’s theory states that expectancy is the probability that action or effort will lead to an outcome. </a:t>
            </a:r>
          </a:p>
          <a:p>
            <a:pPr eaLnBrk="1" hangingPunct="1">
              <a:spcBef>
                <a:spcPct val="50000"/>
              </a:spcBef>
              <a:tabLst>
                <a:tab pos="392113" algn="l"/>
              </a:tabLst>
            </a:pPr>
            <a:endParaRPr lang="en-GB" altLang="fi-FI"/>
          </a:p>
          <a:p>
            <a:pPr eaLnBrk="1" hangingPunct="1">
              <a:spcBef>
                <a:spcPct val="50000"/>
              </a:spcBef>
              <a:tabLst>
                <a:tab pos="392113" algn="l"/>
              </a:tabLst>
            </a:pPr>
            <a:r>
              <a:rPr lang="en-GB" altLang="fi-FI"/>
              <a:t>Motivation only takes place when a clearly perceived and useable relationship exists between performance and outcome and the outcome is seen as a means of satisfying needs. </a:t>
            </a:r>
          </a:p>
          <a:p>
            <a:pPr eaLnBrk="1" hangingPunct="1">
              <a:spcBef>
                <a:spcPct val="50000"/>
              </a:spcBef>
              <a:tabLst>
                <a:tab pos="392113" algn="l"/>
              </a:tabLst>
            </a:pPr>
            <a:endParaRPr lang="en-GB" altLang="fi-FI"/>
          </a:p>
          <a:p>
            <a:pPr eaLnBrk="1" hangingPunct="1">
              <a:spcBef>
                <a:spcPct val="50000"/>
              </a:spcBef>
              <a:tabLst>
                <a:tab pos="392113" algn="l"/>
              </a:tabLst>
            </a:pPr>
            <a:r>
              <a:rPr lang="en-GB" altLang="fi-FI"/>
              <a:t>The strength of expectations may be based on past experiences (reinforcement) but individuals are frequently faced with new situations in which case motivation may be reduced.</a:t>
            </a:r>
          </a:p>
          <a:p>
            <a:pPr eaLnBrk="1" hangingPunct="1">
              <a:spcBef>
                <a:spcPct val="50000"/>
              </a:spcBef>
              <a:tabLst>
                <a:tab pos="392113" algn="l"/>
              </a:tabLst>
            </a:pPr>
            <a:endParaRPr lang="en-GB" altLang="fi-FI"/>
          </a:p>
          <a:p>
            <a:pPr eaLnBrk="1" hangingPunct="1">
              <a:spcBef>
                <a:spcPct val="50000"/>
              </a:spcBef>
              <a:tabLst>
                <a:tab pos="392113" algn="l"/>
              </a:tabLst>
            </a:pPr>
            <a:r>
              <a:rPr lang="en-GB" altLang="fi-FI"/>
              <a:t>Porter and Lawler expanded the theory as modelled below. They listed four factors determining the effort people put into their work:</a:t>
            </a:r>
          </a:p>
          <a:p>
            <a:pPr eaLnBrk="1" hangingPunct="1">
              <a:spcBef>
                <a:spcPct val="50000"/>
              </a:spcBef>
              <a:buFontTx/>
              <a:buAutoNum type="arabicPeriod"/>
              <a:tabLst>
                <a:tab pos="392113" algn="l"/>
              </a:tabLst>
            </a:pPr>
            <a:r>
              <a:rPr lang="en-GB" altLang="fi-FI"/>
              <a:t>    	The value of the reward in so far as it satisfies their needs.</a:t>
            </a:r>
          </a:p>
          <a:p>
            <a:pPr eaLnBrk="1" hangingPunct="1">
              <a:spcBef>
                <a:spcPct val="50000"/>
              </a:spcBef>
              <a:buFontTx/>
              <a:buAutoNum type="arabicPeriod"/>
              <a:tabLst>
                <a:tab pos="392113" algn="l"/>
              </a:tabLst>
            </a:pPr>
            <a:r>
              <a:rPr lang="en-GB" altLang="fi-FI"/>
              <a:t>  	The probability that rewards depend upon effort, ie their expectations about the link between effort and reward.</a:t>
            </a:r>
          </a:p>
          <a:p>
            <a:pPr eaLnBrk="1" hangingPunct="1">
              <a:spcBef>
                <a:spcPct val="50000"/>
              </a:spcBef>
              <a:buFontTx/>
              <a:buAutoNum type="arabicPeriod"/>
              <a:tabLst>
                <a:tab pos="392113" algn="l"/>
              </a:tabLst>
            </a:pPr>
            <a:r>
              <a:rPr lang="en-GB" altLang="fi-FI"/>
              <a:t>  	The ability of individuals – their intelligence, skills and knowledge.</a:t>
            </a:r>
          </a:p>
          <a:p>
            <a:pPr eaLnBrk="1" hangingPunct="1">
              <a:spcBef>
                <a:spcPct val="50000"/>
              </a:spcBef>
              <a:buFontTx/>
              <a:buAutoNum type="arabicPeriod"/>
              <a:tabLst>
                <a:tab pos="392113" algn="l"/>
              </a:tabLst>
            </a:pPr>
            <a:r>
              <a:rPr lang="en-GB" altLang="fi-FI"/>
              <a:t>      Role perceptions – what individuals want to do or think they are required to do.</a:t>
            </a:r>
          </a:p>
          <a:p>
            <a:pPr eaLnBrk="1" hangingPunct="1">
              <a:spcBef>
                <a:spcPct val="0"/>
              </a:spcBef>
              <a:tabLst>
                <a:tab pos="392113" algn="l"/>
              </a:tabLst>
            </a:pPr>
            <a:endParaRPr lang="fi-FI" altLang="fi-FI"/>
          </a:p>
        </p:txBody>
      </p:sp>
      <p:sp>
        <p:nvSpPr>
          <p:cNvPr id="32772" name="Slide Number Placeholder 3">
            <a:extLst>
              <a:ext uri="{FF2B5EF4-FFF2-40B4-BE49-F238E27FC236}">
                <a16:creationId xmlns:a16="http://schemas.microsoft.com/office/drawing/2014/main" id="{4FA8AED9-A76C-4637-B136-CD773EB7F9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D87BAA8-370F-4C7F-B0C6-996E9F979AB1}" type="slidenum">
              <a:rPr lang="fi-FI" altLang="fi-FI" smtClean="0">
                <a:latin typeface="Arial" panose="020B0604020202020204" pitchFamily="34" charset="0"/>
              </a:rPr>
              <a:pPr>
                <a:spcBef>
                  <a:spcPct val="0"/>
                </a:spcBef>
              </a:pPr>
              <a:t>11</a:t>
            </a:fld>
            <a:endParaRPr lang="fi-FI" altLang="fi-FI">
              <a:latin typeface="Arial" panose="020B0604020202020204" pitchFamily="34" charset="0"/>
            </a:endParaRPr>
          </a:p>
        </p:txBody>
      </p:sp>
    </p:spTree>
    <p:extLst>
      <p:ext uri="{BB962C8B-B14F-4D97-AF65-F5344CB8AC3E}">
        <p14:creationId xmlns:p14="http://schemas.microsoft.com/office/powerpoint/2010/main" val="547291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B62F23C4-BA72-4E67-9869-83A6811555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711A944D-080B-4CFA-806B-A6A4AC5A3F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4820" name="Slide Number Placeholder 3">
            <a:extLst>
              <a:ext uri="{FF2B5EF4-FFF2-40B4-BE49-F238E27FC236}">
                <a16:creationId xmlns:a16="http://schemas.microsoft.com/office/drawing/2014/main" id="{F84FF948-70E7-4F1D-B2D6-1DF48B9170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51D2BA4-64B3-4568-BA26-04EADB4B3258}" type="slidenum">
              <a:rPr lang="fi-FI" altLang="en-US" smtClean="0">
                <a:latin typeface="Arial" panose="020B0604020202020204" pitchFamily="34" charset="0"/>
              </a:rPr>
              <a:pPr>
                <a:spcBef>
                  <a:spcPct val="0"/>
                </a:spcBef>
              </a:pPr>
              <a:t>12</a:t>
            </a:fld>
            <a:endParaRPr lang="fi-FI" altLang="en-US">
              <a:latin typeface="Arial" panose="020B0604020202020204" pitchFamily="34" charset="0"/>
            </a:endParaRPr>
          </a:p>
        </p:txBody>
      </p:sp>
    </p:spTree>
    <p:extLst>
      <p:ext uri="{BB962C8B-B14F-4D97-AF65-F5344CB8AC3E}">
        <p14:creationId xmlns:p14="http://schemas.microsoft.com/office/powerpoint/2010/main" val="1232301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A866DB8D-F924-46AA-9DF6-DD6E0E227F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73243CE7-565F-4314-A1EC-6AA43F49F3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6868" name="Slide Number Placeholder 3">
            <a:extLst>
              <a:ext uri="{FF2B5EF4-FFF2-40B4-BE49-F238E27FC236}">
                <a16:creationId xmlns:a16="http://schemas.microsoft.com/office/drawing/2014/main" id="{76170DAD-F58B-469B-8E3F-6A0FB4BD49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C38D04C-5308-4C37-AC5A-16497CE6E469}" type="slidenum">
              <a:rPr lang="fi-FI" altLang="en-US" smtClean="0">
                <a:latin typeface="Arial" panose="020B0604020202020204" pitchFamily="34" charset="0"/>
              </a:rPr>
              <a:pPr>
                <a:spcBef>
                  <a:spcPct val="0"/>
                </a:spcBef>
              </a:pPr>
              <a:t>13</a:t>
            </a:fld>
            <a:endParaRPr lang="fi-FI" altLang="en-US">
              <a:latin typeface="Arial" panose="020B0604020202020204" pitchFamily="34" charset="0"/>
            </a:endParaRPr>
          </a:p>
        </p:txBody>
      </p:sp>
    </p:spTree>
    <p:extLst>
      <p:ext uri="{BB962C8B-B14F-4D97-AF65-F5344CB8AC3E}">
        <p14:creationId xmlns:p14="http://schemas.microsoft.com/office/powerpoint/2010/main" val="87768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02904D01-5E47-43F6-9359-1393583689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56CEBD1F-2BD9-4C44-96F9-0A1F9161A5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8916" name="Slide Number Placeholder 3">
            <a:extLst>
              <a:ext uri="{FF2B5EF4-FFF2-40B4-BE49-F238E27FC236}">
                <a16:creationId xmlns:a16="http://schemas.microsoft.com/office/drawing/2014/main" id="{D8BAADE3-C0DB-4FA0-9286-26D35C12A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F7A28E9-1ABC-46A3-97B5-68A3C4214637}" type="slidenum">
              <a:rPr lang="fi-FI" altLang="en-US" smtClean="0">
                <a:latin typeface="Arial" panose="020B0604020202020204" pitchFamily="34" charset="0"/>
              </a:rPr>
              <a:pPr>
                <a:spcBef>
                  <a:spcPct val="0"/>
                </a:spcBef>
              </a:pPr>
              <a:t>14</a:t>
            </a:fld>
            <a:endParaRPr lang="fi-FI" altLang="en-US">
              <a:latin typeface="Arial" panose="020B0604020202020204" pitchFamily="34" charset="0"/>
            </a:endParaRPr>
          </a:p>
        </p:txBody>
      </p:sp>
    </p:spTree>
    <p:extLst>
      <p:ext uri="{BB962C8B-B14F-4D97-AF65-F5344CB8AC3E}">
        <p14:creationId xmlns:p14="http://schemas.microsoft.com/office/powerpoint/2010/main" val="2268158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48FE1FE-83D9-4E23-957B-D86A3F7E9F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F09076D3-1186-41D3-99EF-660631E451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0964" name="Slide Number Placeholder 3">
            <a:extLst>
              <a:ext uri="{FF2B5EF4-FFF2-40B4-BE49-F238E27FC236}">
                <a16:creationId xmlns:a16="http://schemas.microsoft.com/office/drawing/2014/main" id="{F47B3427-60EB-4EAB-9424-04E70B09DB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A75161B-A963-4E58-A2A3-1FD8D63B442F}" type="slidenum">
              <a:rPr lang="fi-FI" altLang="en-US" smtClean="0">
                <a:latin typeface="Arial" panose="020B0604020202020204" pitchFamily="34" charset="0"/>
              </a:rPr>
              <a:pPr>
                <a:spcBef>
                  <a:spcPct val="0"/>
                </a:spcBef>
              </a:pPr>
              <a:t>15</a:t>
            </a:fld>
            <a:endParaRPr lang="fi-FI" altLang="en-US">
              <a:latin typeface="Arial" panose="020B0604020202020204" pitchFamily="34" charset="0"/>
            </a:endParaRPr>
          </a:p>
        </p:txBody>
      </p:sp>
    </p:spTree>
    <p:extLst>
      <p:ext uri="{BB962C8B-B14F-4D97-AF65-F5344CB8AC3E}">
        <p14:creationId xmlns:p14="http://schemas.microsoft.com/office/powerpoint/2010/main" val="1267760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BE188A65-9FC0-421A-880D-CFFDC52031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96C554E7-A943-4F59-9839-90FBE40198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fi-FI" b="1"/>
              <a:t>Motivation and performance:</a:t>
            </a:r>
          </a:p>
          <a:p>
            <a:pPr eaLnBrk="1" hangingPunct="1">
              <a:spcBef>
                <a:spcPct val="0"/>
              </a:spcBef>
            </a:pPr>
            <a:endParaRPr lang="en-GB" altLang="fi-FI" b="1"/>
          </a:p>
          <a:p>
            <a:pPr eaLnBrk="1" hangingPunct="1">
              <a:spcBef>
                <a:spcPct val="0"/>
              </a:spcBef>
            </a:pPr>
            <a:r>
              <a:rPr lang="en-GB" altLang="fi-FI"/>
              <a:t>Vroom’s formulation of the relationship between motivation and performance was:</a:t>
            </a:r>
          </a:p>
          <a:p>
            <a:pPr eaLnBrk="1" hangingPunct="1">
              <a:spcBef>
                <a:spcPct val="0"/>
              </a:spcBef>
            </a:pPr>
            <a:r>
              <a:rPr lang="en-GB" altLang="fi-FI"/>
              <a:t>P = M x A where P is performance, M is motivation and A is ability. </a:t>
            </a:r>
          </a:p>
          <a:p>
            <a:pPr eaLnBrk="1" hangingPunct="1">
              <a:spcBef>
                <a:spcPct val="0"/>
              </a:spcBef>
            </a:pPr>
            <a:r>
              <a:rPr lang="en-GB" altLang="fi-FI"/>
              <a:t>Note that the relationship is multiplicative, ie if the value of either M or A is zero, then there will be no performance. Performance depends on both motivation and ability.</a:t>
            </a:r>
          </a:p>
          <a:p>
            <a:pPr eaLnBrk="1" hangingPunct="1">
              <a:spcBef>
                <a:spcPct val="0"/>
              </a:spcBef>
            </a:pPr>
            <a:endParaRPr lang="en-GB" altLang="fi-FI"/>
          </a:p>
          <a:p>
            <a:pPr eaLnBrk="1" hangingPunct="1">
              <a:spcBef>
                <a:spcPct val="0"/>
              </a:spcBef>
            </a:pPr>
            <a:r>
              <a:rPr lang="en-GB" altLang="fi-FI"/>
              <a:t>Boxall and Purcell’s formulation of the relationship is:</a:t>
            </a:r>
          </a:p>
          <a:p>
            <a:pPr eaLnBrk="1" hangingPunct="1">
              <a:spcBef>
                <a:spcPct val="0"/>
              </a:spcBef>
            </a:pPr>
            <a:r>
              <a:rPr lang="en-GB" altLang="fi-FI"/>
              <a:t>P = M + A + S where P is performance, A is ability and S is scope to use and develop abilities.</a:t>
            </a:r>
          </a:p>
          <a:p>
            <a:pPr eaLnBrk="1" hangingPunct="1">
              <a:spcBef>
                <a:spcPct val="0"/>
              </a:spcBef>
            </a:pPr>
            <a:r>
              <a:rPr lang="en-GB" altLang="fi-FI"/>
              <a:t>Note that the relationship is not multiplicative as in Vroom and scope is an additional factor.</a:t>
            </a:r>
          </a:p>
          <a:p>
            <a:pPr eaLnBrk="1" hangingPunct="1">
              <a:spcBef>
                <a:spcPct val="0"/>
              </a:spcBef>
            </a:pPr>
            <a:endParaRPr lang="fi-FI" altLang="fi-FI"/>
          </a:p>
        </p:txBody>
      </p:sp>
      <p:sp>
        <p:nvSpPr>
          <p:cNvPr id="43012" name="Slide Number Placeholder 3">
            <a:extLst>
              <a:ext uri="{FF2B5EF4-FFF2-40B4-BE49-F238E27FC236}">
                <a16:creationId xmlns:a16="http://schemas.microsoft.com/office/drawing/2014/main" id="{9A885F4D-3B90-417E-80C1-C476F356D4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4A2F502-50A7-44DA-98D6-26B95D9B8E15}" type="slidenum">
              <a:rPr lang="fi-FI" altLang="fi-FI" smtClean="0">
                <a:latin typeface="Arial" panose="020B0604020202020204" pitchFamily="34" charset="0"/>
              </a:rPr>
              <a:pPr>
                <a:spcBef>
                  <a:spcPct val="0"/>
                </a:spcBef>
              </a:pPr>
              <a:t>16</a:t>
            </a:fld>
            <a:endParaRPr lang="fi-FI" altLang="fi-FI">
              <a:latin typeface="Arial" panose="020B0604020202020204" pitchFamily="34" charset="0"/>
            </a:endParaRPr>
          </a:p>
        </p:txBody>
      </p:sp>
    </p:spTree>
    <p:extLst>
      <p:ext uri="{BB962C8B-B14F-4D97-AF65-F5344CB8AC3E}">
        <p14:creationId xmlns:p14="http://schemas.microsoft.com/office/powerpoint/2010/main" val="2687451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B49A7D23-0AB0-4087-9CA5-66EBFE7913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8027F2E1-EB01-4CA2-A69A-AFF83F2B17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5060" name="Slide Number Placeholder 3">
            <a:extLst>
              <a:ext uri="{FF2B5EF4-FFF2-40B4-BE49-F238E27FC236}">
                <a16:creationId xmlns:a16="http://schemas.microsoft.com/office/drawing/2014/main" id="{CB2EAB03-81AE-42AB-9078-0279650846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7C75992-1368-4264-B673-B589126661B5}" type="slidenum">
              <a:rPr lang="fi-FI" altLang="en-US" smtClean="0">
                <a:latin typeface="Arial" panose="020B0604020202020204" pitchFamily="34" charset="0"/>
              </a:rPr>
              <a:pPr>
                <a:spcBef>
                  <a:spcPct val="0"/>
                </a:spcBef>
              </a:pPr>
              <a:t>17</a:t>
            </a:fld>
            <a:endParaRPr lang="fi-FI" altLang="en-US">
              <a:latin typeface="Arial" panose="020B0604020202020204" pitchFamily="34" charset="0"/>
            </a:endParaRPr>
          </a:p>
        </p:txBody>
      </p:sp>
    </p:spTree>
    <p:extLst>
      <p:ext uri="{BB962C8B-B14F-4D97-AF65-F5344CB8AC3E}">
        <p14:creationId xmlns:p14="http://schemas.microsoft.com/office/powerpoint/2010/main" val="1180401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F6AC2ECC-1BC3-47B9-8DEE-509BCF3F857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76AD57F3-DF39-4B3B-BDFE-169F9020A5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7108" name="Slide Number Placeholder 3">
            <a:extLst>
              <a:ext uri="{FF2B5EF4-FFF2-40B4-BE49-F238E27FC236}">
                <a16:creationId xmlns:a16="http://schemas.microsoft.com/office/drawing/2014/main" id="{8DF455DC-D41C-46DB-815E-CE93E73A8F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44DB152-A55E-4049-84A3-A68608776A86}" type="slidenum">
              <a:rPr lang="fi-FI" altLang="en-US" smtClean="0">
                <a:latin typeface="Arial" panose="020B0604020202020204" pitchFamily="34" charset="0"/>
              </a:rPr>
              <a:pPr>
                <a:spcBef>
                  <a:spcPct val="0"/>
                </a:spcBef>
              </a:pPr>
              <a:t>18</a:t>
            </a:fld>
            <a:endParaRPr lang="fi-FI" altLang="en-US">
              <a:latin typeface="Arial" panose="020B0604020202020204" pitchFamily="34" charset="0"/>
            </a:endParaRPr>
          </a:p>
        </p:txBody>
      </p:sp>
    </p:spTree>
    <p:extLst>
      <p:ext uri="{BB962C8B-B14F-4D97-AF65-F5344CB8AC3E}">
        <p14:creationId xmlns:p14="http://schemas.microsoft.com/office/powerpoint/2010/main" val="4037442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E5EFB4A0-9019-4AB2-8FF0-E9C191FDB1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043EC784-80CF-49CF-A664-7E89064009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i-FI" altLang="fi-FI"/>
              <a:t>Diagnosis phase – when reward goals are agreed, current policies and practices assessed against them, options for improvement considered and any changes agreed.</a:t>
            </a:r>
          </a:p>
        </p:txBody>
      </p:sp>
      <p:sp>
        <p:nvSpPr>
          <p:cNvPr id="49156" name="Slide Number Placeholder 3">
            <a:extLst>
              <a:ext uri="{FF2B5EF4-FFF2-40B4-BE49-F238E27FC236}">
                <a16:creationId xmlns:a16="http://schemas.microsoft.com/office/drawing/2014/main" id="{FB4666CC-409F-4C73-9A47-4360E1F3CE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46D7059-3B25-49C0-A161-70CF50D6BA16}" type="slidenum">
              <a:rPr lang="fi-FI" altLang="fi-FI" smtClean="0">
                <a:latin typeface="Times New Roman" panose="02020603050405020304" pitchFamily="18" charset="0"/>
              </a:rPr>
              <a:pPr>
                <a:spcBef>
                  <a:spcPct val="0"/>
                </a:spcBef>
              </a:pPr>
              <a:t>19</a:t>
            </a:fld>
            <a:endParaRPr lang="fi-FI" altLang="fi-FI">
              <a:latin typeface="Times New Roman" panose="02020603050405020304" pitchFamily="18" charset="0"/>
            </a:endParaRPr>
          </a:p>
        </p:txBody>
      </p:sp>
    </p:spTree>
    <p:extLst>
      <p:ext uri="{BB962C8B-B14F-4D97-AF65-F5344CB8AC3E}">
        <p14:creationId xmlns:p14="http://schemas.microsoft.com/office/powerpoint/2010/main" val="76721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41205D10-FFF8-45D3-ACA2-4881BFA762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6CB11668-5D6B-4E2B-939E-E04FC597C8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4340" name="Slide Number Placeholder 3">
            <a:extLst>
              <a:ext uri="{FF2B5EF4-FFF2-40B4-BE49-F238E27FC236}">
                <a16:creationId xmlns:a16="http://schemas.microsoft.com/office/drawing/2014/main" id="{2DF84284-8EEF-4174-8AA5-F2CCE0981A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DA0E0B4-D35F-4D57-8D89-F7C0697089B6}" type="slidenum">
              <a:rPr lang="fi-FI" altLang="en-US" smtClean="0">
                <a:latin typeface="Arial" panose="020B0604020202020204" pitchFamily="34" charset="0"/>
              </a:rPr>
              <a:pPr>
                <a:spcBef>
                  <a:spcPct val="0"/>
                </a:spcBef>
              </a:pPr>
              <a:t>2</a:t>
            </a:fld>
            <a:endParaRPr lang="fi-FI" altLang="en-US">
              <a:latin typeface="Arial" panose="020B0604020202020204" pitchFamily="34" charset="0"/>
            </a:endParaRPr>
          </a:p>
        </p:txBody>
      </p:sp>
    </p:spTree>
    <p:extLst>
      <p:ext uri="{BB962C8B-B14F-4D97-AF65-F5344CB8AC3E}">
        <p14:creationId xmlns:p14="http://schemas.microsoft.com/office/powerpoint/2010/main" val="351369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F671B478-F7A3-47D6-A779-3D30C7891B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6ED523E8-3930-4489-9A81-46D68051E8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fi-FI"/>
          </a:p>
        </p:txBody>
      </p:sp>
      <p:sp>
        <p:nvSpPr>
          <p:cNvPr id="6148" name="Slide Number Placeholder 3">
            <a:extLst>
              <a:ext uri="{FF2B5EF4-FFF2-40B4-BE49-F238E27FC236}">
                <a16:creationId xmlns:a16="http://schemas.microsoft.com/office/drawing/2014/main" id="{EE2C7201-A408-47A9-85DF-87B06472E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92712AF-EA65-4A82-8F9F-638D1BC018E7}" type="slidenum">
              <a:rPr lang="fi-FI" altLang="fi-FI" smtClean="0">
                <a:latin typeface="Times New Roman" panose="02020603050405020304" pitchFamily="18" charset="0"/>
              </a:rPr>
              <a:pPr>
                <a:spcBef>
                  <a:spcPct val="0"/>
                </a:spcBef>
              </a:pPr>
              <a:t>25</a:t>
            </a:fld>
            <a:endParaRPr lang="fi-FI" altLang="fi-FI">
              <a:latin typeface="Times New Roman" panose="02020603050405020304" pitchFamily="18" charset="0"/>
            </a:endParaRPr>
          </a:p>
        </p:txBody>
      </p:sp>
    </p:spTree>
    <p:extLst>
      <p:ext uri="{BB962C8B-B14F-4D97-AF65-F5344CB8AC3E}">
        <p14:creationId xmlns:p14="http://schemas.microsoft.com/office/powerpoint/2010/main" val="2873777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512E470F-21FB-4E19-B791-FA84F4B725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74ED043C-F521-4259-A6F5-28A8E064B3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fi-FI">
                <a:latin typeface="Arial" panose="020B0604020202020204" pitchFamily="34" charset="0"/>
                <a:cs typeface="Times New Roman" panose="02020603050405020304" pitchFamily="18" charset="0"/>
              </a:rPr>
              <a:t>Aim to reward people </a:t>
            </a:r>
            <a:r>
              <a:rPr lang="en-GB" altLang="fi-FI" b="1">
                <a:latin typeface="Arial" panose="020B0604020202020204" pitchFamily="34" charset="0"/>
                <a:cs typeface="Times New Roman" panose="02020603050405020304" pitchFamily="18" charset="0"/>
              </a:rPr>
              <a:t>fairly, equitably and consistently </a:t>
            </a:r>
            <a:r>
              <a:rPr lang="en-GB" altLang="fi-FI">
                <a:latin typeface="Arial" panose="020B0604020202020204" pitchFamily="34" charset="0"/>
                <a:cs typeface="Times New Roman" panose="02020603050405020304" pitchFamily="18" charset="0"/>
              </a:rPr>
              <a:t>in accordance with </a:t>
            </a:r>
            <a:r>
              <a:rPr lang="en-GB" altLang="fi-FI" b="1">
                <a:latin typeface="Arial" panose="020B0604020202020204" pitchFamily="34" charset="0"/>
                <a:cs typeface="Times New Roman" panose="02020603050405020304" pitchFamily="18" charset="0"/>
              </a:rPr>
              <a:t>their value </a:t>
            </a:r>
            <a:r>
              <a:rPr lang="en-GB" altLang="fi-FI">
                <a:latin typeface="Arial" panose="020B0604020202020204" pitchFamily="34" charset="0"/>
                <a:cs typeface="Times New Roman" panose="02020603050405020304" pitchFamily="18" charset="0"/>
              </a:rPr>
              <a:t>to the organization</a:t>
            </a:r>
          </a:p>
          <a:p>
            <a:pPr eaLnBrk="1" hangingPunct="1">
              <a:spcBef>
                <a:spcPct val="0"/>
              </a:spcBef>
            </a:pPr>
            <a:endParaRPr lang="en-GB" altLang="fi-FI">
              <a:latin typeface="Arial" panose="020B0604020202020204" pitchFamily="34" charset="0"/>
              <a:cs typeface="Times New Roman" panose="02020603050405020304" pitchFamily="18" charset="0"/>
            </a:endParaRPr>
          </a:p>
          <a:p>
            <a:pPr eaLnBrk="1" hangingPunct="1">
              <a:spcBef>
                <a:spcPct val="0"/>
              </a:spcBef>
            </a:pPr>
            <a:r>
              <a:rPr lang="en-GB" altLang="fi-FI">
                <a:latin typeface="Arial" panose="020B0604020202020204" pitchFamily="34" charset="0"/>
                <a:cs typeface="Times New Roman" panose="02020603050405020304" pitchFamily="18" charset="0"/>
              </a:rPr>
              <a:t>Deals with the design, implementation and maintenance of </a:t>
            </a:r>
            <a:r>
              <a:rPr lang="en-GB" altLang="fi-FI" b="1">
                <a:latin typeface="Arial" panose="020B0604020202020204" pitchFamily="34" charset="0"/>
                <a:cs typeface="Times New Roman" panose="02020603050405020304" pitchFamily="18" charset="0"/>
              </a:rPr>
              <a:t>reward system </a:t>
            </a:r>
            <a:r>
              <a:rPr lang="en-GB" altLang="fi-FI">
                <a:latin typeface="Arial" panose="020B0604020202020204" pitchFamily="34" charset="0"/>
                <a:cs typeface="Times New Roman" panose="02020603050405020304" pitchFamily="18" charset="0"/>
              </a:rPr>
              <a:t>(i.e. processes and practices) that are </a:t>
            </a:r>
            <a:r>
              <a:rPr lang="en-GB" altLang="fi-FI" b="1">
                <a:latin typeface="Arial" panose="020B0604020202020204" pitchFamily="34" charset="0"/>
                <a:cs typeface="Times New Roman" panose="02020603050405020304" pitchFamily="18" charset="0"/>
              </a:rPr>
              <a:t>geared to the improvement of organizational, team and individual performance.</a:t>
            </a:r>
            <a:endParaRPr lang="fi-FI" altLang="fi-FI" b="1"/>
          </a:p>
        </p:txBody>
      </p:sp>
      <p:sp>
        <p:nvSpPr>
          <p:cNvPr id="8196" name="Slide Number Placeholder 3">
            <a:extLst>
              <a:ext uri="{FF2B5EF4-FFF2-40B4-BE49-F238E27FC236}">
                <a16:creationId xmlns:a16="http://schemas.microsoft.com/office/drawing/2014/main" id="{9960A821-FEA6-4BC7-979E-D2E067C4BF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18744E5-50BA-48DA-B87E-67A89E061F32}" type="slidenum">
              <a:rPr lang="fi-FI" altLang="fi-FI" smtClean="0">
                <a:latin typeface="Times New Roman" panose="02020603050405020304" pitchFamily="18" charset="0"/>
              </a:rPr>
              <a:pPr>
                <a:spcBef>
                  <a:spcPct val="0"/>
                </a:spcBef>
              </a:pPr>
              <a:t>26</a:t>
            </a:fld>
            <a:endParaRPr lang="fi-FI" altLang="fi-FI">
              <a:latin typeface="Times New Roman" panose="02020603050405020304" pitchFamily="18" charset="0"/>
            </a:endParaRPr>
          </a:p>
        </p:txBody>
      </p:sp>
    </p:spTree>
    <p:extLst>
      <p:ext uri="{BB962C8B-B14F-4D97-AF65-F5344CB8AC3E}">
        <p14:creationId xmlns:p14="http://schemas.microsoft.com/office/powerpoint/2010/main" val="12233960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007AC187-BE13-4892-8D31-DEF9132C43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3759951E-8B89-411C-94A5-A5B6524D3D1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marL="361982" indent="-361982" eaLnBrk="1" hangingPunct="1">
              <a:lnSpc>
                <a:spcPct val="80000"/>
              </a:lnSpc>
              <a:defRPr/>
            </a:pPr>
            <a:r>
              <a:rPr lang="en-GB" altLang="fi-FI">
                <a:latin typeface="Arial" panose="020B0604020202020204" pitchFamily="34" charset="0"/>
                <a:ea typeface="MS PGothic" pitchFamily="34" charset="-128"/>
              </a:rPr>
              <a:t>Operate FAIRLY – People are feel that they are treated justly in accordance with what is due to them bcoz of heir value to organization.</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Apply EQUITABLY – People are rewarded appropriately in relation to others within the organiation, relativities between jobs are measure as objectively as possible and equal pay is provided for work of equal value.</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Function CONSISTENTLY – Decisions on pay do not vary arbitrarily and without due cause between different people or at different times.</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Operate TRANSPARENTLY – people understand how reward processes operate and how they are affected by them</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Create total reward processes that are based on beliefs about what the organization values and wants to provide rewards for.</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Reward people for the value they create.</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Align reward practices with both business goals and employee values.</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Reward the right things to convey the right message about what is important in terms of behaviours and outcomes.</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Facilitate the attraction and retention of the skilled and competent people the organization needs, thus winning the war for talent.</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Help in the process of motivating people and gaining their commitment and engagement.</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Support the development of a performance culture.</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Develop a positive employment relationship and psychological contract.</a:t>
            </a:r>
          </a:p>
          <a:p>
            <a:pPr marL="361982" indent="-361982" eaLnBrk="1" hangingPunct="1">
              <a:lnSpc>
                <a:spcPct val="80000"/>
              </a:lnSpc>
              <a:defRPr/>
            </a:pPr>
            <a:endParaRPr lang="fi-FI" altLang="fi-FI">
              <a:ea typeface="MS PGothic" pitchFamily="34" charset="-128"/>
            </a:endParaRPr>
          </a:p>
        </p:txBody>
      </p:sp>
      <p:sp>
        <p:nvSpPr>
          <p:cNvPr id="10244" name="Slide Number Placeholder 3">
            <a:extLst>
              <a:ext uri="{FF2B5EF4-FFF2-40B4-BE49-F238E27FC236}">
                <a16:creationId xmlns:a16="http://schemas.microsoft.com/office/drawing/2014/main" id="{5757C38C-D19A-429E-BBC8-51A1040DC7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382DA1D-AC4F-4334-AA79-EC9408385955}" type="slidenum">
              <a:rPr lang="fi-FI" altLang="fi-FI" smtClean="0">
                <a:latin typeface="Times New Roman" panose="02020603050405020304" pitchFamily="18" charset="0"/>
              </a:rPr>
              <a:pPr>
                <a:spcBef>
                  <a:spcPct val="0"/>
                </a:spcBef>
              </a:pPr>
              <a:t>27</a:t>
            </a:fld>
            <a:endParaRPr lang="fi-FI" altLang="fi-FI">
              <a:latin typeface="Times New Roman" panose="02020603050405020304" pitchFamily="18" charset="0"/>
            </a:endParaRPr>
          </a:p>
        </p:txBody>
      </p:sp>
    </p:spTree>
    <p:extLst>
      <p:ext uri="{BB962C8B-B14F-4D97-AF65-F5344CB8AC3E}">
        <p14:creationId xmlns:p14="http://schemas.microsoft.com/office/powerpoint/2010/main" val="897906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FA238C4E-6CF5-44BE-9180-DB86194F2F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FB7ABD00-E21E-454E-B318-66C8A02E5301}"/>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marL="361982" indent="-361982" eaLnBrk="1" hangingPunct="1">
              <a:lnSpc>
                <a:spcPct val="80000"/>
              </a:lnSpc>
              <a:defRPr/>
            </a:pPr>
            <a:r>
              <a:rPr lang="en-GB" altLang="fi-FI">
                <a:latin typeface="Arial" panose="020B0604020202020204" pitchFamily="34" charset="0"/>
                <a:ea typeface="MS PGothic" pitchFamily="34" charset="-128"/>
              </a:rPr>
              <a:t>Operate FAIRLY – People are feel that they are treated justly in accordance with what is due to them bcoz of heir value to organization.</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Apply EQUITABLY – People are rewarded appropriately in relation to others within the organiation, relativities between jobs are measure as objectively as possible and equal pay is provided for work of equal value.</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Function CONSISTENTLY – Decisions on pay do not vary arbitrarily and without due cause between different people or at different times.</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defRPr/>
            </a:pPr>
            <a:r>
              <a:rPr lang="en-GB" altLang="fi-FI">
                <a:latin typeface="Arial" panose="020B0604020202020204" pitchFamily="34" charset="0"/>
                <a:ea typeface="MS PGothic" pitchFamily="34" charset="-128"/>
              </a:rPr>
              <a:t>Operate TRANSPARENTLY – people understand how reward processes operate and how they are affected by them</a:t>
            </a:r>
          </a:p>
          <a:p>
            <a:pPr marL="361982" indent="-361982" eaLnBrk="1" hangingPunct="1">
              <a:lnSpc>
                <a:spcPct val="80000"/>
              </a:lnSpc>
              <a:defRPr/>
            </a:pPr>
            <a:endParaRPr lang="en-GB" altLang="fi-FI">
              <a:latin typeface="Arial" panose="020B0604020202020204" pitchFamily="34" charset="0"/>
              <a:ea typeface="MS PGothic" pitchFamily="34" charset="-128"/>
            </a:endParaRP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Create total reward processes that are based on beliefs about what the organization values and wants to provide rewards for.</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Reward people for the value they create.</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Align reward practices with both business goals and employee values.</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Reward the right things to convey the right message about what is important in terms of behaviours and outcomes.</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Facilitate the attraction and retention of the skilled and competent people the organization needs, thus winning the war for talent.</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Help in the process of motivating people and gaining their commitment and engagement.</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Support the development of a performance culture.</a:t>
            </a:r>
          </a:p>
          <a:p>
            <a:pPr marL="361982" indent="-361982" eaLnBrk="1" hangingPunct="1">
              <a:lnSpc>
                <a:spcPct val="80000"/>
              </a:lnSpc>
              <a:buFont typeface="Calibri" panose="020F0502020204030204" pitchFamily="34" charset="0"/>
              <a:buAutoNum type="arabicPeriod"/>
              <a:defRPr/>
            </a:pPr>
            <a:r>
              <a:rPr lang="en-GB" altLang="fi-FI">
                <a:latin typeface="Arial" panose="020B0604020202020204" pitchFamily="34" charset="0"/>
                <a:ea typeface="MS PGothic" pitchFamily="34" charset="-128"/>
              </a:rPr>
              <a:t>Develop a positive employment relationship and psychological contract.</a:t>
            </a:r>
          </a:p>
          <a:p>
            <a:pPr marL="361982" indent="-361982" eaLnBrk="1" hangingPunct="1">
              <a:lnSpc>
                <a:spcPct val="80000"/>
              </a:lnSpc>
              <a:defRPr/>
            </a:pPr>
            <a:endParaRPr lang="fi-FI" altLang="fi-FI">
              <a:ea typeface="MS PGothic" pitchFamily="34" charset="-128"/>
            </a:endParaRPr>
          </a:p>
        </p:txBody>
      </p:sp>
      <p:sp>
        <p:nvSpPr>
          <p:cNvPr id="12292" name="Slide Number Placeholder 3">
            <a:extLst>
              <a:ext uri="{FF2B5EF4-FFF2-40B4-BE49-F238E27FC236}">
                <a16:creationId xmlns:a16="http://schemas.microsoft.com/office/drawing/2014/main" id="{E99D1396-E5EC-4194-BE44-ECAD0F06D9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3924C13-78C7-4F6B-BCE5-608948DA2E6F}" type="slidenum">
              <a:rPr lang="fi-FI" altLang="fi-FI" smtClean="0">
                <a:latin typeface="Times New Roman" panose="02020603050405020304" pitchFamily="18" charset="0"/>
              </a:rPr>
              <a:pPr>
                <a:spcBef>
                  <a:spcPct val="0"/>
                </a:spcBef>
              </a:pPr>
              <a:t>28</a:t>
            </a:fld>
            <a:endParaRPr lang="fi-FI" altLang="fi-FI">
              <a:latin typeface="Times New Roman" panose="02020603050405020304" pitchFamily="18" charset="0"/>
            </a:endParaRPr>
          </a:p>
        </p:txBody>
      </p:sp>
    </p:spTree>
    <p:extLst>
      <p:ext uri="{BB962C8B-B14F-4D97-AF65-F5344CB8AC3E}">
        <p14:creationId xmlns:p14="http://schemas.microsoft.com/office/powerpoint/2010/main" val="2836889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0555DAB5-6121-4718-97D6-CE25A3E62B3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A2F95CE3-A1D7-40F9-AB50-83936F7976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4340" name="Slide Number Placeholder 3">
            <a:extLst>
              <a:ext uri="{FF2B5EF4-FFF2-40B4-BE49-F238E27FC236}">
                <a16:creationId xmlns:a16="http://schemas.microsoft.com/office/drawing/2014/main" id="{C0C1555A-2095-4E54-89CE-DE109AB7D1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1363" indent="-2841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1413" indent="-2270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98613" indent="-2270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5813" indent="-2270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3013" indent="-2270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0213" indent="-2270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7413" indent="-2270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4613" indent="-2270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DA6A49A-997D-4353-87F2-6AF935B0323A}" type="slidenum">
              <a:rPr lang="fi-FI" altLang="en-US" smtClean="0">
                <a:latin typeface="Arial" panose="020B0604020202020204" pitchFamily="34" charset="0"/>
              </a:rPr>
              <a:pPr>
                <a:spcBef>
                  <a:spcPct val="0"/>
                </a:spcBef>
              </a:pPr>
              <a:t>29</a:t>
            </a:fld>
            <a:endParaRPr lang="fi-FI" altLang="en-US">
              <a:latin typeface="Arial" panose="020B0604020202020204" pitchFamily="34" charset="0"/>
            </a:endParaRPr>
          </a:p>
        </p:txBody>
      </p:sp>
    </p:spTree>
    <p:extLst>
      <p:ext uri="{BB962C8B-B14F-4D97-AF65-F5344CB8AC3E}">
        <p14:creationId xmlns:p14="http://schemas.microsoft.com/office/powerpoint/2010/main" val="225870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82BC7314-BF64-4D73-BBAC-637DE64FE2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AFBABEAB-D329-4892-9092-E99BEECD4F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i-FI" altLang="fi-FI" b="1"/>
              <a:t>Brown (2001)</a:t>
            </a:r>
          </a:p>
          <a:p>
            <a:pPr eaLnBrk="1" hangingPunct="1"/>
            <a:r>
              <a:rPr lang="fi-FI" altLang="fi-FI"/>
              <a:t>Reward strategy is ultimately a way of thinking that you can apply to any reward issue arising in your organization, to see how you can create value from it.</a:t>
            </a:r>
          </a:p>
          <a:p>
            <a:pPr eaLnBrk="1" hangingPunct="1"/>
            <a:r>
              <a:rPr lang="fi-FI" altLang="fi-FI"/>
              <a:t>There are FOUR ARGUMENTS (slide) for developing reward strategies..</a:t>
            </a:r>
          </a:p>
          <a:p>
            <a:pPr eaLnBrk="1" hangingPunct="1"/>
            <a:endParaRPr lang="fi-FI" altLang="fi-FI"/>
          </a:p>
        </p:txBody>
      </p:sp>
      <p:sp>
        <p:nvSpPr>
          <p:cNvPr id="16388" name="Slide Number Placeholder 3">
            <a:extLst>
              <a:ext uri="{FF2B5EF4-FFF2-40B4-BE49-F238E27FC236}">
                <a16:creationId xmlns:a16="http://schemas.microsoft.com/office/drawing/2014/main" id="{5632DAAF-3B8B-4165-BC04-BA3070A8DE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D697137-8E6E-4113-B4B0-2A87339C869F}" type="slidenum">
              <a:rPr lang="fi-FI" altLang="fi-FI" smtClean="0">
                <a:latin typeface="Times New Roman" panose="02020603050405020304" pitchFamily="18" charset="0"/>
              </a:rPr>
              <a:pPr>
                <a:spcBef>
                  <a:spcPct val="0"/>
                </a:spcBef>
              </a:pPr>
              <a:t>30</a:t>
            </a:fld>
            <a:endParaRPr lang="fi-FI" altLang="fi-FI">
              <a:latin typeface="Times New Roman" panose="02020603050405020304" pitchFamily="18" charset="0"/>
            </a:endParaRPr>
          </a:p>
        </p:txBody>
      </p:sp>
    </p:spTree>
    <p:extLst>
      <p:ext uri="{BB962C8B-B14F-4D97-AF65-F5344CB8AC3E}">
        <p14:creationId xmlns:p14="http://schemas.microsoft.com/office/powerpoint/2010/main" val="39194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1BADE6E-A52F-4E2B-BE63-3504A95E55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28A9017C-9185-4327-B28A-184653CF6E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i-FI" altLang="fi-FI"/>
              <a:t>Reward system consists of:</a:t>
            </a:r>
          </a:p>
          <a:p>
            <a:pPr eaLnBrk="1" hangingPunct="1">
              <a:buFont typeface="Calibri" panose="020F0502020204030204" pitchFamily="34" charset="0"/>
              <a:buAutoNum type="arabicPeriod"/>
            </a:pPr>
            <a:r>
              <a:rPr lang="fi-FI" altLang="fi-FI" b="1"/>
              <a:t>Policies</a:t>
            </a:r>
            <a:r>
              <a:rPr lang="fi-FI" altLang="fi-FI"/>
              <a:t> – Provide guidelines on approaches to managing rewards</a:t>
            </a:r>
          </a:p>
          <a:p>
            <a:pPr eaLnBrk="1" hangingPunct="1">
              <a:buFont typeface="Calibri" panose="020F0502020204030204" pitchFamily="34" charset="0"/>
              <a:buAutoNum type="arabicPeriod"/>
            </a:pPr>
            <a:r>
              <a:rPr lang="fi-FI" altLang="fi-FI" b="1"/>
              <a:t>Practices</a:t>
            </a:r>
            <a:r>
              <a:rPr lang="fi-FI" altLang="fi-FI"/>
              <a:t> – provide financial and non-financial rewards</a:t>
            </a:r>
          </a:p>
          <a:p>
            <a:pPr eaLnBrk="1" hangingPunct="1">
              <a:buFont typeface="Calibri" panose="020F0502020204030204" pitchFamily="34" charset="0"/>
              <a:buAutoNum type="arabicPeriod"/>
            </a:pPr>
            <a:r>
              <a:rPr lang="fi-FI" altLang="fi-FI" b="1"/>
              <a:t>Processes</a:t>
            </a:r>
            <a:r>
              <a:rPr lang="fi-FI" altLang="fi-FI"/>
              <a:t> – concerned with evaluating the relative size of jobs (job evalution) and assessing individual performance (performance management)</a:t>
            </a:r>
          </a:p>
          <a:p>
            <a:pPr eaLnBrk="1" hangingPunct="1">
              <a:buFont typeface="Calibri" panose="020F0502020204030204" pitchFamily="34" charset="0"/>
              <a:buAutoNum type="arabicPeriod"/>
            </a:pPr>
            <a:r>
              <a:rPr lang="fi-FI" altLang="fi-FI" b="1"/>
              <a:t>Procedures</a:t>
            </a:r>
            <a:r>
              <a:rPr lang="fi-FI" altLang="fi-FI"/>
              <a:t> – ooperated in order to maintain the system and to ensure that it operates efficiently and flexibly and provides value for money.</a:t>
            </a:r>
          </a:p>
          <a:p>
            <a:pPr eaLnBrk="1" hangingPunct="1"/>
            <a:endParaRPr lang="fi-FI" altLang="fi-FI"/>
          </a:p>
        </p:txBody>
      </p:sp>
      <p:sp>
        <p:nvSpPr>
          <p:cNvPr id="18436" name="Slide Number Placeholder 3">
            <a:extLst>
              <a:ext uri="{FF2B5EF4-FFF2-40B4-BE49-F238E27FC236}">
                <a16:creationId xmlns:a16="http://schemas.microsoft.com/office/drawing/2014/main" id="{F20C2148-9D32-49F3-8623-E9593A7412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5B5A7F-7658-4DA7-9112-AF2D956D0915}" type="slidenum">
              <a:rPr lang="fi-FI" altLang="fi-FI" smtClean="0">
                <a:latin typeface="Times New Roman" panose="02020603050405020304" pitchFamily="18" charset="0"/>
              </a:rPr>
              <a:pPr>
                <a:spcBef>
                  <a:spcPct val="0"/>
                </a:spcBef>
              </a:pPr>
              <a:t>31</a:t>
            </a:fld>
            <a:endParaRPr lang="fi-FI" altLang="fi-FI">
              <a:latin typeface="Times New Roman" panose="02020603050405020304" pitchFamily="18" charset="0"/>
            </a:endParaRPr>
          </a:p>
        </p:txBody>
      </p:sp>
    </p:spTree>
    <p:extLst>
      <p:ext uri="{BB962C8B-B14F-4D97-AF65-F5344CB8AC3E}">
        <p14:creationId xmlns:p14="http://schemas.microsoft.com/office/powerpoint/2010/main" val="2038152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41629A3-F0DA-4A57-8FF0-2DE33469F0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5293F5E-38BF-40D6-AF81-76588712A0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70000"/>
              </a:lnSpc>
            </a:pPr>
            <a:r>
              <a:rPr lang="fi-FI" altLang="fi-FI" sz="1100" b="1"/>
              <a:t>Total Reward Defined</a:t>
            </a:r>
          </a:p>
          <a:p>
            <a:pPr eaLnBrk="1" hangingPunct="1">
              <a:lnSpc>
                <a:spcPct val="70000"/>
              </a:lnSpc>
            </a:pPr>
            <a:r>
              <a:rPr lang="fi-FI" altLang="fi-FI" sz="1100"/>
              <a:t>Manus and Graham (2003)</a:t>
            </a:r>
          </a:p>
          <a:p>
            <a:pPr eaLnBrk="1" hangingPunct="1">
              <a:lnSpc>
                <a:spcPct val="70000"/>
              </a:lnSpc>
            </a:pPr>
            <a:r>
              <a:rPr lang="fi-FI" altLang="fi-FI" sz="1100"/>
              <a:t>’..... Includes all types of rewards – indirect as well as direct, and intrinsic as well as extrinsic.’ Each aspect of reward, namely base pay, contingent pay, employee benefits and non-financial rewards, which include intrinsic rewards from the work itself are linked together and treated as an integrated and coherent whole.</a:t>
            </a:r>
          </a:p>
          <a:p>
            <a:pPr eaLnBrk="1" hangingPunct="1">
              <a:lnSpc>
                <a:spcPct val="70000"/>
              </a:lnSpc>
            </a:pPr>
            <a:r>
              <a:rPr lang="fi-FI" altLang="fi-FI" sz="1100"/>
              <a:t>Total reward combines the impact of the two major categories of reward as defined in this slide:</a:t>
            </a:r>
          </a:p>
          <a:p>
            <a:pPr eaLnBrk="1" hangingPunct="1">
              <a:lnSpc>
                <a:spcPct val="70000"/>
              </a:lnSpc>
            </a:pPr>
            <a:r>
              <a:rPr lang="fi-FI" altLang="fi-FI" sz="1100"/>
              <a:t>1- Transactional rewards – tangible rewards arising from transactions between the employer and employees concerning pay and benefits</a:t>
            </a:r>
          </a:p>
          <a:p>
            <a:pPr eaLnBrk="1" hangingPunct="1">
              <a:lnSpc>
                <a:spcPct val="70000"/>
              </a:lnSpc>
            </a:pPr>
            <a:r>
              <a:rPr lang="fi-FI" altLang="fi-FI" sz="1100"/>
              <a:t>2- Relational rewards – Intangible rewards concerned with learning and development and the work experience</a:t>
            </a:r>
          </a:p>
          <a:p>
            <a:pPr eaLnBrk="1" hangingPunct="1">
              <a:lnSpc>
                <a:spcPct val="70000"/>
              </a:lnSpc>
            </a:pPr>
            <a:endParaRPr lang="fi-FI" altLang="fi-FI" sz="1100"/>
          </a:p>
          <a:p>
            <a:pPr eaLnBrk="1" hangingPunct="1">
              <a:lnSpc>
                <a:spcPct val="70000"/>
              </a:lnSpc>
            </a:pPr>
            <a:r>
              <a:rPr lang="fi-FI" altLang="fi-FI" sz="1100"/>
              <a:t>It is holistic – reliance is not placed on one or two reward mechanisms operating in isolation and account is taken of every way in which people can be rewarded and obtain satisfaction through their work.</a:t>
            </a:r>
          </a:p>
          <a:p>
            <a:pPr eaLnBrk="1" hangingPunct="1">
              <a:lnSpc>
                <a:spcPct val="70000"/>
              </a:lnSpc>
            </a:pPr>
            <a:endParaRPr lang="fi-FI" altLang="fi-FI" sz="1100"/>
          </a:p>
          <a:p>
            <a:pPr eaLnBrk="1" hangingPunct="1">
              <a:lnSpc>
                <a:spcPct val="70000"/>
              </a:lnSpc>
            </a:pPr>
            <a:r>
              <a:rPr lang="fi-FI" altLang="fi-FI" sz="1100"/>
              <a:t>The aim is to maximize the combined impact of a wide range of reward initiatives on motivation, commitment and job engagement.</a:t>
            </a:r>
          </a:p>
          <a:p>
            <a:pPr eaLnBrk="1" hangingPunct="1">
              <a:lnSpc>
                <a:spcPct val="70000"/>
              </a:lnSpc>
            </a:pPr>
            <a:endParaRPr lang="fi-FI" altLang="fi-FI" sz="1100"/>
          </a:p>
          <a:p>
            <a:pPr eaLnBrk="1" hangingPunct="1">
              <a:lnSpc>
                <a:spcPct val="70000"/>
              </a:lnSpc>
            </a:pPr>
            <a:r>
              <a:rPr lang="fi-FI" altLang="fi-FI" sz="1100"/>
              <a:t>O’Neal (1998) has explained, ’ Total reward embraces everything that employees value in the employment relatinoship’.</a:t>
            </a:r>
          </a:p>
          <a:p>
            <a:pPr eaLnBrk="1" hangingPunct="1">
              <a:lnSpc>
                <a:spcPct val="70000"/>
              </a:lnSpc>
            </a:pPr>
            <a:endParaRPr lang="fi-FI" altLang="fi-FI" sz="1100"/>
          </a:p>
          <a:p>
            <a:pPr eaLnBrk="1" hangingPunct="1">
              <a:lnSpc>
                <a:spcPct val="70000"/>
              </a:lnSpc>
            </a:pPr>
            <a:r>
              <a:rPr lang="fi-FI" altLang="fi-FI" sz="1100"/>
              <a:t>Contingent Pay includes:</a:t>
            </a:r>
          </a:p>
          <a:p>
            <a:pPr eaLnBrk="1" hangingPunct="1">
              <a:lnSpc>
                <a:spcPct val="70000"/>
              </a:lnSpc>
              <a:buFontTx/>
              <a:buChar char="•"/>
            </a:pPr>
            <a:r>
              <a:rPr lang="fi-FI" altLang="fi-FI" sz="1100"/>
              <a:t>Performance related pay</a:t>
            </a:r>
          </a:p>
          <a:p>
            <a:pPr eaLnBrk="1" hangingPunct="1">
              <a:lnSpc>
                <a:spcPct val="70000"/>
              </a:lnSpc>
              <a:buFontTx/>
              <a:buChar char="•"/>
            </a:pPr>
            <a:r>
              <a:rPr lang="fi-FI" altLang="fi-FI" sz="1100"/>
              <a:t>Competence related pay</a:t>
            </a:r>
          </a:p>
          <a:p>
            <a:pPr eaLnBrk="1" hangingPunct="1">
              <a:lnSpc>
                <a:spcPct val="70000"/>
              </a:lnSpc>
              <a:buFontTx/>
              <a:buChar char="•"/>
            </a:pPr>
            <a:r>
              <a:rPr lang="fi-FI" altLang="fi-FI" sz="1100"/>
              <a:t>Contribution related pay</a:t>
            </a:r>
          </a:p>
          <a:p>
            <a:pPr eaLnBrk="1" hangingPunct="1">
              <a:lnSpc>
                <a:spcPct val="70000"/>
              </a:lnSpc>
              <a:buFontTx/>
              <a:buChar char="•"/>
            </a:pPr>
            <a:r>
              <a:rPr lang="fi-FI" altLang="fi-FI" sz="1100"/>
              <a:t>Skill based pay</a:t>
            </a:r>
          </a:p>
          <a:p>
            <a:pPr eaLnBrk="1" hangingPunct="1">
              <a:lnSpc>
                <a:spcPct val="70000"/>
              </a:lnSpc>
              <a:buFontTx/>
              <a:buChar char="•"/>
            </a:pPr>
            <a:r>
              <a:rPr lang="fi-FI" altLang="fi-FI" sz="1100"/>
              <a:t>Service relatedpay</a:t>
            </a:r>
          </a:p>
        </p:txBody>
      </p:sp>
      <p:sp>
        <p:nvSpPr>
          <p:cNvPr id="22532" name="Slide Number Placeholder 3">
            <a:extLst>
              <a:ext uri="{FF2B5EF4-FFF2-40B4-BE49-F238E27FC236}">
                <a16:creationId xmlns:a16="http://schemas.microsoft.com/office/drawing/2014/main" id="{9551BBC1-39DB-4F42-A37B-12D2BCEC6E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698500" indent="-26670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76325" indent="-2143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04950" indent="-2143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36750" indent="-2143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3939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11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083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655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1491579-827F-40C5-B156-AEBC7D12ECC4}" type="slidenum">
              <a:rPr lang="fi-FI" altLang="fi-FI" smtClean="0">
                <a:latin typeface="Times New Roman" panose="02020603050405020304" pitchFamily="18" charset="0"/>
              </a:rPr>
              <a:pPr>
                <a:spcBef>
                  <a:spcPct val="0"/>
                </a:spcBef>
              </a:pPr>
              <a:t>34</a:t>
            </a:fld>
            <a:endParaRPr lang="fi-FI" altLang="fi-FI">
              <a:latin typeface="Times New Roman" panose="02020603050405020304" pitchFamily="18" charset="0"/>
            </a:endParaRPr>
          </a:p>
        </p:txBody>
      </p:sp>
    </p:spTree>
    <p:extLst>
      <p:ext uri="{BB962C8B-B14F-4D97-AF65-F5344CB8AC3E}">
        <p14:creationId xmlns:p14="http://schemas.microsoft.com/office/powerpoint/2010/main" val="20511285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B23A9F74-5648-4FA3-B16C-4E9E51E59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3C70AB08-EDD2-4C97-AC4D-4DA2F843BA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fi-FI" altLang="fi-FI"/>
              <a:t>Essentially, the notion of total reward says that there is MORE to rewarding people than throwing money at them. It provides a means of influencing BEHAVIOUR:</a:t>
            </a:r>
          </a:p>
          <a:p>
            <a:pPr eaLnBrk="1" hangingPunct="1">
              <a:lnSpc>
                <a:spcPct val="90000"/>
              </a:lnSpc>
            </a:pPr>
            <a:r>
              <a:rPr lang="fi-FI" altLang="fi-FI"/>
              <a:t>’... It can help create a work experience that meets the needs of employeeds and encourages they to contribute extra effort, by developing a deal that addresses a broad range of issues and by spending reward dollars where they will be most effective in addressing worker’s shifting values...’ by O’ Neal (1998)</a:t>
            </a:r>
          </a:p>
          <a:p>
            <a:pPr eaLnBrk="1" hangingPunct="1">
              <a:lnSpc>
                <a:spcPct val="90000"/>
              </a:lnSpc>
            </a:pPr>
            <a:endParaRPr lang="fi-FI" altLang="fi-FI"/>
          </a:p>
          <a:p>
            <a:pPr eaLnBrk="1" hangingPunct="1">
              <a:lnSpc>
                <a:spcPct val="90000"/>
              </a:lnSpc>
            </a:pPr>
            <a:r>
              <a:rPr lang="fi-FI" altLang="fi-FI"/>
              <a:t>’... Creating a fun, challenging and empowered work environment which individuals are able to use their abilities to do meaningful jobs for which they are shown appreciation is likely to be a more certain way to enhance motivation and performance... ’ by Pfeffer (1998)</a:t>
            </a:r>
          </a:p>
          <a:p>
            <a:pPr eaLnBrk="1" hangingPunct="1">
              <a:lnSpc>
                <a:spcPct val="90000"/>
              </a:lnSpc>
            </a:pPr>
            <a:endParaRPr lang="fi-FI" altLang="fi-FI"/>
          </a:p>
          <a:p>
            <a:pPr eaLnBrk="1" hangingPunct="1">
              <a:lnSpc>
                <a:spcPct val="90000"/>
              </a:lnSpc>
            </a:pPr>
            <a:r>
              <a:rPr lang="fi-FI" altLang="fi-FI" b="1"/>
              <a:t>BENEFITS of total reward approach:</a:t>
            </a:r>
          </a:p>
          <a:p>
            <a:pPr eaLnBrk="1" hangingPunct="1">
              <a:lnSpc>
                <a:spcPct val="90000"/>
              </a:lnSpc>
              <a:buFont typeface="Calibri" panose="020F0502020204030204" pitchFamily="34" charset="0"/>
              <a:buAutoNum type="arabicPeriod"/>
            </a:pPr>
            <a:r>
              <a:rPr lang="fi-FI" altLang="fi-FI" b="1"/>
              <a:t>Greater impact </a:t>
            </a:r>
            <a:r>
              <a:rPr lang="fi-FI" altLang="fi-FI"/>
              <a:t>– combined effect will make deeper and longer lasting impact on the motiaction and commitment of people.</a:t>
            </a:r>
          </a:p>
          <a:p>
            <a:pPr eaLnBrk="1" hangingPunct="1">
              <a:lnSpc>
                <a:spcPct val="90000"/>
              </a:lnSpc>
              <a:buFont typeface="Calibri" panose="020F0502020204030204" pitchFamily="34" charset="0"/>
              <a:buAutoNum type="arabicPeriod"/>
            </a:pPr>
            <a:r>
              <a:rPr lang="fi-FI" altLang="fi-FI" b="1"/>
              <a:t>Enhancing employment relationship </a:t>
            </a:r>
            <a:r>
              <a:rPr lang="fi-FI" altLang="fi-FI"/>
              <a:t>– the employment relationship created by a total reward approach makes the max. Use of relational as well as transactional rewards -&gt; appeal more to individuals</a:t>
            </a:r>
          </a:p>
          <a:p>
            <a:pPr eaLnBrk="1" hangingPunct="1">
              <a:lnSpc>
                <a:spcPct val="90000"/>
              </a:lnSpc>
              <a:buFont typeface="Calibri" panose="020F0502020204030204" pitchFamily="34" charset="0"/>
              <a:buAutoNum type="arabicPeriod"/>
            </a:pPr>
            <a:r>
              <a:rPr lang="fi-FI" altLang="fi-FI" b="1"/>
              <a:t>Flexibility to meet individual needs </a:t>
            </a:r>
            <a:r>
              <a:rPr lang="fi-FI" altLang="fi-FI"/>
              <a:t>– Relational rewards may bind individual more strongly to the organization bcoz it can answer the individual’s special needs.</a:t>
            </a:r>
          </a:p>
          <a:p>
            <a:pPr eaLnBrk="1" hangingPunct="1">
              <a:lnSpc>
                <a:spcPct val="90000"/>
              </a:lnSpc>
              <a:buFont typeface="Calibri" panose="020F0502020204030204" pitchFamily="34" charset="0"/>
              <a:buAutoNum type="arabicPeriod"/>
            </a:pPr>
            <a:r>
              <a:rPr lang="fi-FI" altLang="fi-FI" b="1"/>
              <a:t>Talent management </a:t>
            </a:r>
            <a:r>
              <a:rPr lang="fi-FI" altLang="fi-FI"/>
              <a:t>– help deliver positive psychological contract which seve as a differentiator in recruitment market – ’employer of choice’, ’great place to work’ -&gt; attracting and retaining talented people.</a:t>
            </a:r>
          </a:p>
        </p:txBody>
      </p:sp>
      <p:sp>
        <p:nvSpPr>
          <p:cNvPr id="24580" name="Slide Number Placeholder 3">
            <a:extLst>
              <a:ext uri="{FF2B5EF4-FFF2-40B4-BE49-F238E27FC236}">
                <a16:creationId xmlns:a16="http://schemas.microsoft.com/office/drawing/2014/main" id="{AF0C4EF1-3A98-4A56-9543-406BFED36F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698500" indent="-26670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76325" indent="-2143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04950" indent="-2143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36750" indent="-2143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3939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11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083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65550" indent="-214313"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C6A2AAE-7439-4DC1-A15F-589BB74A746C}" type="slidenum">
              <a:rPr lang="fi-FI" altLang="fi-FI" smtClean="0">
                <a:latin typeface="Times New Roman" panose="02020603050405020304" pitchFamily="18" charset="0"/>
              </a:rPr>
              <a:pPr>
                <a:spcBef>
                  <a:spcPct val="0"/>
                </a:spcBef>
              </a:pPr>
              <a:t>35</a:t>
            </a:fld>
            <a:endParaRPr lang="fi-FI" altLang="fi-FI">
              <a:latin typeface="Times New Roman" panose="02020603050405020304" pitchFamily="18" charset="0"/>
            </a:endParaRPr>
          </a:p>
        </p:txBody>
      </p:sp>
    </p:spTree>
    <p:extLst>
      <p:ext uri="{BB962C8B-B14F-4D97-AF65-F5344CB8AC3E}">
        <p14:creationId xmlns:p14="http://schemas.microsoft.com/office/powerpoint/2010/main" val="34032999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F671B478-F7A3-47D6-A779-3D30C7891B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6ED523E8-3930-4489-9A81-46D68051E8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fi-FI"/>
          </a:p>
        </p:txBody>
      </p:sp>
      <p:sp>
        <p:nvSpPr>
          <p:cNvPr id="6148" name="Slide Number Placeholder 3">
            <a:extLst>
              <a:ext uri="{FF2B5EF4-FFF2-40B4-BE49-F238E27FC236}">
                <a16:creationId xmlns:a16="http://schemas.microsoft.com/office/drawing/2014/main" id="{EE2C7201-A408-47A9-85DF-87B06472E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92712AF-EA65-4A82-8F9F-638D1BC018E7}" type="slidenum">
              <a:rPr lang="fi-FI" altLang="fi-FI" smtClean="0">
                <a:latin typeface="Times New Roman" panose="02020603050405020304" pitchFamily="18" charset="0"/>
              </a:rPr>
              <a:pPr>
                <a:spcBef>
                  <a:spcPct val="0"/>
                </a:spcBef>
              </a:pPr>
              <a:t>41</a:t>
            </a:fld>
            <a:endParaRPr lang="fi-FI" altLang="fi-FI">
              <a:latin typeface="Times New Roman" panose="02020603050405020304" pitchFamily="18" charset="0"/>
            </a:endParaRPr>
          </a:p>
        </p:txBody>
      </p:sp>
    </p:spTree>
    <p:extLst>
      <p:ext uri="{BB962C8B-B14F-4D97-AF65-F5344CB8AC3E}">
        <p14:creationId xmlns:p14="http://schemas.microsoft.com/office/powerpoint/2010/main" val="3011362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9578A6B-5B0F-43A0-82D8-46FE18F7DF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5F8FE84D-24AE-4E8B-91C0-4790D8607C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388" name="Slide Number Placeholder 3">
            <a:extLst>
              <a:ext uri="{FF2B5EF4-FFF2-40B4-BE49-F238E27FC236}">
                <a16:creationId xmlns:a16="http://schemas.microsoft.com/office/drawing/2014/main" id="{D9141C4C-A779-4C4B-8ABD-A522206CDC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DE8177-9BF3-40ED-BCF5-697495BED087}" type="slidenum">
              <a:rPr lang="fi-FI" altLang="en-US" smtClean="0">
                <a:latin typeface="Arial" panose="020B0604020202020204" pitchFamily="34" charset="0"/>
              </a:rPr>
              <a:pPr>
                <a:spcBef>
                  <a:spcPct val="0"/>
                </a:spcBef>
              </a:pPr>
              <a:t>3</a:t>
            </a:fld>
            <a:endParaRPr lang="fi-FI" altLang="en-US">
              <a:latin typeface="Arial" panose="020B0604020202020204" pitchFamily="34" charset="0"/>
            </a:endParaRPr>
          </a:p>
        </p:txBody>
      </p:sp>
    </p:spTree>
    <p:extLst>
      <p:ext uri="{BB962C8B-B14F-4D97-AF65-F5344CB8AC3E}">
        <p14:creationId xmlns:p14="http://schemas.microsoft.com/office/powerpoint/2010/main" val="7315165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F671B478-F7A3-47D6-A779-3D30C7891B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6ED523E8-3930-4489-9A81-46D68051E8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i-FI" altLang="fi-FI"/>
          </a:p>
        </p:txBody>
      </p:sp>
      <p:sp>
        <p:nvSpPr>
          <p:cNvPr id="6148" name="Slide Number Placeholder 3">
            <a:extLst>
              <a:ext uri="{FF2B5EF4-FFF2-40B4-BE49-F238E27FC236}">
                <a16:creationId xmlns:a16="http://schemas.microsoft.com/office/drawing/2014/main" id="{EE2C7201-A408-47A9-85DF-87B06472E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6438"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9025"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4000"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0563"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77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49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21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89363" indent="-2159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92712AF-EA65-4A82-8F9F-638D1BC018E7}" type="slidenum">
              <a:rPr lang="fi-FI" altLang="fi-FI" smtClean="0">
                <a:latin typeface="Times New Roman" panose="02020603050405020304" pitchFamily="18" charset="0"/>
              </a:rPr>
              <a:pPr>
                <a:spcBef>
                  <a:spcPct val="0"/>
                </a:spcBef>
              </a:pPr>
              <a:t>45</a:t>
            </a:fld>
            <a:endParaRPr lang="fi-FI" altLang="fi-FI">
              <a:latin typeface="Times New Roman" panose="02020603050405020304" pitchFamily="18" charset="0"/>
            </a:endParaRPr>
          </a:p>
        </p:txBody>
      </p:sp>
    </p:spTree>
    <p:extLst>
      <p:ext uri="{BB962C8B-B14F-4D97-AF65-F5344CB8AC3E}">
        <p14:creationId xmlns:p14="http://schemas.microsoft.com/office/powerpoint/2010/main" val="54984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46</a:t>
            </a:fld>
            <a:endParaRPr lang="fi-FI"/>
          </a:p>
        </p:txBody>
      </p:sp>
    </p:spTree>
    <p:extLst>
      <p:ext uri="{BB962C8B-B14F-4D97-AF65-F5344CB8AC3E}">
        <p14:creationId xmlns:p14="http://schemas.microsoft.com/office/powerpoint/2010/main" val="970498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47</a:t>
            </a:fld>
            <a:endParaRPr lang="fi-FI"/>
          </a:p>
        </p:txBody>
      </p:sp>
    </p:spTree>
    <p:extLst>
      <p:ext uri="{BB962C8B-B14F-4D97-AF65-F5344CB8AC3E}">
        <p14:creationId xmlns:p14="http://schemas.microsoft.com/office/powerpoint/2010/main" val="1193370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48</a:t>
            </a:fld>
            <a:endParaRPr lang="fi-FI"/>
          </a:p>
        </p:txBody>
      </p:sp>
    </p:spTree>
    <p:extLst>
      <p:ext uri="{BB962C8B-B14F-4D97-AF65-F5344CB8AC3E}">
        <p14:creationId xmlns:p14="http://schemas.microsoft.com/office/powerpoint/2010/main" val="27566372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49</a:t>
            </a:fld>
            <a:endParaRPr lang="fi-FI"/>
          </a:p>
        </p:txBody>
      </p:sp>
    </p:spTree>
    <p:extLst>
      <p:ext uri="{BB962C8B-B14F-4D97-AF65-F5344CB8AC3E}">
        <p14:creationId xmlns:p14="http://schemas.microsoft.com/office/powerpoint/2010/main" val="3855545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50</a:t>
            </a:fld>
            <a:endParaRPr lang="fi-FI"/>
          </a:p>
        </p:txBody>
      </p:sp>
    </p:spTree>
    <p:extLst>
      <p:ext uri="{BB962C8B-B14F-4D97-AF65-F5344CB8AC3E}">
        <p14:creationId xmlns:p14="http://schemas.microsoft.com/office/powerpoint/2010/main" val="3851438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51</a:t>
            </a:fld>
            <a:endParaRPr lang="fi-FI"/>
          </a:p>
        </p:txBody>
      </p:sp>
    </p:spTree>
    <p:extLst>
      <p:ext uri="{BB962C8B-B14F-4D97-AF65-F5344CB8AC3E}">
        <p14:creationId xmlns:p14="http://schemas.microsoft.com/office/powerpoint/2010/main" val="15343279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70A9FEF4-21DE-4683-973A-D77C36077001}" type="slidenum">
              <a:rPr lang="fi-FI"/>
              <a:t>52</a:t>
            </a:fld>
            <a:endParaRPr lang="fi-FI"/>
          </a:p>
        </p:txBody>
      </p:sp>
    </p:spTree>
    <p:extLst>
      <p:ext uri="{BB962C8B-B14F-4D97-AF65-F5344CB8AC3E}">
        <p14:creationId xmlns:p14="http://schemas.microsoft.com/office/powerpoint/2010/main" val="109484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73F2749-B2A0-4D6E-BA13-16B7777E34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E4878FE-8178-4A9A-96A4-BA6D060250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8436" name="Slide Number Placeholder 3">
            <a:extLst>
              <a:ext uri="{FF2B5EF4-FFF2-40B4-BE49-F238E27FC236}">
                <a16:creationId xmlns:a16="http://schemas.microsoft.com/office/drawing/2014/main" id="{CB5AA8E4-DF1C-4482-8F8B-E77C46A5A8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1360C90-974D-4331-B47E-674660928E62}" type="slidenum">
              <a:rPr lang="fi-FI" altLang="en-US" smtClean="0">
                <a:latin typeface="Arial" panose="020B0604020202020204" pitchFamily="34" charset="0"/>
              </a:rPr>
              <a:pPr>
                <a:spcBef>
                  <a:spcPct val="0"/>
                </a:spcBef>
              </a:pPr>
              <a:t>4</a:t>
            </a:fld>
            <a:endParaRPr lang="fi-FI" altLang="en-US">
              <a:latin typeface="Arial" panose="020B0604020202020204" pitchFamily="34" charset="0"/>
            </a:endParaRPr>
          </a:p>
        </p:txBody>
      </p:sp>
    </p:spTree>
    <p:extLst>
      <p:ext uri="{BB962C8B-B14F-4D97-AF65-F5344CB8AC3E}">
        <p14:creationId xmlns:p14="http://schemas.microsoft.com/office/powerpoint/2010/main" val="2338063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77EEDCAC-BE4D-4C34-B9F1-8C6339F544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588C2635-5D51-4145-A8E2-0C161021EB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20484" name="Slide Number Placeholder 3">
            <a:extLst>
              <a:ext uri="{FF2B5EF4-FFF2-40B4-BE49-F238E27FC236}">
                <a16:creationId xmlns:a16="http://schemas.microsoft.com/office/drawing/2014/main" id="{E7971CBB-B18F-4ED9-9841-2D68D5927A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2138E35-9EF6-459E-9752-58E87B1D4C73}" type="slidenum">
              <a:rPr lang="fi-FI" altLang="en-US" smtClean="0">
                <a:latin typeface="Arial" panose="020B0604020202020204" pitchFamily="34" charset="0"/>
              </a:rPr>
              <a:pPr>
                <a:spcBef>
                  <a:spcPct val="0"/>
                </a:spcBef>
              </a:pPr>
              <a:t>5</a:t>
            </a:fld>
            <a:endParaRPr lang="fi-FI" altLang="en-US">
              <a:latin typeface="Arial" panose="020B0604020202020204" pitchFamily="34" charset="0"/>
            </a:endParaRPr>
          </a:p>
        </p:txBody>
      </p:sp>
    </p:spTree>
    <p:extLst>
      <p:ext uri="{BB962C8B-B14F-4D97-AF65-F5344CB8AC3E}">
        <p14:creationId xmlns:p14="http://schemas.microsoft.com/office/powerpoint/2010/main" val="116978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1743C9B-2549-4B71-8A47-1BF51A1292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22808F4-2C46-4DB7-A5E7-AD91B9ABAD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22532" name="Slide Number Placeholder 3">
            <a:extLst>
              <a:ext uri="{FF2B5EF4-FFF2-40B4-BE49-F238E27FC236}">
                <a16:creationId xmlns:a16="http://schemas.microsoft.com/office/drawing/2014/main" id="{B4DB24B2-470D-47C9-B90F-C840EA88EB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A676161-7BD8-41BF-9A23-1631A1A01653}" type="slidenum">
              <a:rPr lang="fi-FI" altLang="en-US" smtClean="0">
                <a:latin typeface="Arial" panose="020B0604020202020204" pitchFamily="34" charset="0"/>
              </a:rPr>
              <a:pPr>
                <a:spcBef>
                  <a:spcPct val="0"/>
                </a:spcBef>
              </a:pPr>
              <a:t>6</a:t>
            </a:fld>
            <a:endParaRPr lang="fi-FI" altLang="en-US">
              <a:latin typeface="Arial" panose="020B0604020202020204" pitchFamily="34" charset="0"/>
            </a:endParaRPr>
          </a:p>
        </p:txBody>
      </p:sp>
    </p:spTree>
    <p:extLst>
      <p:ext uri="{BB962C8B-B14F-4D97-AF65-F5344CB8AC3E}">
        <p14:creationId xmlns:p14="http://schemas.microsoft.com/office/powerpoint/2010/main" val="26088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87F07EC-4678-4B45-9CBB-1C5C44B581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D9921DF-D163-4E13-A6D4-7388B621D8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24580" name="Slide Number Placeholder 3">
            <a:extLst>
              <a:ext uri="{FF2B5EF4-FFF2-40B4-BE49-F238E27FC236}">
                <a16:creationId xmlns:a16="http://schemas.microsoft.com/office/drawing/2014/main" id="{FAED8254-4BDE-422A-8915-3DBD709F6C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506BDAC-7F96-43EA-BA0C-9E260304A6F4}" type="slidenum">
              <a:rPr lang="fi-FI" altLang="en-US" smtClean="0">
                <a:latin typeface="Arial" panose="020B0604020202020204" pitchFamily="34" charset="0"/>
              </a:rPr>
              <a:pPr>
                <a:spcBef>
                  <a:spcPct val="0"/>
                </a:spcBef>
              </a:pPr>
              <a:t>7</a:t>
            </a:fld>
            <a:endParaRPr lang="fi-FI" altLang="en-US">
              <a:latin typeface="Arial" panose="020B0604020202020204" pitchFamily="34" charset="0"/>
            </a:endParaRPr>
          </a:p>
        </p:txBody>
      </p:sp>
    </p:spTree>
    <p:extLst>
      <p:ext uri="{BB962C8B-B14F-4D97-AF65-F5344CB8AC3E}">
        <p14:creationId xmlns:p14="http://schemas.microsoft.com/office/powerpoint/2010/main" val="3890361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900C4DAC-E5CD-4926-81A5-286A1609C8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96E54ECD-C8AB-4C87-B87E-9E4C55EF6F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26628" name="Slide Number Placeholder 3">
            <a:extLst>
              <a:ext uri="{FF2B5EF4-FFF2-40B4-BE49-F238E27FC236}">
                <a16:creationId xmlns:a16="http://schemas.microsoft.com/office/drawing/2014/main" id="{348A4F95-73B2-483E-B3D0-A57F99FF66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BA1411C-BCED-48BF-AAA9-C0D45FDD2CD7}" type="slidenum">
              <a:rPr lang="fi-FI" altLang="en-US" smtClean="0">
                <a:latin typeface="Arial" panose="020B0604020202020204" pitchFamily="34" charset="0"/>
              </a:rPr>
              <a:pPr>
                <a:spcBef>
                  <a:spcPct val="0"/>
                </a:spcBef>
              </a:pPr>
              <a:t>8</a:t>
            </a:fld>
            <a:endParaRPr lang="fi-FI" altLang="en-US">
              <a:latin typeface="Arial" panose="020B0604020202020204" pitchFamily="34" charset="0"/>
            </a:endParaRPr>
          </a:p>
        </p:txBody>
      </p:sp>
    </p:spTree>
    <p:extLst>
      <p:ext uri="{BB962C8B-B14F-4D97-AF65-F5344CB8AC3E}">
        <p14:creationId xmlns:p14="http://schemas.microsoft.com/office/powerpoint/2010/main" val="3088353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8E4E899-759E-4199-9573-65FFE08ADE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98BC240-F3D8-44E2-88AC-4D60F57B1B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r>
              <a:rPr lang="en-GB" altLang="fi-FI"/>
              <a:t>Maslow’s theory states that there are five major need categories starting from the fundamental physiological needs and leading through a hierarchy of safety, social and esteem needs to the need for self-fulfilment, the highest need of all, as illustrated in the model below. </a:t>
            </a:r>
          </a:p>
          <a:p>
            <a:pPr eaLnBrk="1" hangingPunct="1">
              <a:spcBef>
                <a:spcPct val="50000"/>
              </a:spcBef>
            </a:pPr>
            <a:endParaRPr lang="en-GB" altLang="fi-FI"/>
          </a:p>
          <a:p>
            <a:pPr eaLnBrk="1" hangingPunct="1">
              <a:spcBef>
                <a:spcPct val="50000"/>
              </a:spcBef>
            </a:pPr>
            <a:r>
              <a:rPr lang="en-GB" altLang="fi-FI"/>
              <a:t>Maslow says that ‘man is a wanting animal’; as one need is satisfied the next one becomes dominant and the individual’s attention is turned to satisfying the higher needs. He stated that only an unsatisfied need can motivate behaviour and the dominant need is the prime motivator of behaviour – ‘a satisfied need is no long a motivator’. But individuals constantly return to previously satisfied needs. </a:t>
            </a:r>
          </a:p>
          <a:p>
            <a:pPr eaLnBrk="1" hangingPunct="1">
              <a:spcBef>
                <a:spcPct val="50000"/>
              </a:spcBef>
            </a:pPr>
            <a:endParaRPr lang="en-GB" altLang="fi-FI"/>
          </a:p>
          <a:p>
            <a:pPr eaLnBrk="1" hangingPunct="1">
              <a:spcBef>
                <a:spcPct val="50000"/>
              </a:spcBef>
            </a:pPr>
            <a:r>
              <a:rPr lang="en-GB" altLang="fi-FI"/>
              <a:t>The need for self-fulfilment, however, can never be satisfied. </a:t>
            </a:r>
          </a:p>
          <a:p>
            <a:pPr eaLnBrk="1" hangingPunct="1">
              <a:spcBef>
                <a:spcPct val="50000"/>
              </a:spcBef>
            </a:pPr>
            <a:r>
              <a:rPr lang="en-GB" altLang="fi-FI"/>
              <a:t>This theory has been very influential although it has been criticized for its rigidity – different people have different priorities and may not progress steadily up the hierarchy. It has not been verified by empirical research.</a:t>
            </a:r>
          </a:p>
          <a:p>
            <a:pPr eaLnBrk="1" hangingPunct="1">
              <a:spcBef>
                <a:spcPct val="0"/>
              </a:spcBef>
            </a:pPr>
            <a:endParaRPr lang="fi-FI" altLang="fi-FI"/>
          </a:p>
        </p:txBody>
      </p:sp>
      <p:sp>
        <p:nvSpPr>
          <p:cNvPr id="28676" name="Slide Number Placeholder 3">
            <a:extLst>
              <a:ext uri="{FF2B5EF4-FFF2-40B4-BE49-F238E27FC236}">
                <a16:creationId xmlns:a16="http://schemas.microsoft.com/office/drawing/2014/main" id="{7748F2F7-B130-4630-B7B6-09F784A389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8025" indent="-27146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90613" indent="-21748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25588" indent="-21748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62150" indent="-21748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193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765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337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90950" indent="-217488"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B819572-9A62-4717-A117-1F79AC47FC98}" type="slidenum">
              <a:rPr lang="fi-FI" altLang="fi-FI" smtClean="0">
                <a:latin typeface="Arial" panose="020B0604020202020204" pitchFamily="34" charset="0"/>
              </a:rPr>
              <a:pPr>
                <a:spcBef>
                  <a:spcPct val="0"/>
                </a:spcBef>
              </a:pPr>
              <a:t>9</a:t>
            </a:fld>
            <a:endParaRPr lang="fi-FI" altLang="fi-FI">
              <a:latin typeface="Arial" panose="020B0604020202020204" pitchFamily="34" charset="0"/>
            </a:endParaRPr>
          </a:p>
        </p:txBody>
      </p:sp>
    </p:spTree>
    <p:extLst>
      <p:ext uri="{BB962C8B-B14F-4D97-AF65-F5344CB8AC3E}">
        <p14:creationId xmlns:p14="http://schemas.microsoft.com/office/powerpoint/2010/main" val="47957452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C1C18FD4-8409-40C7-90E9-7BBB1EA630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FA47EAAE-7E76-49BE-BB25-71F5943807B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9BD7048-6315-4DE8-B1D8-5DEAD78DA21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52424573-57B0-4989-9ED6-DD3900386EF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471A61E-B61B-4602-83E3-D4EAA4135CC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F2D701C-E460-434A-BEF0-17769D7BEF0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F20A55AD-A2DE-4670-890D-AE52A912780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svislý text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3B91749B-C511-4915-894B-BBA5D61E39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0380C6D9-FD68-4E49-BDE3-73090D3C86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DD7B80E4-CC99-4BC2-AF3A-A020FFF4AD8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6657B64A-B4E3-4315-9627-8173EC9844F0}"/>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C2C5AF7E-1F23-4B34-84CF-335209E07EF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D94B6C6-B52B-4EB9-B786-9F97CED3846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09D4B840-B611-4CB3-AB26-E20E384949CC}"/>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489ABA21-60F9-4660-8F22-8A4CC4CAD6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759A6361-501B-4120-8DE2-41C4976D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D42486D-CB88-4463-AD76-B5C1E5A341D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D701E0A8-04EC-4C55-9F28-80815B83E446}"/>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53D7BB9-F42E-40CC-8B0B-4E66E0C9EFD0}"/>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2DB6E6FC-AF3C-4BCD-9C89-B0012297B69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56AC0FF0-A055-4E83-8684-2B7E8311A3A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pic>
        <p:nvPicPr>
          <p:cNvPr id="8" name="Obrázek 4">
            <a:extLst>
              <a:ext uri="{FF2B5EF4-FFF2-40B4-BE49-F238E27FC236}">
                <a16:creationId xmlns:a16="http://schemas.microsoft.com/office/drawing/2014/main" id="{E4BC1D8E-0262-40E2-8CCA-24BBCB32532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9" name="Obrázek 5">
            <a:extLst>
              <a:ext uri="{FF2B5EF4-FFF2-40B4-BE49-F238E27FC236}">
                <a16:creationId xmlns:a16="http://schemas.microsoft.com/office/drawing/2014/main" id="{6527246C-583E-47AF-8AC7-4B3BC8ABC5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 name="Obrázek 5">
            <a:extLst>
              <a:ext uri="{FF2B5EF4-FFF2-40B4-BE49-F238E27FC236}">
                <a16:creationId xmlns:a16="http://schemas.microsoft.com/office/drawing/2014/main" id="{784CCEFF-AF81-4E94-9D93-A3DBDD0CD8D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9">
            <a:extLst>
              <a:ext uri="{FF2B5EF4-FFF2-40B4-BE49-F238E27FC236}">
                <a16:creationId xmlns:a16="http://schemas.microsoft.com/office/drawing/2014/main" id="{BA99B6C1-95D4-4C32-B705-20C8720010F5}"/>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2">
            <a:extLst>
              <a:ext uri="{FF2B5EF4-FFF2-40B4-BE49-F238E27FC236}">
                <a16:creationId xmlns:a16="http://schemas.microsoft.com/office/drawing/2014/main" id="{46B60484-E971-47F8-B929-162C020ED602}"/>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ázek 7">
            <a:extLst>
              <a:ext uri="{FF2B5EF4-FFF2-40B4-BE49-F238E27FC236}">
                <a16:creationId xmlns:a16="http://schemas.microsoft.com/office/drawing/2014/main" id="{47CBFDED-1152-4501-A7C1-399864066327}"/>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UDDERSFIELD LOGO correct">
            <a:extLst>
              <a:ext uri="{FF2B5EF4-FFF2-40B4-BE49-F238E27FC236}">
                <a16:creationId xmlns:a16="http://schemas.microsoft.com/office/drawing/2014/main" id="{4CF3150B-127B-49DD-AE97-0A645FD0C4F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Zástupný symbol pro obsah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Zástupný symbol pro obsah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15/01/2018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15/01/2018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pic>
        <p:nvPicPr>
          <p:cNvPr id="6" name="Obrázek 4">
            <a:extLst>
              <a:ext uri="{FF2B5EF4-FFF2-40B4-BE49-F238E27FC236}">
                <a16:creationId xmlns:a16="http://schemas.microsoft.com/office/drawing/2014/main" id="{E23DD8FD-D838-4DE5-956C-AB31A95859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7" name="Obrázek 5">
            <a:extLst>
              <a:ext uri="{FF2B5EF4-FFF2-40B4-BE49-F238E27FC236}">
                <a16:creationId xmlns:a16="http://schemas.microsoft.com/office/drawing/2014/main" id="{08F73886-4B2C-42FE-A5AD-2EAA9C2E68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5">
            <a:extLst>
              <a:ext uri="{FF2B5EF4-FFF2-40B4-BE49-F238E27FC236}">
                <a16:creationId xmlns:a16="http://schemas.microsoft.com/office/drawing/2014/main" id="{F55501C2-24F4-4900-8F1B-8AB8F3D945E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9">
            <a:extLst>
              <a:ext uri="{FF2B5EF4-FFF2-40B4-BE49-F238E27FC236}">
                <a16:creationId xmlns:a16="http://schemas.microsoft.com/office/drawing/2014/main" id="{069AC233-9871-4265-84CA-CB0DBC12CFD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12">
            <a:extLst>
              <a:ext uri="{FF2B5EF4-FFF2-40B4-BE49-F238E27FC236}">
                <a16:creationId xmlns:a16="http://schemas.microsoft.com/office/drawing/2014/main" id="{78DB291A-A649-4D53-8417-361885297AC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7">
            <a:extLst>
              <a:ext uri="{FF2B5EF4-FFF2-40B4-BE49-F238E27FC236}">
                <a16:creationId xmlns:a16="http://schemas.microsoft.com/office/drawing/2014/main" id="{86C276F3-793D-42C3-AC08-EDF6A2178B6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HUDDERSFIELD LOGO correct">
            <a:extLst>
              <a:ext uri="{FF2B5EF4-FFF2-40B4-BE49-F238E27FC236}">
                <a16:creationId xmlns:a16="http://schemas.microsoft.com/office/drawing/2014/main" id="{D3FCA40A-DB05-4E6F-B30E-2A540C973EF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15/01/2018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pic>
        <p:nvPicPr>
          <p:cNvPr id="5" name="Obrázek 4">
            <a:extLst>
              <a:ext uri="{FF2B5EF4-FFF2-40B4-BE49-F238E27FC236}">
                <a16:creationId xmlns:a16="http://schemas.microsoft.com/office/drawing/2014/main" id="{D0C9173C-2384-465B-8992-CD117A2323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606CBFC9-A244-46E6-BB4F-B6DCA80E18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7" name="Obrázek 5">
            <a:extLst>
              <a:ext uri="{FF2B5EF4-FFF2-40B4-BE49-F238E27FC236}">
                <a16:creationId xmlns:a16="http://schemas.microsoft.com/office/drawing/2014/main" id="{ADDC2299-6069-4866-A212-BAB767E0E36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a:extLst>
              <a:ext uri="{FF2B5EF4-FFF2-40B4-BE49-F238E27FC236}">
                <a16:creationId xmlns:a16="http://schemas.microsoft.com/office/drawing/2014/main" id="{5625E797-9E3F-4881-9985-9CECD2BAC92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a:extLst>
              <a:ext uri="{FF2B5EF4-FFF2-40B4-BE49-F238E27FC236}">
                <a16:creationId xmlns:a16="http://schemas.microsoft.com/office/drawing/2014/main" id="{5789663E-134B-4A97-A5FC-DEF43D1154C5}"/>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a:extLst>
              <a:ext uri="{FF2B5EF4-FFF2-40B4-BE49-F238E27FC236}">
                <a16:creationId xmlns:a16="http://schemas.microsoft.com/office/drawing/2014/main" id="{7FF8CFA6-961C-4ECD-8925-7F899609C13D}"/>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a:extLst>
              <a:ext uri="{FF2B5EF4-FFF2-40B4-BE49-F238E27FC236}">
                <a16:creationId xmlns:a16="http://schemas.microsoft.com/office/drawing/2014/main" id="{2ADC93D0-73AE-47B7-8211-F88A758811C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20F988D7-E960-4783-BE5A-80F756EC4DDD}"/>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C21789F8-7C4F-40B9-A62F-E315D0CC30DE}"/>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444A31A8-B123-4A57-91FB-67BA04793BAE}"/>
              </a:ext>
            </a:extLst>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2A8CFCBF-2E99-4ECC-9C4A-DD811D664DD5}"/>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3CEC613F-1B8B-466D-8435-8999FF7A5AE9}"/>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70C9A4BB-F124-4BCB-AEE9-3BC0829386AF}"/>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7FCA8DB6-50C1-423C-85CA-B0791DABCE43}"/>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8.png"/><Relationship Id="rId7"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5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1.jpeg"/><Relationship Id="rId9" Type="http://schemas.openxmlformats.org/officeDocument/2006/relationships/image" Target="../media/image7.png"/></Relationships>
</file>

<file path=ppt/slides/_rels/slide5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hart" Target="../charts/chart1.xml"/><Relationship Id="rId7"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910DB73-D456-405F-B24A-39F8C006A236}"/>
              </a:ext>
            </a:extLst>
          </p:cNvPr>
          <p:cNvSpPr>
            <a:spLocks noGrp="1" noChangeArrowheads="1"/>
          </p:cNvSpPr>
          <p:nvPr>
            <p:ph type="ctrTitle"/>
          </p:nvPr>
        </p:nvSpPr>
        <p:spPr bwMode="auto">
          <a:xfrm>
            <a:off x="2319972" y="1958975"/>
            <a:ext cx="8104187"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eaLnBrk="1" hangingPunct="1"/>
            <a:r>
              <a:rPr lang="en-US" altLang="en-US" b="1">
                <a:latin typeface="Arial" panose="020B0604020202020204" pitchFamily="34" charset="0"/>
                <a:cs typeface="Arial" panose="020B0604020202020204" pitchFamily="34" charset="0"/>
              </a:rPr>
              <a:t>HUMAN RESOURCE MANAGEMENT</a:t>
            </a:r>
          </a:p>
        </p:txBody>
      </p:sp>
      <p:sp>
        <p:nvSpPr>
          <p:cNvPr id="3" name="Subtitle 2">
            <a:extLst>
              <a:ext uri="{FF2B5EF4-FFF2-40B4-BE49-F238E27FC236}">
                <a16:creationId xmlns:a16="http://schemas.microsoft.com/office/drawing/2014/main" id="{3CFB8C6E-DB57-4830-AD48-1A5DA54C3548}"/>
              </a:ext>
            </a:extLst>
          </p:cNvPr>
          <p:cNvSpPr>
            <a:spLocks noGrp="1"/>
          </p:cNvSpPr>
          <p:nvPr>
            <p:ph type="subTitle" idx="1"/>
          </p:nvPr>
        </p:nvSpPr>
        <p:spPr>
          <a:xfrm>
            <a:off x="1524000" y="3901440"/>
            <a:ext cx="9144000" cy="1356360"/>
          </a:xfrm>
        </p:spPr>
        <p:txBody>
          <a:bodyPr>
            <a:normAutofit/>
          </a:bodyPr>
          <a:lstStyle/>
          <a:p>
            <a:r>
              <a:rPr lang="en-GB" sz="2800" b="1" dirty="0"/>
              <a:t>Motivating Employees</a:t>
            </a:r>
          </a:p>
        </p:txBody>
      </p:sp>
    </p:spTree>
    <p:extLst>
      <p:ext uri="{BB962C8B-B14F-4D97-AF65-F5344CB8AC3E}">
        <p14:creationId xmlns:p14="http://schemas.microsoft.com/office/powerpoint/2010/main" val="985189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46E4B92E-275F-492C-B4C7-0C8F1A4C8F06}"/>
              </a:ext>
            </a:extLst>
          </p:cNvPr>
          <p:cNvSpPr txBox="1">
            <a:spLocks noChangeArrowheads="1"/>
          </p:cNvSpPr>
          <p:nvPr/>
        </p:nvSpPr>
        <p:spPr bwMode="auto">
          <a:xfrm>
            <a:off x="2978151" y="276911"/>
            <a:ext cx="63611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a:t>MOTIVATION THEORIES</a:t>
            </a:r>
          </a:p>
        </p:txBody>
      </p:sp>
      <p:sp>
        <p:nvSpPr>
          <p:cNvPr id="29699" name="Text Box 5">
            <a:extLst>
              <a:ext uri="{FF2B5EF4-FFF2-40B4-BE49-F238E27FC236}">
                <a16:creationId xmlns:a16="http://schemas.microsoft.com/office/drawing/2014/main" id="{01D7CD69-6172-42BB-98E5-97C8428FECBB}"/>
              </a:ext>
            </a:extLst>
          </p:cNvPr>
          <p:cNvSpPr txBox="1">
            <a:spLocks noChangeArrowheads="1"/>
          </p:cNvSpPr>
          <p:nvPr/>
        </p:nvSpPr>
        <p:spPr bwMode="auto">
          <a:xfrm>
            <a:off x="688257" y="1028701"/>
            <a:ext cx="11228439" cy="1200329"/>
          </a:xfrm>
          <a:prstGeom prst="rect">
            <a:avLst/>
          </a:prstGeom>
          <a:solidFill>
            <a:schemeClr val="hlink"/>
          </a:solidFill>
          <a:ln w="9525">
            <a:solidFill>
              <a:schemeClr val="tx1"/>
            </a:solidFill>
            <a:miter lim="800000"/>
            <a:headEnd/>
            <a:tailEnd/>
          </a:ln>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400" b="1" dirty="0">
                <a:solidFill>
                  <a:srgbClr val="FFFF00"/>
                </a:solidFill>
              </a:rPr>
              <a:t>Process theory</a:t>
            </a:r>
            <a:r>
              <a:rPr lang="en-GB" altLang="fi-FI" sz="2400" b="1" i="1" dirty="0">
                <a:solidFill>
                  <a:srgbClr val="FFFF00"/>
                </a:solidFill>
              </a:rPr>
              <a:t> </a:t>
            </a:r>
            <a:r>
              <a:rPr lang="en-GB" altLang="fi-FI" sz="2400" dirty="0">
                <a:solidFill>
                  <a:schemeClr val="bg1"/>
                </a:solidFill>
              </a:rPr>
              <a:t>– which is concerned with the psychological processes which affect motivation by reference to expectations (Vroom and Lawler and Porter), goals (Lathom and Locke) and equity (Adams).</a:t>
            </a:r>
          </a:p>
        </p:txBody>
      </p:sp>
      <p:sp>
        <p:nvSpPr>
          <p:cNvPr id="29700" name="Text Box 8">
            <a:extLst>
              <a:ext uri="{FF2B5EF4-FFF2-40B4-BE49-F238E27FC236}">
                <a16:creationId xmlns:a16="http://schemas.microsoft.com/office/drawing/2014/main" id="{E4CA38CA-1485-4663-A286-D085BF182C13}"/>
              </a:ext>
            </a:extLst>
          </p:cNvPr>
          <p:cNvSpPr txBox="1">
            <a:spLocks noChangeArrowheads="1"/>
          </p:cNvSpPr>
          <p:nvPr/>
        </p:nvSpPr>
        <p:spPr bwMode="auto">
          <a:xfrm>
            <a:off x="688257" y="5496301"/>
            <a:ext cx="112284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i="1" dirty="0"/>
              <a:t>Note that motivation theory stresses that motivation is a complex process. People have different needs and are thus motivated in their own particular ways. Generalizations about what will motivate a number of people, for example all managers in an organization, are therefore highly suspect.</a:t>
            </a:r>
          </a:p>
        </p:txBody>
      </p:sp>
      <p:sp>
        <p:nvSpPr>
          <p:cNvPr id="29701" name="TextBox 6">
            <a:extLst>
              <a:ext uri="{FF2B5EF4-FFF2-40B4-BE49-F238E27FC236}">
                <a16:creationId xmlns:a16="http://schemas.microsoft.com/office/drawing/2014/main" id="{DC4DE3D6-F2F4-492B-93A9-808F1D479AA9}"/>
              </a:ext>
            </a:extLst>
          </p:cNvPr>
          <p:cNvSpPr txBox="1">
            <a:spLocks noChangeArrowheads="1"/>
          </p:cNvSpPr>
          <p:nvPr/>
        </p:nvSpPr>
        <p:spPr bwMode="auto">
          <a:xfrm>
            <a:off x="764869" y="2517270"/>
            <a:ext cx="10925686"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914400" indent="-45720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Arial" panose="020B0604020202020204" pitchFamily="34" charset="0"/>
              <a:buChar char="•"/>
            </a:pPr>
            <a:r>
              <a:rPr lang="fi-FI" altLang="en-US" sz="2100" dirty="0" err="1"/>
              <a:t>Emphasize</a:t>
            </a:r>
            <a:r>
              <a:rPr lang="fi-FI" altLang="en-US" sz="2100" dirty="0"/>
              <a:t> on </a:t>
            </a:r>
            <a:r>
              <a:rPr lang="fi-FI" altLang="en-US" sz="2100" dirty="0" err="1"/>
              <a:t>psychological</a:t>
            </a:r>
            <a:r>
              <a:rPr lang="fi-FI" altLang="en-US" sz="2100" dirty="0"/>
              <a:t> </a:t>
            </a:r>
            <a:r>
              <a:rPr lang="fi-FI" altLang="en-US" sz="2100" dirty="0" err="1"/>
              <a:t>processes</a:t>
            </a:r>
            <a:r>
              <a:rPr lang="fi-FI" altLang="en-US" sz="2100" dirty="0"/>
              <a:t> </a:t>
            </a:r>
          </a:p>
          <a:p>
            <a:pPr eaLnBrk="1" hangingPunct="1">
              <a:buFont typeface="Arial" panose="020B0604020202020204" pitchFamily="34" charset="0"/>
              <a:buChar char="•"/>
            </a:pPr>
            <a:r>
              <a:rPr lang="fi-FI" altLang="en-US" sz="2100" dirty="0" err="1"/>
              <a:t>Also</a:t>
            </a:r>
            <a:r>
              <a:rPr lang="fi-FI" altLang="en-US" sz="2100" dirty="0"/>
              <a:t> </a:t>
            </a:r>
            <a:r>
              <a:rPr lang="fi-FI" altLang="en-US" sz="2100" dirty="0" err="1"/>
              <a:t>known</a:t>
            </a:r>
            <a:r>
              <a:rPr lang="fi-FI" altLang="en-US" sz="2100" dirty="0"/>
              <a:t> as </a:t>
            </a:r>
            <a:r>
              <a:rPr lang="fi-FI" altLang="en-US" sz="2100" dirty="0" err="1"/>
              <a:t>cognitive</a:t>
            </a:r>
            <a:r>
              <a:rPr lang="fi-FI" altLang="en-US" sz="2100" dirty="0"/>
              <a:t>  </a:t>
            </a:r>
            <a:r>
              <a:rPr lang="fi-FI" altLang="en-US" sz="2100" dirty="0" err="1"/>
              <a:t>theory</a:t>
            </a:r>
            <a:r>
              <a:rPr lang="fi-FI" altLang="en-US" sz="2100" dirty="0"/>
              <a:t> </a:t>
            </a:r>
            <a:r>
              <a:rPr lang="fi-FI" altLang="en-US" sz="2100" dirty="0" err="1"/>
              <a:t>because</a:t>
            </a:r>
            <a:r>
              <a:rPr lang="fi-FI" altLang="en-US" sz="2100" dirty="0"/>
              <a:t> it </a:t>
            </a:r>
            <a:r>
              <a:rPr lang="fi-FI" altLang="en-US" sz="2100" dirty="0" err="1"/>
              <a:t>concerns</a:t>
            </a:r>
            <a:r>
              <a:rPr lang="fi-FI" altLang="en-US" sz="2100" dirty="0"/>
              <a:t> </a:t>
            </a:r>
            <a:r>
              <a:rPr lang="fi-FI" altLang="en-US" sz="2100" dirty="0" err="1"/>
              <a:t>people’s</a:t>
            </a:r>
            <a:r>
              <a:rPr lang="fi-FI" altLang="en-US" sz="2100" dirty="0"/>
              <a:t> </a:t>
            </a:r>
            <a:r>
              <a:rPr lang="fi-FI" altLang="en-US" sz="2100" dirty="0" err="1"/>
              <a:t>perceptions</a:t>
            </a:r>
            <a:r>
              <a:rPr lang="fi-FI" altLang="en-US" sz="2100" dirty="0"/>
              <a:t> of </a:t>
            </a:r>
            <a:r>
              <a:rPr lang="fi-FI" altLang="en-US" sz="2100" dirty="0" err="1"/>
              <a:t>their</a:t>
            </a:r>
            <a:r>
              <a:rPr lang="fi-FI" altLang="en-US" sz="2100" dirty="0"/>
              <a:t> </a:t>
            </a:r>
            <a:r>
              <a:rPr lang="fi-FI" altLang="en-US" sz="2100" dirty="0" err="1"/>
              <a:t>work</a:t>
            </a:r>
            <a:r>
              <a:rPr lang="fi-FI" altLang="en-US" sz="2100" dirty="0"/>
              <a:t> </a:t>
            </a:r>
            <a:r>
              <a:rPr lang="fi-FI" altLang="en-US" sz="2100" dirty="0" err="1"/>
              <a:t>environment</a:t>
            </a:r>
            <a:r>
              <a:rPr lang="fi-FI" altLang="en-US" sz="2100" dirty="0"/>
              <a:t> and </a:t>
            </a:r>
            <a:r>
              <a:rPr lang="fi-FI" altLang="en-US" sz="2100" dirty="0" err="1"/>
              <a:t>the</a:t>
            </a:r>
            <a:r>
              <a:rPr lang="fi-FI" altLang="en-US" sz="2100" dirty="0"/>
              <a:t> </a:t>
            </a:r>
            <a:r>
              <a:rPr lang="fi-FI" altLang="en-US" sz="2100" dirty="0" err="1"/>
              <a:t>ways</a:t>
            </a:r>
            <a:r>
              <a:rPr lang="fi-FI" altLang="en-US" sz="2100" dirty="0"/>
              <a:t> in </a:t>
            </a:r>
            <a:r>
              <a:rPr lang="fi-FI" altLang="en-US" sz="2100" dirty="0" err="1"/>
              <a:t>which</a:t>
            </a:r>
            <a:r>
              <a:rPr lang="fi-FI" altLang="en-US" sz="2100" dirty="0"/>
              <a:t> </a:t>
            </a:r>
            <a:r>
              <a:rPr lang="fi-FI" altLang="en-US" sz="2100" dirty="0" err="1"/>
              <a:t>they</a:t>
            </a:r>
            <a:r>
              <a:rPr lang="fi-FI" altLang="en-US" sz="2100" dirty="0"/>
              <a:t> </a:t>
            </a:r>
            <a:r>
              <a:rPr lang="fi-FI" altLang="en-US" sz="2100" dirty="0" err="1"/>
              <a:t>interpret</a:t>
            </a:r>
            <a:r>
              <a:rPr lang="fi-FI" altLang="en-US" sz="2100" dirty="0"/>
              <a:t> and </a:t>
            </a:r>
            <a:r>
              <a:rPr lang="fi-FI" altLang="en-US" sz="2100" dirty="0" err="1"/>
              <a:t>understand</a:t>
            </a:r>
            <a:r>
              <a:rPr lang="fi-FI" altLang="en-US" sz="2100" dirty="0"/>
              <a:t> it</a:t>
            </a:r>
          </a:p>
          <a:p>
            <a:pPr eaLnBrk="1" hangingPunct="1">
              <a:buFont typeface="Arial" panose="020B0604020202020204" pitchFamily="34" charset="0"/>
              <a:buChar char="•"/>
            </a:pPr>
            <a:r>
              <a:rPr lang="fi-FI" altLang="en-US" sz="2100" dirty="0" err="1"/>
              <a:t>The</a:t>
            </a:r>
            <a:r>
              <a:rPr lang="fi-FI" altLang="en-US" sz="2100" dirty="0"/>
              <a:t> </a:t>
            </a:r>
            <a:r>
              <a:rPr lang="fi-FI" altLang="en-US" sz="2100" dirty="0" err="1"/>
              <a:t>processes</a:t>
            </a:r>
            <a:r>
              <a:rPr lang="fi-FI" altLang="en-US" sz="2100" dirty="0"/>
              <a:t> </a:t>
            </a:r>
            <a:r>
              <a:rPr lang="fi-FI" altLang="en-US" sz="2100" dirty="0" err="1"/>
              <a:t>are</a:t>
            </a:r>
            <a:r>
              <a:rPr lang="fi-FI" altLang="en-US" sz="2100" dirty="0"/>
              <a:t>:</a:t>
            </a:r>
          </a:p>
          <a:p>
            <a:pPr lvl="1" eaLnBrk="1" hangingPunct="1">
              <a:buFont typeface="Calibri" panose="020F0502020204030204" pitchFamily="34" charset="0"/>
              <a:buAutoNum type="arabicPeriod"/>
            </a:pPr>
            <a:r>
              <a:rPr lang="fi-FI" altLang="en-US" sz="2100" dirty="0" err="1"/>
              <a:t>Expectations</a:t>
            </a:r>
            <a:endParaRPr lang="fi-FI" altLang="en-US" sz="2100" dirty="0"/>
          </a:p>
          <a:p>
            <a:pPr lvl="1" eaLnBrk="1" hangingPunct="1">
              <a:buFont typeface="Calibri" panose="020F0502020204030204" pitchFamily="34" charset="0"/>
              <a:buAutoNum type="arabicPeriod"/>
            </a:pPr>
            <a:r>
              <a:rPr lang="fi-FI" altLang="en-US" sz="2100" dirty="0" err="1"/>
              <a:t>Goal</a:t>
            </a:r>
            <a:r>
              <a:rPr lang="fi-FI" altLang="en-US" sz="2100" dirty="0"/>
              <a:t> </a:t>
            </a:r>
            <a:r>
              <a:rPr lang="fi-FI" altLang="en-US" sz="2100" dirty="0" err="1"/>
              <a:t>Achievement</a:t>
            </a:r>
            <a:endParaRPr lang="fi-FI" altLang="en-US" sz="2100" dirty="0"/>
          </a:p>
          <a:p>
            <a:pPr lvl="1" eaLnBrk="1" hangingPunct="1">
              <a:buFont typeface="Calibri" panose="020F0502020204030204" pitchFamily="34" charset="0"/>
              <a:buAutoNum type="arabicPeriod"/>
            </a:pPr>
            <a:r>
              <a:rPr lang="fi-FI" altLang="en-US" sz="2100" dirty="0" err="1"/>
              <a:t>Feelings</a:t>
            </a:r>
            <a:r>
              <a:rPr lang="fi-FI" altLang="en-US" sz="2100" dirty="0"/>
              <a:t> </a:t>
            </a:r>
            <a:r>
              <a:rPr lang="fi-FI" altLang="en-US" sz="2100" dirty="0" err="1"/>
              <a:t>about</a:t>
            </a:r>
            <a:r>
              <a:rPr lang="fi-FI" altLang="en-US" sz="2100" dirty="0"/>
              <a:t> </a:t>
            </a:r>
            <a:r>
              <a:rPr lang="fi-FI" altLang="en-US" sz="2100" dirty="0" err="1"/>
              <a:t>equity</a:t>
            </a:r>
            <a:r>
              <a:rPr lang="fi-FI" altLang="en-US" sz="2100" dirty="0"/>
              <a:t> </a:t>
            </a:r>
          </a:p>
        </p:txBody>
      </p:sp>
      <p:pic>
        <p:nvPicPr>
          <p:cNvPr id="29702" name="Picture 2">
            <a:extLst>
              <a:ext uri="{FF2B5EF4-FFF2-40B4-BE49-F238E27FC236}">
                <a16:creationId xmlns:a16="http://schemas.microsoft.com/office/drawing/2014/main" id="{9606C15C-F391-42EE-8EAA-234C758D8C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443" y="3519659"/>
            <a:ext cx="2043112" cy="153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125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a:extLst>
              <a:ext uri="{FF2B5EF4-FFF2-40B4-BE49-F238E27FC236}">
                <a16:creationId xmlns:a16="http://schemas.microsoft.com/office/drawing/2014/main" id="{27990C74-899D-419B-9E53-9DEDE2C5F848}"/>
              </a:ext>
            </a:extLst>
          </p:cNvPr>
          <p:cNvSpPr txBox="1">
            <a:spLocks noChangeArrowheads="1"/>
          </p:cNvSpPr>
          <p:nvPr/>
        </p:nvSpPr>
        <p:spPr bwMode="auto">
          <a:xfrm>
            <a:off x="3838575" y="228600"/>
            <a:ext cx="655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a:t>EXPECTANCY MOTIVATION THEORY</a:t>
            </a:r>
          </a:p>
        </p:txBody>
      </p:sp>
      <p:sp>
        <p:nvSpPr>
          <p:cNvPr id="31747" name="Text Box 4">
            <a:extLst>
              <a:ext uri="{FF2B5EF4-FFF2-40B4-BE49-F238E27FC236}">
                <a16:creationId xmlns:a16="http://schemas.microsoft.com/office/drawing/2014/main" id="{3EF117C2-4AD8-4FBB-884E-A75BC8AC2B77}"/>
              </a:ext>
            </a:extLst>
          </p:cNvPr>
          <p:cNvSpPr txBox="1">
            <a:spLocks noChangeArrowheads="1"/>
          </p:cNvSpPr>
          <p:nvPr/>
        </p:nvSpPr>
        <p:spPr bwMode="auto">
          <a:xfrm>
            <a:off x="537086" y="1010821"/>
            <a:ext cx="11261623" cy="18928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58775" indent="-358775">
              <a:tabLst>
                <a:tab pos="381000" algn="l"/>
              </a:tabLst>
              <a:defRPr>
                <a:solidFill>
                  <a:schemeClr val="tx1"/>
                </a:solidFill>
                <a:latin typeface="Arial" panose="020B0604020202020204" pitchFamily="34" charset="0"/>
                <a:ea typeface="ＭＳ Ｐゴシック" panose="020B0600070205080204" pitchFamily="34" charset="-128"/>
              </a:defRPr>
            </a:lvl1pPr>
            <a:lvl2pPr marL="742950" indent="-285750">
              <a:tabLst>
                <a:tab pos="381000" algn="l"/>
              </a:tabLst>
              <a:defRPr>
                <a:solidFill>
                  <a:schemeClr val="tx1"/>
                </a:solidFill>
                <a:latin typeface="Arial" panose="020B0604020202020204" pitchFamily="34" charset="0"/>
                <a:ea typeface="ＭＳ Ｐゴシック" panose="020B0600070205080204" pitchFamily="34" charset="-128"/>
              </a:defRPr>
            </a:lvl2pPr>
            <a:lvl3pPr marL="1143000" indent="-228600">
              <a:tabLst>
                <a:tab pos="381000" algn="l"/>
              </a:tabLst>
              <a:defRPr>
                <a:solidFill>
                  <a:schemeClr val="tx1"/>
                </a:solidFill>
                <a:latin typeface="Arial" panose="020B0604020202020204" pitchFamily="34" charset="0"/>
                <a:ea typeface="ＭＳ Ｐゴシック" panose="020B0600070205080204" pitchFamily="34" charset="-128"/>
              </a:defRPr>
            </a:lvl3pPr>
            <a:lvl4pPr marL="1600200" indent="-228600">
              <a:tabLst>
                <a:tab pos="381000" algn="l"/>
              </a:tabLst>
              <a:defRPr>
                <a:solidFill>
                  <a:schemeClr val="tx1"/>
                </a:solidFill>
                <a:latin typeface="Arial" panose="020B0604020202020204" pitchFamily="34" charset="0"/>
                <a:ea typeface="ＭＳ Ｐゴシック" panose="020B0600070205080204" pitchFamily="34" charset="-128"/>
              </a:defRPr>
            </a:lvl4pPr>
            <a:lvl5pPr marL="2057400" indent="-228600">
              <a:tabLst>
                <a:tab pos="381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381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381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381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381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Font typeface="Calibri" panose="020F0502020204030204" pitchFamily="34" charset="0"/>
              <a:buAutoNum type="arabicPeriod"/>
            </a:pPr>
            <a:r>
              <a:rPr lang="en-GB" altLang="fi-FI" dirty="0"/>
              <a:t>	The value of the reward in so far as it satisfies their needs.</a:t>
            </a:r>
          </a:p>
          <a:p>
            <a:pPr eaLnBrk="1" hangingPunct="1">
              <a:spcBef>
                <a:spcPct val="50000"/>
              </a:spcBef>
              <a:buFontTx/>
              <a:buAutoNum type="arabicPeriod"/>
            </a:pPr>
            <a:r>
              <a:rPr lang="en-GB" altLang="fi-FI" dirty="0"/>
              <a:t>The probability that rewards depend upon effort, </a:t>
            </a:r>
            <a:r>
              <a:rPr lang="en-GB" altLang="fi-FI" dirty="0" err="1"/>
              <a:t>ie</a:t>
            </a:r>
            <a:r>
              <a:rPr lang="en-GB" altLang="fi-FI" dirty="0"/>
              <a:t> their expectations about the link between effort and reward.</a:t>
            </a:r>
          </a:p>
          <a:p>
            <a:pPr eaLnBrk="1" hangingPunct="1">
              <a:spcBef>
                <a:spcPct val="50000"/>
              </a:spcBef>
              <a:buFontTx/>
              <a:buAutoNum type="arabicPeriod"/>
            </a:pPr>
            <a:r>
              <a:rPr lang="en-GB" altLang="fi-FI" dirty="0"/>
              <a:t>The ability of individuals – their intelligence, skills and knowledge.</a:t>
            </a:r>
          </a:p>
          <a:p>
            <a:pPr eaLnBrk="1" hangingPunct="1">
              <a:spcBef>
                <a:spcPct val="50000"/>
              </a:spcBef>
              <a:buFontTx/>
              <a:buAutoNum type="arabicPeriod"/>
            </a:pPr>
            <a:r>
              <a:rPr lang="en-GB" altLang="fi-FI" dirty="0"/>
              <a:t>Role perceptions – what individuals want to do or think they are required to do.</a:t>
            </a:r>
          </a:p>
        </p:txBody>
      </p:sp>
      <p:sp>
        <p:nvSpPr>
          <p:cNvPr id="31748" name="Rectangle 5">
            <a:extLst>
              <a:ext uri="{FF2B5EF4-FFF2-40B4-BE49-F238E27FC236}">
                <a16:creationId xmlns:a16="http://schemas.microsoft.com/office/drawing/2014/main" id="{BC6F09D1-B693-41CC-A0E2-0A5E49D266A7}"/>
              </a:ext>
            </a:extLst>
          </p:cNvPr>
          <p:cNvSpPr>
            <a:spLocks noChangeArrowheads="1"/>
          </p:cNvSpPr>
          <p:nvPr/>
        </p:nvSpPr>
        <p:spPr bwMode="auto">
          <a:xfrm>
            <a:off x="3390902" y="4104968"/>
            <a:ext cx="1828800" cy="457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b="1">
                <a:solidFill>
                  <a:schemeClr val="bg1"/>
                </a:solidFill>
                <a:latin typeface="Times New Roman" panose="02020603050405020304" pitchFamily="18" charset="0"/>
              </a:rPr>
              <a:t> Perceived value</a:t>
            </a:r>
          </a:p>
          <a:p>
            <a:pPr algn="ctr" eaLnBrk="1" hangingPunct="1"/>
            <a:r>
              <a:rPr lang="en-GB" altLang="fi-FI" sz="1600" b="1">
                <a:solidFill>
                  <a:schemeClr val="bg1"/>
                </a:solidFill>
                <a:latin typeface="Times New Roman" panose="02020603050405020304" pitchFamily="18" charset="0"/>
              </a:rPr>
              <a:t>of reward</a:t>
            </a:r>
          </a:p>
        </p:txBody>
      </p:sp>
      <p:sp>
        <p:nvSpPr>
          <p:cNvPr id="31749" name="Rectangle 6">
            <a:extLst>
              <a:ext uri="{FF2B5EF4-FFF2-40B4-BE49-F238E27FC236}">
                <a16:creationId xmlns:a16="http://schemas.microsoft.com/office/drawing/2014/main" id="{5E9E9321-EE1E-4B89-908C-198E9BCFD0C5}"/>
              </a:ext>
            </a:extLst>
          </p:cNvPr>
          <p:cNvSpPr>
            <a:spLocks noChangeArrowheads="1"/>
          </p:cNvSpPr>
          <p:nvPr/>
        </p:nvSpPr>
        <p:spPr bwMode="auto">
          <a:xfrm>
            <a:off x="6134102" y="4104968"/>
            <a:ext cx="1676400" cy="457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300" b="1">
                <a:solidFill>
                  <a:schemeClr val="bg1"/>
                </a:solidFill>
                <a:latin typeface="Times New Roman" panose="02020603050405020304" pitchFamily="18" charset="0"/>
              </a:rPr>
              <a:t>Expectation that effort </a:t>
            </a:r>
          </a:p>
          <a:p>
            <a:pPr algn="ctr" eaLnBrk="1" hangingPunct="1"/>
            <a:r>
              <a:rPr lang="en-GB" altLang="fi-FI" sz="1300" b="1">
                <a:solidFill>
                  <a:schemeClr val="bg1"/>
                </a:solidFill>
                <a:latin typeface="Times New Roman" panose="02020603050405020304" pitchFamily="18" charset="0"/>
              </a:rPr>
              <a:t>will produce reward</a:t>
            </a:r>
          </a:p>
        </p:txBody>
      </p:sp>
      <p:sp>
        <p:nvSpPr>
          <p:cNvPr id="31750" name="Rectangle 7">
            <a:extLst>
              <a:ext uri="{FF2B5EF4-FFF2-40B4-BE49-F238E27FC236}">
                <a16:creationId xmlns:a16="http://schemas.microsoft.com/office/drawing/2014/main" id="{4A45F2FB-9B03-4C03-B4C9-63412843EC68}"/>
              </a:ext>
            </a:extLst>
          </p:cNvPr>
          <p:cNvSpPr>
            <a:spLocks noChangeArrowheads="1"/>
          </p:cNvSpPr>
          <p:nvPr/>
        </p:nvSpPr>
        <p:spPr bwMode="auto">
          <a:xfrm>
            <a:off x="9220202" y="4104968"/>
            <a:ext cx="1676400" cy="457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b="1" dirty="0">
                <a:solidFill>
                  <a:schemeClr val="bg1"/>
                </a:solidFill>
                <a:latin typeface="Times New Roman" panose="02020603050405020304" pitchFamily="18" charset="0"/>
              </a:rPr>
              <a:t>Performance</a:t>
            </a:r>
          </a:p>
        </p:txBody>
      </p:sp>
      <p:sp>
        <p:nvSpPr>
          <p:cNvPr id="31751" name="Rectangle 8">
            <a:extLst>
              <a:ext uri="{FF2B5EF4-FFF2-40B4-BE49-F238E27FC236}">
                <a16:creationId xmlns:a16="http://schemas.microsoft.com/office/drawing/2014/main" id="{87E7363F-846F-4C9E-A62F-90AA90E9F626}"/>
              </a:ext>
            </a:extLst>
          </p:cNvPr>
          <p:cNvSpPr>
            <a:spLocks noChangeArrowheads="1"/>
          </p:cNvSpPr>
          <p:nvPr/>
        </p:nvSpPr>
        <p:spPr bwMode="auto">
          <a:xfrm>
            <a:off x="7467602" y="3228668"/>
            <a:ext cx="1676400" cy="381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b="1">
                <a:solidFill>
                  <a:schemeClr val="bg1"/>
                </a:solidFill>
                <a:latin typeface="Times New Roman" panose="02020603050405020304" pitchFamily="18" charset="0"/>
              </a:rPr>
              <a:t>Ability</a:t>
            </a:r>
          </a:p>
        </p:txBody>
      </p:sp>
      <p:sp>
        <p:nvSpPr>
          <p:cNvPr id="31752" name="Rectangle 9">
            <a:extLst>
              <a:ext uri="{FF2B5EF4-FFF2-40B4-BE49-F238E27FC236}">
                <a16:creationId xmlns:a16="http://schemas.microsoft.com/office/drawing/2014/main" id="{86F8AD5F-7825-47A9-8F7D-37F8C9198825}"/>
              </a:ext>
            </a:extLst>
          </p:cNvPr>
          <p:cNvSpPr>
            <a:spLocks noChangeArrowheads="1"/>
          </p:cNvSpPr>
          <p:nvPr/>
        </p:nvSpPr>
        <p:spPr bwMode="auto">
          <a:xfrm>
            <a:off x="7391402" y="5157481"/>
            <a:ext cx="1752600" cy="457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b="1">
                <a:solidFill>
                  <a:schemeClr val="bg1"/>
                </a:solidFill>
                <a:latin typeface="Times New Roman" panose="02020603050405020304" pitchFamily="18" charset="0"/>
              </a:rPr>
              <a:t>Role </a:t>
            </a:r>
          </a:p>
          <a:p>
            <a:pPr algn="ctr" eaLnBrk="1" hangingPunct="1"/>
            <a:r>
              <a:rPr lang="en-GB" altLang="fi-FI" sz="1600" b="1">
                <a:solidFill>
                  <a:schemeClr val="bg1"/>
                </a:solidFill>
                <a:latin typeface="Times New Roman" panose="02020603050405020304" pitchFamily="18" charset="0"/>
              </a:rPr>
              <a:t>perceptions</a:t>
            </a:r>
          </a:p>
        </p:txBody>
      </p:sp>
      <p:sp>
        <p:nvSpPr>
          <p:cNvPr id="31753" name="Line 10">
            <a:extLst>
              <a:ext uri="{FF2B5EF4-FFF2-40B4-BE49-F238E27FC236}">
                <a16:creationId xmlns:a16="http://schemas.microsoft.com/office/drawing/2014/main" id="{45635D5E-5CEA-469A-B900-765598994398}"/>
              </a:ext>
            </a:extLst>
          </p:cNvPr>
          <p:cNvSpPr>
            <a:spLocks noChangeShapeType="1"/>
          </p:cNvSpPr>
          <p:nvPr/>
        </p:nvSpPr>
        <p:spPr bwMode="auto">
          <a:xfrm>
            <a:off x="5219702" y="4333568"/>
            <a:ext cx="91440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1754" name="Line 11">
            <a:extLst>
              <a:ext uri="{FF2B5EF4-FFF2-40B4-BE49-F238E27FC236}">
                <a16:creationId xmlns:a16="http://schemas.microsoft.com/office/drawing/2014/main" id="{9DD74ADA-E705-412D-BB2E-C2A1CFD27318}"/>
              </a:ext>
            </a:extLst>
          </p:cNvPr>
          <p:cNvSpPr>
            <a:spLocks noChangeShapeType="1"/>
          </p:cNvSpPr>
          <p:nvPr/>
        </p:nvSpPr>
        <p:spPr bwMode="auto">
          <a:xfrm>
            <a:off x="7810502" y="4333568"/>
            <a:ext cx="140970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1755" name="Line 12">
            <a:extLst>
              <a:ext uri="{FF2B5EF4-FFF2-40B4-BE49-F238E27FC236}">
                <a16:creationId xmlns:a16="http://schemas.microsoft.com/office/drawing/2014/main" id="{FD054522-ECD7-4F03-8F96-9B24F0DE5C86}"/>
              </a:ext>
            </a:extLst>
          </p:cNvPr>
          <p:cNvSpPr>
            <a:spLocks noChangeShapeType="1"/>
          </p:cNvSpPr>
          <p:nvPr/>
        </p:nvSpPr>
        <p:spPr bwMode="auto">
          <a:xfrm>
            <a:off x="8305802" y="3609668"/>
            <a:ext cx="0" cy="7239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1756" name="Line 13">
            <a:extLst>
              <a:ext uri="{FF2B5EF4-FFF2-40B4-BE49-F238E27FC236}">
                <a16:creationId xmlns:a16="http://schemas.microsoft.com/office/drawing/2014/main" id="{5533EB0F-47F4-4D0F-A1E7-25AD8CBB6B73}"/>
              </a:ext>
            </a:extLst>
          </p:cNvPr>
          <p:cNvSpPr>
            <a:spLocks noChangeShapeType="1"/>
          </p:cNvSpPr>
          <p:nvPr/>
        </p:nvSpPr>
        <p:spPr bwMode="auto">
          <a:xfrm flipV="1">
            <a:off x="8305802" y="4395481"/>
            <a:ext cx="0" cy="747712"/>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1757" name="Text Box 14">
            <a:extLst>
              <a:ext uri="{FF2B5EF4-FFF2-40B4-BE49-F238E27FC236}">
                <a16:creationId xmlns:a16="http://schemas.microsoft.com/office/drawing/2014/main" id="{86365D89-2164-43FD-89CD-54DDCE50D6D0}"/>
              </a:ext>
            </a:extLst>
          </p:cNvPr>
          <p:cNvSpPr txBox="1">
            <a:spLocks noChangeArrowheads="1"/>
          </p:cNvSpPr>
          <p:nvPr/>
        </p:nvSpPr>
        <p:spPr bwMode="auto">
          <a:xfrm>
            <a:off x="537086" y="3440309"/>
            <a:ext cx="4414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dirty="0"/>
              <a:t>Expectancy model: Porter and Lawler</a:t>
            </a:r>
          </a:p>
        </p:txBody>
      </p:sp>
      <p:sp>
        <p:nvSpPr>
          <p:cNvPr id="31758" name="Text Box 15">
            <a:extLst>
              <a:ext uri="{FF2B5EF4-FFF2-40B4-BE49-F238E27FC236}">
                <a16:creationId xmlns:a16="http://schemas.microsoft.com/office/drawing/2014/main" id="{B9866E93-B468-4F35-A77D-4914FEDD998B}"/>
              </a:ext>
            </a:extLst>
          </p:cNvPr>
          <p:cNvSpPr txBox="1">
            <a:spLocks noChangeArrowheads="1"/>
          </p:cNvSpPr>
          <p:nvPr/>
        </p:nvSpPr>
        <p:spPr bwMode="auto">
          <a:xfrm>
            <a:off x="597003" y="5088327"/>
            <a:ext cx="64831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b="1" dirty="0"/>
              <a:t>Sources: </a:t>
            </a:r>
          </a:p>
          <a:p>
            <a:pPr eaLnBrk="1" hangingPunct="1">
              <a:spcBef>
                <a:spcPct val="50000"/>
              </a:spcBef>
            </a:pPr>
            <a:r>
              <a:rPr lang="en-GB" altLang="fi-FI" sz="1200" dirty="0"/>
              <a:t>Vroom, V (1964) </a:t>
            </a:r>
            <a:r>
              <a:rPr lang="en-GB" altLang="fi-FI" sz="1200" i="1" dirty="0"/>
              <a:t>Work and Motivation,</a:t>
            </a:r>
            <a:r>
              <a:rPr lang="en-GB" altLang="fi-FI" sz="1200" dirty="0"/>
              <a:t> Wiley </a:t>
            </a:r>
          </a:p>
          <a:p>
            <a:pPr eaLnBrk="1" hangingPunct="1">
              <a:spcBef>
                <a:spcPct val="50000"/>
              </a:spcBef>
            </a:pPr>
            <a:r>
              <a:rPr lang="en-GB" altLang="fi-FI" sz="1200" dirty="0"/>
              <a:t>Porter, L W and Lawler, E </a:t>
            </a:r>
            <a:r>
              <a:rPr lang="en-GB" altLang="fi-FI" sz="1200" dirty="0" err="1"/>
              <a:t>E</a:t>
            </a:r>
            <a:r>
              <a:rPr lang="en-GB" altLang="fi-FI" sz="1200" dirty="0"/>
              <a:t> (1968) </a:t>
            </a:r>
            <a:r>
              <a:rPr lang="en-GB" altLang="fi-FI" sz="1200" i="1" dirty="0"/>
              <a:t>Managerial Attitudes and Performance,</a:t>
            </a:r>
            <a:r>
              <a:rPr lang="en-GB" altLang="fi-FI" sz="1200" dirty="0"/>
              <a:t> Irwin-Dorsey</a:t>
            </a:r>
          </a:p>
        </p:txBody>
      </p:sp>
    </p:spTree>
    <p:extLst>
      <p:ext uri="{BB962C8B-B14F-4D97-AF65-F5344CB8AC3E}">
        <p14:creationId xmlns:p14="http://schemas.microsoft.com/office/powerpoint/2010/main" val="69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1">
            <a:extLst>
              <a:ext uri="{FF2B5EF4-FFF2-40B4-BE49-F238E27FC236}">
                <a16:creationId xmlns:a16="http://schemas.microsoft.com/office/drawing/2014/main" id="{B661FC6A-A02E-4CB2-9B4F-BEE93B02FA89}"/>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A7302E5-47B0-4782-AEEB-258768AD9F4F}" type="datetime1">
              <a:rPr lang="fi-FI" altLang="en-US" smtClean="0">
                <a:solidFill>
                  <a:schemeClr val="bg1"/>
                </a:solidFill>
              </a:rPr>
              <a:pPr/>
              <a:t>15.1.2018</a:t>
            </a:fld>
            <a:endParaRPr lang="fi-FI" altLang="en-US">
              <a:solidFill>
                <a:schemeClr val="bg1"/>
              </a:solidFill>
            </a:endParaRPr>
          </a:p>
        </p:txBody>
      </p:sp>
      <p:sp>
        <p:nvSpPr>
          <p:cNvPr id="33795" name="Footer Placeholder 2">
            <a:extLst>
              <a:ext uri="{FF2B5EF4-FFF2-40B4-BE49-F238E27FC236}">
                <a16:creationId xmlns:a16="http://schemas.microsoft.com/office/drawing/2014/main" id="{F0473B7D-AFE1-4608-9F7B-8EC4E66B4F12}"/>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33796" name="Slide Number Placeholder 3">
            <a:extLst>
              <a:ext uri="{FF2B5EF4-FFF2-40B4-BE49-F238E27FC236}">
                <a16:creationId xmlns:a16="http://schemas.microsoft.com/office/drawing/2014/main" id="{1C070E1B-AE1E-4410-AC97-6801089B25B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5CB250B-F6EE-4D22-BEB8-1A3C11CBC113}" type="slidenum">
              <a:rPr lang="fi-FI" altLang="en-US" smtClean="0">
                <a:solidFill>
                  <a:schemeClr val="bg1"/>
                </a:solidFill>
              </a:rPr>
              <a:pPr/>
              <a:t>12</a:t>
            </a:fld>
            <a:endParaRPr lang="fi-FI" altLang="en-US">
              <a:solidFill>
                <a:schemeClr val="bg1"/>
              </a:solidFill>
            </a:endParaRPr>
          </a:p>
        </p:txBody>
      </p:sp>
      <p:pic>
        <p:nvPicPr>
          <p:cNvPr id="33797" name="Picture 2">
            <a:extLst>
              <a:ext uri="{FF2B5EF4-FFF2-40B4-BE49-F238E27FC236}">
                <a16:creationId xmlns:a16="http://schemas.microsoft.com/office/drawing/2014/main" id="{558E957F-9768-4983-9A6A-1ADEFCB216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669" y="591677"/>
            <a:ext cx="7840662" cy="534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1490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a:extLst>
              <a:ext uri="{FF2B5EF4-FFF2-40B4-BE49-F238E27FC236}">
                <a16:creationId xmlns:a16="http://schemas.microsoft.com/office/drawing/2014/main" id="{EEB35779-61BF-4A56-BF09-1480454E2698}"/>
              </a:ext>
            </a:extLst>
          </p:cNvPr>
          <p:cNvSpPr txBox="1">
            <a:spLocks noChangeArrowheads="1"/>
          </p:cNvSpPr>
          <p:nvPr/>
        </p:nvSpPr>
        <p:spPr bwMode="auto">
          <a:xfrm>
            <a:off x="3519898" y="356574"/>
            <a:ext cx="5775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dirty="0"/>
              <a:t>GOAL AND EQUITY MOTIVATION THEORIES</a:t>
            </a:r>
          </a:p>
        </p:txBody>
      </p:sp>
      <p:sp>
        <p:nvSpPr>
          <p:cNvPr id="35843" name="Text Box 3">
            <a:extLst>
              <a:ext uri="{FF2B5EF4-FFF2-40B4-BE49-F238E27FC236}">
                <a16:creationId xmlns:a16="http://schemas.microsoft.com/office/drawing/2014/main" id="{BFDD1229-720F-4F94-8F68-BAD4F2B5D59C}"/>
              </a:ext>
            </a:extLst>
          </p:cNvPr>
          <p:cNvSpPr txBox="1">
            <a:spLocks noChangeArrowheads="1"/>
          </p:cNvSpPr>
          <p:nvPr/>
        </p:nvSpPr>
        <p:spPr bwMode="auto">
          <a:xfrm>
            <a:off x="1398638" y="1625805"/>
            <a:ext cx="9470923" cy="10156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000" b="1" dirty="0"/>
              <a:t>Goal theory </a:t>
            </a:r>
            <a:r>
              <a:rPr lang="en-GB" altLang="fi-FI" sz="2000" dirty="0"/>
              <a:t>(Lathom and Locke) This states that motivation and performance are higher when individuals are set specific goals, when goals are difficult but accepted, and when there is feedback on performance.</a:t>
            </a:r>
            <a:endParaRPr lang="en-GB" altLang="fi-FI" sz="2000" b="1" dirty="0"/>
          </a:p>
        </p:txBody>
      </p:sp>
      <p:sp>
        <p:nvSpPr>
          <p:cNvPr id="35844" name="Text Box 5">
            <a:extLst>
              <a:ext uri="{FF2B5EF4-FFF2-40B4-BE49-F238E27FC236}">
                <a16:creationId xmlns:a16="http://schemas.microsoft.com/office/drawing/2014/main" id="{39FA91C8-EA7C-4AC8-9E49-A960A8E24D8D}"/>
              </a:ext>
            </a:extLst>
          </p:cNvPr>
          <p:cNvSpPr txBox="1">
            <a:spLocks noChangeArrowheads="1"/>
          </p:cNvSpPr>
          <p:nvPr/>
        </p:nvSpPr>
        <p:spPr bwMode="auto">
          <a:xfrm>
            <a:off x="1398637" y="2858198"/>
            <a:ext cx="9470923" cy="1323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000" b="1"/>
              <a:t>Equity theory </a:t>
            </a:r>
            <a:r>
              <a:rPr lang="en-GB" altLang="fi-FI" sz="2000"/>
              <a:t>(Adams) This states that people will be better motivated if they are treated equitably and demotivated if they are treated inequitably. To be dealt with equitably is to be treated fairly in comparison with other people (a reference group).</a:t>
            </a:r>
            <a:endParaRPr lang="en-GB" altLang="fi-FI" sz="2000" b="1"/>
          </a:p>
        </p:txBody>
      </p:sp>
      <p:sp>
        <p:nvSpPr>
          <p:cNvPr id="35845" name="Text Box 6">
            <a:extLst>
              <a:ext uri="{FF2B5EF4-FFF2-40B4-BE49-F238E27FC236}">
                <a16:creationId xmlns:a16="http://schemas.microsoft.com/office/drawing/2014/main" id="{D48D3051-68AD-4DEA-BC63-711F5FCC78AF}"/>
              </a:ext>
            </a:extLst>
          </p:cNvPr>
          <p:cNvSpPr txBox="1">
            <a:spLocks noChangeArrowheads="1"/>
          </p:cNvSpPr>
          <p:nvPr/>
        </p:nvSpPr>
        <p:spPr bwMode="auto">
          <a:xfrm>
            <a:off x="1398637" y="4854115"/>
            <a:ext cx="97708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dirty="0"/>
              <a:t>Sources: Latham, G and Locke, R (1979) Goal setting – a motivational technique that works, </a:t>
            </a:r>
            <a:r>
              <a:rPr lang="en-GB" altLang="fi-FI" sz="1200" i="1" dirty="0"/>
              <a:t>Organizational Dynamics</a:t>
            </a:r>
            <a:r>
              <a:rPr lang="en-GB" altLang="fi-FI" sz="1200" dirty="0"/>
              <a:t>, Autumn</a:t>
            </a:r>
            <a:br>
              <a:rPr lang="en-GB" altLang="fi-FI" sz="1200" dirty="0"/>
            </a:br>
            <a:r>
              <a:rPr lang="en-GB" altLang="fi-FI" sz="1200" dirty="0"/>
              <a:t>               Adams, J S (1965) Injustice in social exchange, in </a:t>
            </a:r>
            <a:r>
              <a:rPr lang="en-GB" altLang="fi-FI" sz="1200" i="1" dirty="0"/>
              <a:t>Advances in Experimental Psychology</a:t>
            </a:r>
            <a:r>
              <a:rPr lang="en-GB" altLang="fi-FI" sz="1200" dirty="0"/>
              <a:t>, Vol. 2, </a:t>
            </a:r>
            <a:r>
              <a:rPr lang="en-GB" altLang="fi-FI" sz="1200" dirty="0" err="1"/>
              <a:t>ed</a:t>
            </a:r>
            <a:r>
              <a:rPr lang="en-GB" altLang="fi-FI" sz="1200" dirty="0"/>
              <a:t> L Berkowitz, Academic Press</a:t>
            </a:r>
          </a:p>
        </p:txBody>
      </p:sp>
    </p:spTree>
    <p:extLst>
      <p:ext uri="{BB962C8B-B14F-4D97-AF65-F5344CB8AC3E}">
        <p14:creationId xmlns:p14="http://schemas.microsoft.com/office/powerpoint/2010/main" val="1662563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a:extLst>
              <a:ext uri="{FF2B5EF4-FFF2-40B4-BE49-F238E27FC236}">
                <a16:creationId xmlns:a16="http://schemas.microsoft.com/office/drawing/2014/main" id="{47278E3C-4E9E-4EC0-9941-37F31A05FD23}"/>
              </a:ext>
            </a:extLst>
          </p:cNvPr>
          <p:cNvSpPr txBox="1">
            <a:spLocks noChangeArrowheads="1"/>
          </p:cNvSpPr>
          <p:nvPr/>
        </p:nvSpPr>
        <p:spPr bwMode="auto">
          <a:xfrm>
            <a:off x="2625930" y="231111"/>
            <a:ext cx="63769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a:t>TYPES OF MOTIVATION</a:t>
            </a:r>
          </a:p>
        </p:txBody>
      </p:sp>
      <p:sp>
        <p:nvSpPr>
          <p:cNvPr id="37891" name="Text Box 3">
            <a:extLst>
              <a:ext uri="{FF2B5EF4-FFF2-40B4-BE49-F238E27FC236}">
                <a16:creationId xmlns:a16="http://schemas.microsoft.com/office/drawing/2014/main" id="{9144CA63-E666-4FBB-8B71-447C30ADF2C7}"/>
              </a:ext>
            </a:extLst>
          </p:cNvPr>
          <p:cNvSpPr txBox="1">
            <a:spLocks noChangeArrowheads="1"/>
          </p:cNvSpPr>
          <p:nvPr/>
        </p:nvSpPr>
        <p:spPr bwMode="auto">
          <a:xfrm>
            <a:off x="1394951" y="1272510"/>
            <a:ext cx="9402097" cy="23034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000" b="1" dirty="0"/>
              <a:t>Intrinsic motivation</a:t>
            </a:r>
            <a:r>
              <a:rPr lang="en-GB" altLang="fi-FI" sz="2000" i="1" dirty="0"/>
              <a:t> </a:t>
            </a:r>
            <a:r>
              <a:rPr lang="en-GB" altLang="fi-FI" sz="2000" dirty="0"/>
              <a:t>– the factors that influence people to behave in a particular way or move in a certain direction. These may be self-generated factors or factors that are intrinsic to the work itself such as responsibility (feeling that the work is important and having control over one’s own resources), autonomy (freedom to act), scope to use and develop skills and interests, interesting and challenging work and opportunities for advancement.</a:t>
            </a:r>
            <a:endParaRPr lang="en-GB" altLang="fi-FI" sz="2000" i="1" dirty="0"/>
          </a:p>
        </p:txBody>
      </p:sp>
      <p:sp>
        <p:nvSpPr>
          <p:cNvPr id="37892" name="Text Box 4">
            <a:extLst>
              <a:ext uri="{FF2B5EF4-FFF2-40B4-BE49-F238E27FC236}">
                <a16:creationId xmlns:a16="http://schemas.microsoft.com/office/drawing/2014/main" id="{87340D8F-63DD-4B70-AE78-A6AA2FC00E91}"/>
              </a:ext>
            </a:extLst>
          </p:cNvPr>
          <p:cNvSpPr txBox="1">
            <a:spLocks noChangeArrowheads="1"/>
          </p:cNvSpPr>
          <p:nvPr/>
        </p:nvSpPr>
        <p:spPr bwMode="auto">
          <a:xfrm>
            <a:off x="1394951" y="3800476"/>
            <a:ext cx="9402096" cy="1330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000" b="1"/>
              <a:t>Extrinsic motivation</a:t>
            </a:r>
            <a:r>
              <a:rPr lang="en-GB" altLang="fi-FI" sz="2000" i="1"/>
              <a:t> – </a:t>
            </a:r>
            <a:r>
              <a:rPr lang="en-GB" altLang="fi-FI" sz="2000"/>
              <a:t>what is done to or for people to motivate them. This includes rewards such as more pay, recognition, praise or promotion, and punishments, such as disciplinary action, withholding pay, or criticism.</a:t>
            </a:r>
            <a:endParaRPr lang="en-GB" altLang="fi-FI" sz="2000" i="1"/>
          </a:p>
        </p:txBody>
      </p:sp>
      <p:sp>
        <p:nvSpPr>
          <p:cNvPr id="37893" name="Text Box 5">
            <a:extLst>
              <a:ext uri="{FF2B5EF4-FFF2-40B4-BE49-F238E27FC236}">
                <a16:creationId xmlns:a16="http://schemas.microsoft.com/office/drawing/2014/main" id="{39000F60-26B8-4A55-AF16-4AB0D3A3CADF}"/>
              </a:ext>
            </a:extLst>
          </p:cNvPr>
          <p:cNvSpPr txBox="1">
            <a:spLocks noChangeArrowheads="1"/>
          </p:cNvSpPr>
          <p:nvPr/>
        </p:nvSpPr>
        <p:spPr bwMode="auto">
          <a:xfrm>
            <a:off x="2209800" y="6172200"/>
            <a:ext cx="6705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a:t>Source: Herzberg, F W, Mausner, B and Snyderman, B (1957) </a:t>
            </a:r>
            <a:r>
              <a:rPr lang="en-GB" altLang="fi-FI" sz="1200" i="1"/>
              <a:t>The Motivation to Work,</a:t>
            </a:r>
            <a:r>
              <a:rPr lang="en-GB" altLang="fi-FI" sz="1200"/>
              <a:t> Wiley</a:t>
            </a:r>
          </a:p>
        </p:txBody>
      </p:sp>
    </p:spTree>
    <p:extLst>
      <p:ext uri="{BB962C8B-B14F-4D97-AF65-F5344CB8AC3E}">
        <p14:creationId xmlns:p14="http://schemas.microsoft.com/office/powerpoint/2010/main" val="1190008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Date Placeholder 1">
            <a:extLst>
              <a:ext uri="{FF2B5EF4-FFF2-40B4-BE49-F238E27FC236}">
                <a16:creationId xmlns:a16="http://schemas.microsoft.com/office/drawing/2014/main" id="{FA955169-34A5-4A36-BA88-8A67243780D3}"/>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6A9D722-6EFC-4F8E-A15D-6483F6D3E233}" type="datetime1">
              <a:rPr lang="fi-FI" altLang="en-US" smtClean="0">
                <a:solidFill>
                  <a:schemeClr val="bg1"/>
                </a:solidFill>
              </a:rPr>
              <a:pPr/>
              <a:t>15.1.2018</a:t>
            </a:fld>
            <a:endParaRPr lang="fi-FI" altLang="en-US">
              <a:solidFill>
                <a:schemeClr val="bg1"/>
              </a:solidFill>
            </a:endParaRPr>
          </a:p>
        </p:txBody>
      </p:sp>
      <p:sp>
        <p:nvSpPr>
          <p:cNvPr id="39939" name="Footer Placeholder 2">
            <a:extLst>
              <a:ext uri="{FF2B5EF4-FFF2-40B4-BE49-F238E27FC236}">
                <a16:creationId xmlns:a16="http://schemas.microsoft.com/office/drawing/2014/main" id="{EA634193-8210-4343-BA5B-17CBF9995790}"/>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39940" name="Slide Number Placeholder 3">
            <a:extLst>
              <a:ext uri="{FF2B5EF4-FFF2-40B4-BE49-F238E27FC236}">
                <a16:creationId xmlns:a16="http://schemas.microsoft.com/office/drawing/2014/main" id="{1149335B-5A03-4478-A33A-DA05BA69D87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625ABF8-3DC8-43F8-9346-574B156A6357}" type="slidenum">
              <a:rPr lang="fi-FI" altLang="en-US" smtClean="0">
                <a:solidFill>
                  <a:schemeClr val="bg1"/>
                </a:solidFill>
              </a:rPr>
              <a:pPr/>
              <a:t>15</a:t>
            </a:fld>
            <a:endParaRPr lang="fi-FI" altLang="en-US">
              <a:solidFill>
                <a:schemeClr val="bg1"/>
              </a:solidFill>
            </a:endParaRPr>
          </a:p>
        </p:txBody>
      </p:sp>
      <p:pic>
        <p:nvPicPr>
          <p:cNvPr id="39941" name="Picture 2">
            <a:extLst>
              <a:ext uri="{FF2B5EF4-FFF2-40B4-BE49-F238E27FC236}">
                <a16:creationId xmlns:a16="http://schemas.microsoft.com/office/drawing/2014/main" id="{2823202D-C4D1-49A2-9E3D-FD6CA94FA7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194" y="926282"/>
            <a:ext cx="7694612" cy="520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42" name="Text Box 2">
            <a:extLst>
              <a:ext uri="{FF2B5EF4-FFF2-40B4-BE49-F238E27FC236}">
                <a16:creationId xmlns:a16="http://schemas.microsoft.com/office/drawing/2014/main" id="{1852ED97-5C9B-493E-BD1D-190C170C0A9E}"/>
              </a:ext>
            </a:extLst>
          </p:cNvPr>
          <p:cNvSpPr txBox="1">
            <a:spLocks noChangeArrowheads="1"/>
          </p:cNvSpPr>
          <p:nvPr/>
        </p:nvSpPr>
        <p:spPr bwMode="auto">
          <a:xfrm>
            <a:off x="3116006" y="349611"/>
            <a:ext cx="63769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dirty="0"/>
              <a:t>MOTIVATION AND REWARDS</a:t>
            </a:r>
          </a:p>
        </p:txBody>
      </p:sp>
    </p:spTree>
    <p:extLst>
      <p:ext uri="{BB962C8B-B14F-4D97-AF65-F5344CB8AC3E}">
        <p14:creationId xmlns:p14="http://schemas.microsoft.com/office/powerpoint/2010/main" val="398305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71C0233D-4D4D-4001-B856-3F2C03438E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3908" y="2082000"/>
            <a:ext cx="3321614" cy="269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987" name="Text Box 2">
            <a:extLst>
              <a:ext uri="{FF2B5EF4-FFF2-40B4-BE49-F238E27FC236}">
                <a16:creationId xmlns:a16="http://schemas.microsoft.com/office/drawing/2014/main" id="{FAE70733-F40C-4ADF-B6A1-4B6D4B69794E}"/>
              </a:ext>
            </a:extLst>
          </p:cNvPr>
          <p:cNvSpPr txBox="1">
            <a:spLocks noChangeArrowheads="1"/>
          </p:cNvSpPr>
          <p:nvPr/>
        </p:nvSpPr>
        <p:spPr bwMode="auto">
          <a:xfrm>
            <a:off x="3499618" y="160336"/>
            <a:ext cx="63166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dirty="0"/>
              <a:t>MOTIVATION AND PERFORMANCE </a:t>
            </a:r>
            <a:br>
              <a:rPr lang="en-GB" altLang="fi-FI" sz="2400" b="1" dirty="0"/>
            </a:br>
            <a:r>
              <a:rPr lang="en-GB" altLang="fi-FI" sz="2400" b="1" dirty="0"/>
              <a:t>AND JOB SATISFACTION</a:t>
            </a:r>
          </a:p>
        </p:txBody>
      </p:sp>
      <p:sp>
        <p:nvSpPr>
          <p:cNvPr id="41988" name="Text Box 4">
            <a:extLst>
              <a:ext uri="{FF2B5EF4-FFF2-40B4-BE49-F238E27FC236}">
                <a16:creationId xmlns:a16="http://schemas.microsoft.com/office/drawing/2014/main" id="{4FE6FD80-0148-4795-82AE-34028F21CD3B}"/>
              </a:ext>
            </a:extLst>
          </p:cNvPr>
          <p:cNvSpPr txBox="1">
            <a:spLocks noChangeArrowheads="1"/>
          </p:cNvSpPr>
          <p:nvPr/>
        </p:nvSpPr>
        <p:spPr bwMode="auto">
          <a:xfrm>
            <a:off x="779464" y="1274867"/>
            <a:ext cx="7479633"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400" b="1" dirty="0"/>
              <a:t>Motivation and job satisfaction</a:t>
            </a:r>
          </a:p>
          <a:p>
            <a:pPr eaLnBrk="1" hangingPunct="1">
              <a:spcBef>
                <a:spcPct val="50000"/>
              </a:spcBef>
            </a:pPr>
            <a:r>
              <a:rPr lang="en-GB" altLang="fi-FI" sz="2400" dirty="0"/>
              <a:t>There is no research evidence that there is always a strong and positive relationship between job satisfaction and performance. </a:t>
            </a:r>
          </a:p>
          <a:p>
            <a:pPr eaLnBrk="1" hangingPunct="1">
              <a:spcBef>
                <a:spcPct val="50000"/>
              </a:spcBef>
            </a:pPr>
            <a:r>
              <a:rPr lang="en-GB" altLang="fi-FI" sz="2400" dirty="0"/>
              <a:t>A satisfied worker is not necessarily a high producer and a high producer is not necessarily a satisfied worker. </a:t>
            </a:r>
          </a:p>
          <a:p>
            <a:pPr eaLnBrk="1" hangingPunct="1">
              <a:spcBef>
                <a:spcPct val="50000"/>
              </a:spcBef>
            </a:pPr>
            <a:r>
              <a:rPr lang="en-GB" altLang="fi-FI" sz="2400" dirty="0"/>
              <a:t>Satisfaction may lead to good performance but, good performance may just as well be the cause of satisfaction. The relationship could be reciprocal.</a:t>
            </a:r>
          </a:p>
        </p:txBody>
      </p:sp>
    </p:spTree>
    <p:extLst>
      <p:ext uri="{BB962C8B-B14F-4D97-AF65-F5344CB8AC3E}">
        <p14:creationId xmlns:p14="http://schemas.microsoft.com/office/powerpoint/2010/main" val="2455597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a:extLst>
              <a:ext uri="{FF2B5EF4-FFF2-40B4-BE49-F238E27FC236}">
                <a16:creationId xmlns:a16="http://schemas.microsoft.com/office/drawing/2014/main" id="{3D547560-BD47-48FC-83FD-A22C1754FD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5186" y="1936955"/>
            <a:ext cx="3134513" cy="2840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035" name="Text Box 3">
            <a:extLst>
              <a:ext uri="{FF2B5EF4-FFF2-40B4-BE49-F238E27FC236}">
                <a16:creationId xmlns:a16="http://schemas.microsoft.com/office/drawing/2014/main" id="{EF681694-92E4-4AB4-8AE3-5C1B69C986F0}"/>
              </a:ext>
            </a:extLst>
          </p:cNvPr>
          <p:cNvSpPr txBox="1">
            <a:spLocks noChangeArrowheads="1"/>
          </p:cNvSpPr>
          <p:nvPr/>
        </p:nvSpPr>
        <p:spPr bwMode="auto">
          <a:xfrm>
            <a:off x="4146550" y="168275"/>
            <a:ext cx="6376988"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a:t>MOTIVATION AND MONEY</a:t>
            </a:r>
          </a:p>
        </p:txBody>
      </p:sp>
      <p:sp>
        <p:nvSpPr>
          <p:cNvPr id="44036" name="Text Box 4">
            <a:extLst>
              <a:ext uri="{FF2B5EF4-FFF2-40B4-BE49-F238E27FC236}">
                <a16:creationId xmlns:a16="http://schemas.microsoft.com/office/drawing/2014/main" id="{649E33B4-AA1D-4665-9F79-BB81ED3CBDC4}"/>
              </a:ext>
            </a:extLst>
          </p:cNvPr>
          <p:cNvSpPr txBox="1">
            <a:spLocks noChangeArrowheads="1"/>
          </p:cNvSpPr>
          <p:nvPr/>
        </p:nvSpPr>
        <p:spPr bwMode="auto">
          <a:xfrm>
            <a:off x="625475" y="1150145"/>
            <a:ext cx="7773988"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200" dirty="0"/>
              <a:t>Money is the most obvious extrinsic reward. But as Herzberg pointed out, the lack of it can cause dissatisfaction but its provision does not result in lasting satisfaction. </a:t>
            </a:r>
          </a:p>
          <a:p>
            <a:pPr eaLnBrk="1" hangingPunct="1">
              <a:spcBef>
                <a:spcPct val="50000"/>
              </a:spcBef>
            </a:pPr>
            <a:r>
              <a:rPr lang="en-GB" altLang="fi-FI" sz="2200" dirty="0"/>
              <a:t>However, money is significant because, apart from being an important factor in attracting and retaining staff, it also satisfies a number of different needs. </a:t>
            </a:r>
          </a:p>
          <a:p>
            <a:pPr eaLnBrk="1" hangingPunct="1">
              <a:spcBef>
                <a:spcPct val="50000"/>
              </a:spcBef>
            </a:pPr>
            <a:r>
              <a:rPr lang="en-GB" altLang="fi-FI" sz="2200" dirty="0"/>
              <a:t>It is a tangible reward but can symbolize many intangible goals. The effectiveness of money as a motivator will vary – some people are more motivated by it than others. </a:t>
            </a:r>
          </a:p>
          <a:p>
            <a:pPr eaLnBrk="1" hangingPunct="1">
              <a:spcBef>
                <a:spcPct val="50000"/>
              </a:spcBef>
            </a:pPr>
            <a:r>
              <a:rPr lang="en-GB" altLang="fi-FI" sz="2200" dirty="0"/>
              <a:t>To function as an incentive, there must be clear link (a line of sight) between the effort and the reward and the reward must be worthwhile.</a:t>
            </a:r>
          </a:p>
        </p:txBody>
      </p:sp>
    </p:spTree>
    <p:extLst>
      <p:ext uri="{BB962C8B-B14F-4D97-AF65-F5344CB8AC3E}">
        <p14:creationId xmlns:p14="http://schemas.microsoft.com/office/powerpoint/2010/main" val="1174233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90474469-F3EF-4523-BD02-180872ED979B}"/>
              </a:ext>
            </a:extLst>
          </p:cNvPr>
          <p:cNvSpPr>
            <a:spLocks noGrp="1" noChangeArrowheads="1"/>
          </p:cNvSpPr>
          <p:nvPr>
            <p:ph type="title"/>
          </p:nvPr>
        </p:nvSpPr>
        <p:spPr bwMode="auto">
          <a:xfrm>
            <a:off x="2782530" y="303060"/>
            <a:ext cx="6897894" cy="698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eaLnBrk="1" hangingPunct="1"/>
            <a:r>
              <a:rPr lang="en-GB" altLang="fi-FI" sz="2800" b="1" dirty="0">
                <a:latin typeface="Arial" panose="020B0604020202020204" pitchFamily="34" charset="0"/>
                <a:cs typeface="Arial" panose="020B0604020202020204" pitchFamily="34" charset="0"/>
              </a:rPr>
              <a:t>FACTORS AFFECTING MOTIVATION STRATEGIES</a:t>
            </a:r>
          </a:p>
        </p:txBody>
      </p:sp>
      <p:sp>
        <p:nvSpPr>
          <p:cNvPr id="46083" name="Rectangle 3">
            <a:extLst>
              <a:ext uri="{FF2B5EF4-FFF2-40B4-BE49-F238E27FC236}">
                <a16:creationId xmlns:a16="http://schemas.microsoft.com/office/drawing/2014/main" id="{903282FB-843A-4078-8A1B-7B39B5D065AD}"/>
              </a:ext>
            </a:extLst>
          </p:cNvPr>
          <p:cNvSpPr>
            <a:spLocks noGrp="1" noChangeArrowheads="1"/>
          </p:cNvSpPr>
          <p:nvPr>
            <p:ph idx="1"/>
          </p:nvPr>
        </p:nvSpPr>
        <p:spPr bwMode="auto">
          <a:xfrm>
            <a:off x="935654" y="1465876"/>
            <a:ext cx="10784398" cy="525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381000" indent="-381000">
              <a:spcBef>
                <a:spcPct val="50000"/>
              </a:spcBef>
            </a:pPr>
            <a:r>
              <a:rPr lang="en-GB" altLang="fi-FI" sz="2000" dirty="0">
                <a:latin typeface="Arial" panose="020B0604020202020204" pitchFamily="34" charset="0"/>
                <a:cs typeface="Arial" panose="020B0604020202020204" pitchFamily="34" charset="0"/>
              </a:rPr>
              <a:t>The complexity of the process of motivation means that simplistic approaches based on instrumentality theory (carrot and stick) are unlikely to be successful.</a:t>
            </a:r>
          </a:p>
          <a:p>
            <a:pPr marL="381000" indent="-381000">
              <a:spcBef>
                <a:spcPct val="50000"/>
              </a:spcBef>
            </a:pPr>
            <a:r>
              <a:rPr lang="en-GB" altLang="fi-FI" sz="2000" dirty="0">
                <a:latin typeface="Arial" panose="020B0604020202020204" pitchFamily="34" charset="0"/>
                <a:cs typeface="Arial" panose="020B0604020202020204" pitchFamily="34" charset="0"/>
              </a:rPr>
              <a:t>People are more likely to be motivated if they work in an environment where they are valued for what they are and what they do.</a:t>
            </a:r>
          </a:p>
          <a:p>
            <a:pPr marL="381000" indent="-381000">
              <a:spcBef>
                <a:spcPct val="50000"/>
              </a:spcBef>
            </a:pPr>
            <a:r>
              <a:rPr lang="en-GB" altLang="fi-FI" sz="2000" dirty="0">
                <a:latin typeface="Arial" panose="020B0604020202020204" pitchFamily="34" charset="0"/>
                <a:cs typeface="Arial" panose="020B0604020202020204" pitchFamily="34" charset="0"/>
              </a:rPr>
              <a:t>The need for work which provides people with the means to achieve their goals, a reasonable degree of autonomy and scope for the use of their abilities should be recognized.</a:t>
            </a:r>
          </a:p>
          <a:p>
            <a:pPr marL="381000" indent="-381000">
              <a:spcBef>
                <a:spcPct val="50000"/>
              </a:spcBef>
            </a:pPr>
            <a:r>
              <a:rPr lang="en-GB" altLang="fi-FI" sz="2000" dirty="0">
                <a:latin typeface="Arial" panose="020B0604020202020204" pitchFamily="34" charset="0"/>
                <a:cs typeface="Arial" panose="020B0604020202020204" pitchFamily="34" charset="0"/>
              </a:rPr>
              <a:t>The need to provide people with the opportunity to develop and grow should also be recognized.</a:t>
            </a:r>
          </a:p>
          <a:p>
            <a:pPr marL="381000" indent="-381000">
              <a:spcBef>
                <a:spcPct val="50000"/>
              </a:spcBef>
            </a:pPr>
            <a:r>
              <a:rPr lang="en-GB" altLang="fi-FI" sz="2000" dirty="0">
                <a:latin typeface="Arial" panose="020B0604020202020204" pitchFamily="34" charset="0"/>
                <a:cs typeface="Arial" panose="020B0604020202020204" pitchFamily="34" charset="0"/>
              </a:rPr>
              <a:t>The culture of the organization in the shape of its values and norms will significantly affect motivation.</a:t>
            </a:r>
          </a:p>
          <a:p>
            <a:pPr marL="381000" indent="-381000">
              <a:spcBef>
                <a:spcPct val="50000"/>
              </a:spcBef>
            </a:pPr>
            <a:r>
              <a:rPr lang="en-GB" altLang="fi-FI" sz="2000" dirty="0">
                <a:latin typeface="Arial" panose="020B0604020202020204" pitchFamily="34" charset="0"/>
                <a:cs typeface="Arial" panose="020B0604020202020204" pitchFamily="34" charset="0"/>
              </a:rPr>
              <a:t>Motivation will be enhanced by effective leadership.</a:t>
            </a:r>
          </a:p>
        </p:txBody>
      </p:sp>
    </p:spTree>
    <p:extLst>
      <p:ext uri="{BB962C8B-B14F-4D97-AF65-F5344CB8AC3E}">
        <p14:creationId xmlns:p14="http://schemas.microsoft.com/office/powerpoint/2010/main" val="2146561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a:extLst>
              <a:ext uri="{FF2B5EF4-FFF2-40B4-BE49-F238E27FC236}">
                <a16:creationId xmlns:a16="http://schemas.microsoft.com/office/drawing/2014/main" id="{87347271-D6B5-4A39-AE1F-F9A2743E4313}"/>
              </a:ext>
            </a:extLst>
          </p:cNvPr>
          <p:cNvSpPr txBox="1">
            <a:spLocks noChangeArrowheads="1"/>
          </p:cNvSpPr>
          <p:nvPr/>
        </p:nvSpPr>
        <p:spPr bwMode="auto">
          <a:xfrm>
            <a:off x="3124200" y="50801"/>
            <a:ext cx="6527800" cy="609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a:t>DEVELOPING REWARD STRATEGY</a:t>
            </a:r>
            <a:endParaRPr lang="en-US" altLang="fi-FI" sz="2400" b="1"/>
          </a:p>
        </p:txBody>
      </p:sp>
      <p:sp>
        <p:nvSpPr>
          <p:cNvPr id="48131" name="Text Box 3">
            <a:extLst>
              <a:ext uri="{FF2B5EF4-FFF2-40B4-BE49-F238E27FC236}">
                <a16:creationId xmlns:a16="http://schemas.microsoft.com/office/drawing/2014/main" id="{00AA93D1-562F-4AF2-AF8D-55E9281992CC}"/>
              </a:ext>
            </a:extLst>
          </p:cNvPr>
          <p:cNvSpPr txBox="1">
            <a:spLocks noChangeArrowheads="1"/>
          </p:cNvSpPr>
          <p:nvPr/>
        </p:nvSpPr>
        <p:spPr bwMode="auto">
          <a:xfrm>
            <a:off x="3886200" y="521110"/>
            <a:ext cx="4267200" cy="376238"/>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Analyse business strategy</a:t>
            </a:r>
            <a:endParaRPr lang="en-US" altLang="fi-FI"/>
          </a:p>
        </p:txBody>
      </p:sp>
      <p:sp>
        <p:nvSpPr>
          <p:cNvPr id="48132" name="Text Box 4">
            <a:extLst>
              <a:ext uri="{FF2B5EF4-FFF2-40B4-BE49-F238E27FC236}">
                <a16:creationId xmlns:a16="http://schemas.microsoft.com/office/drawing/2014/main" id="{A2AB6116-53D7-4931-9DA7-CE9A1CE6A74E}"/>
              </a:ext>
            </a:extLst>
          </p:cNvPr>
          <p:cNvSpPr txBox="1">
            <a:spLocks noChangeArrowheads="1"/>
          </p:cNvSpPr>
          <p:nvPr/>
        </p:nvSpPr>
        <p:spPr bwMode="auto">
          <a:xfrm>
            <a:off x="3886200" y="1283110"/>
            <a:ext cx="4267200" cy="376238"/>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Develop HR strategy</a:t>
            </a:r>
            <a:endParaRPr lang="en-US" altLang="fi-FI"/>
          </a:p>
        </p:txBody>
      </p:sp>
      <p:sp>
        <p:nvSpPr>
          <p:cNvPr id="48133" name="Text Box 5">
            <a:extLst>
              <a:ext uri="{FF2B5EF4-FFF2-40B4-BE49-F238E27FC236}">
                <a16:creationId xmlns:a16="http://schemas.microsoft.com/office/drawing/2014/main" id="{194913DD-02F9-4687-AC0F-046602A97F08}"/>
              </a:ext>
            </a:extLst>
          </p:cNvPr>
          <p:cNvSpPr txBox="1">
            <a:spLocks noChangeArrowheads="1"/>
          </p:cNvSpPr>
          <p:nvPr/>
        </p:nvSpPr>
        <p:spPr bwMode="auto">
          <a:xfrm>
            <a:off x="4953000" y="2121311"/>
            <a:ext cx="2133600" cy="6508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fi-FI"/>
              <a:t>Develop reward</a:t>
            </a:r>
            <a:br>
              <a:rPr lang="en-US" altLang="fi-FI"/>
            </a:br>
            <a:r>
              <a:rPr lang="en-US" altLang="fi-FI"/>
              <a:t>strategy</a:t>
            </a:r>
          </a:p>
        </p:txBody>
      </p:sp>
      <p:sp>
        <p:nvSpPr>
          <p:cNvPr id="48134" name="Line 6">
            <a:extLst>
              <a:ext uri="{FF2B5EF4-FFF2-40B4-BE49-F238E27FC236}">
                <a16:creationId xmlns:a16="http://schemas.microsoft.com/office/drawing/2014/main" id="{8B32CCEB-C5C1-4DF2-8956-0CBE75814F89}"/>
              </a:ext>
            </a:extLst>
          </p:cNvPr>
          <p:cNvSpPr>
            <a:spLocks noChangeShapeType="1"/>
          </p:cNvSpPr>
          <p:nvPr/>
        </p:nvSpPr>
        <p:spPr bwMode="auto">
          <a:xfrm>
            <a:off x="6019800" y="90211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35" name="Text Box 7">
            <a:extLst>
              <a:ext uri="{FF2B5EF4-FFF2-40B4-BE49-F238E27FC236}">
                <a16:creationId xmlns:a16="http://schemas.microsoft.com/office/drawing/2014/main" id="{31C5BC58-50D7-4FC4-B167-88FBDE2F9A05}"/>
              </a:ext>
            </a:extLst>
          </p:cNvPr>
          <p:cNvSpPr txBox="1">
            <a:spLocks noChangeArrowheads="1"/>
          </p:cNvSpPr>
          <p:nvPr/>
        </p:nvSpPr>
        <p:spPr bwMode="auto">
          <a:xfrm>
            <a:off x="4953000" y="3111910"/>
            <a:ext cx="2133600" cy="376238"/>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Guiding principles</a:t>
            </a:r>
            <a:endParaRPr lang="en-US" altLang="fi-FI"/>
          </a:p>
        </p:txBody>
      </p:sp>
      <p:sp>
        <p:nvSpPr>
          <p:cNvPr id="48136" name="Text Box 8">
            <a:extLst>
              <a:ext uri="{FF2B5EF4-FFF2-40B4-BE49-F238E27FC236}">
                <a16:creationId xmlns:a16="http://schemas.microsoft.com/office/drawing/2014/main" id="{812498C2-D09A-405E-BAE9-D232A7A4AA74}"/>
              </a:ext>
            </a:extLst>
          </p:cNvPr>
          <p:cNvSpPr txBox="1">
            <a:spLocks noChangeArrowheads="1"/>
          </p:cNvSpPr>
          <p:nvPr/>
        </p:nvSpPr>
        <p:spPr bwMode="auto">
          <a:xfrm>
            <a:off x="4953000" y="3721510"/>
            <a:ext cx="2209800" cy="2565400"/>
          </a:xfrm>
          <a:prstGeom prst="rect">
            <a:avLst/>
          </a:prstGeom>
          <a:solidFill>
            <a:schemeClr va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fi-FI" dirty="0">
                <a:solidFill>
                  <a:schemeClr val="bg1"/>
                </a:solidFill>
              </a:rPr>
              <a:t>Define, justify and agree intentions:</a:t>
            </a:r>
          </a:p>
          <a:p>
            <a:pPr algn="ctr" eaLnBrk="1" hangingPunct="1">
              <a:spcBef>
                <a:spcPct val="50000"/>
              </a:spcBef>
              <a:buFontTx/>
              <a:buChar char="•"/>
            </a:pPr>
            <a:r>
              <a:rPr lang="en-US" altLang="fi-FI" sz="1400" dirty="0">
                <a:solidFill>
                  <a:schemeClr val="bg1"/>
                </a:solidFill>
              </a:rPr>
              <a:t> total reward</a:t>
            </a:r>
          </a:p>
          <a:p>
            <a:pPr algn="ctr" eaLnBrk="1" hangingPunct="1">
              <a:spcBef>
                <a:spcPct val="50000"/>
              </a:spcBef>
              <a:buFontTx/>
              <a:buChar char="•"/>
            </a:pPr>
            <a:r>
              <a:rPr lang="en-US" altLang="fi-FI" sz="1400" dirty="0">
                <a:solidFill>
                  <a:schemeClr val="bg1"/>
                </a:solidFill>
              </a:rPr>
              <a:t> job evaluation</a:t>
            </a:r>
          </a:p>
          <a:p>
            <a:pPr algn="ctr" eaLnBrk="1" hangingPunct="1">
              <a:spcBef>
                <a:spcPct val="50000"/>
              </a:spcBef>
              <a:buFontTx/>
              <a:buChar char="•"/>
            </a:pPr>
            <a:r>
              <a:rPr lang="en-US" altLang="fi-FI" sz="1400" dirty="0">
                <a:solidFill>
                  <a:schemeClr val="bg1"/>
                </a:solidFill>
              </a:rPr>
              <a:t> grade/pay structure</a:t>
            </a:r>
          </a:p>
          <a:p>
            <a:pPr algn="ctr" eaLnBrk="1" hangingPunct="1">
              <a:spcBef>
                <a:spcPct val="50000"/>
              </a:spcBef>
              <a:buFontTx/>
              <a:buChar char="•"/>
            </a:pPr>
            <a:r>
              <a:rPr lang="en-US" altLang="fi-FI" sz="1400" dirty="0">
                <a:solidFill>
                  <a:schemeClr val="bg1"/>
                </a:solidFill>
              </a:rPr>
              <a:t> contribution pay</a:t>
            </a:r>
          </a:p>
          <a:p>
            <a:pPr algn="ctr" eaLnBrk="1" hangingPunct="1">
              <a:spcBef>
                <a:spcPct val="50000"/>
              </a:spcBef>
              <a:buFontTx/>
              <a:buChar char="•"/>
            </a:pPr>
            <a:r>
              <a:rPr lang="en-US" altLang="fi-FI" sz="1400" dirty="0">
                <a:solidFill>
                  <a:schemeClr val="bg1"/>
                </a:solidFill>
              </a:rPr>
              <a:t> flexibility</a:t>
            </a:r>
          </a:p>
          <a:p>
            <a:pPr algn="ctr" eaLnBrk="1" hangingPunct="1">
              <a:spcBef>
                <a:spcPct val="50000"/>
              </a:spcBef>
              <a:buFontTx/>
              <a:buChar char="•"/>
            </a:pPr>
            <a:endParaRPr lang="en-US" altLang="fi-FI" sz="1400" dirty="0">
              <a:solidFill>
                <a:schemeClr val="bg1"/>
              </a:solidFill>
            </a:endParaRPr>
          </a:p>
        </p:txBody>
      </p:sp>
      <p:sp>
        <p:nvSpPr>
          <p:cNvPr id="48137" name="Line 9">
            <a:extLst>
              <a:ext uri="{FF2B5EF4-FFF2-40B4-BE49-F238E27FC236}">
                <a16:creationId xmlns:a16="http://schemas.microsoft.com/office/drawing/2014/main" id="{92D92A60-4DCC-4059-BA29-6F6898B342BA}"/>
              </a:ext>
            </a:extLst>
          </p:cNvPr>
          <p:cNvSpPr>
            <a:spLocks noChangeShapeType="1"/>
          </p:cNvSpPr>
          <p:nvPr/>
        </p:nvSpPr>
        <p:spPr bwMode="auto">
          <a:xfrm>
            <a:off x="6019800" y="280711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38" name="Line 10">
            <a:extLst>
              <a:ext uri="{FF2B5EF4-FFF2-40B4-BE49-F238E27FC236}">
                <a16:creationId xmlns:a16="http://schemas.microsoft.com/office/drawing/2014/main" id="{C316FF15-1CA0-4338-BBD3-70BDAB58DC0C}"/>
              </a:ext>
            </a:extLst>
          </p:cNvPr>
          <p:cNvSpPr>
            <a:spLocks noChangeShapeType="1"/>
          </p:cNvSpPr>
          <p:nvPr/>
        </p:nvSpPr>
        <p:spPr bwMode="auto">
          <a:xfrm>
            <a:off x="6019800" y="349291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39" name="Line 11">
            <a:extLst>
              <a:ext uri="{FF2B5EF4-FFF2-40B4-BE49-F238E27FC236}">
                <a16:creationId xmlns:a16="http://schemas.microsoft.com/office/drawing/2014/main" id="{29742B53-2550-49E6-AFB6-FECCEC2297DB}"/>
              </a:ext>
            </a:extLst>
          </p:cNvPr>
          <p:cNvSpPr>
            <a:spLocks noChangeShapeType="1"/>
          </p:cNvSpPr>
          <p:nvPr/>
        </p:nvSpPr>
        <p:spPr bwMode="auto">
          <a:xfrm>
            <a:off x="6019800" y="166411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40" name="Text Box 12">
            <a:extLst>
              <a:ext uri="{FF2B5EF4-FFF2-40B4-BE49-F238E27FC236}">
                <a16:creationId xmlns:a16="http://schemas.microsoft.com/office/drawing/2014/main" id="{BF6FFC57-7A18-4BDF-A406-0436BC2D50B3}"/>
              </a:ext>
            </a:extLst>
          </p:cNvPr>
          <p:cNvSpPr txBox="1">
            <a:spLocks noChangeArrowheads="1"/>
          </p:cNvSpPr>
          <p:nvPr/>
        </p:nvSpPr>
        <p:spPr bwMode="auto">
          <a:xfrm>
            <a:off x="2057400" y="2105436"/>
            <a:ext cx="2133600" cy="6508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Analyse present arrangements</a:t>
            </a:r>
          </a:p>
        </p:txBody>
      </p:sp>
      <p:sp>
        <p:nvSpPr>
          <p:cNvPr id="48141" name="Text Box 13">
            <a:extLst>
              <a:ext uri="{FF2B5EF4-FFF2-40B4-BE49-F238E27FC236}">
                <a16:creationId xmlns:a16="http://schemas.microsoft.com/office/drawing/2014/main" id="{A47D0931-EE94-4FB1-9B60-AA13D9BA5D19}"/>
              </a:ext>
            </a:extLst>
          </p:cNvPr>
          <p:cNvSpPr txBox="1">
            <a:spLocks noChangeArrowheads="1"/>
          </p:cNvSpPr>
          <p:nvPr/>
        </p:nvSpPr>
        <p:spPr bwMode="auto">
          <a:xfrm>
            <a:off x="7924800" y="2105436"/>
            <a:ext cx="2057400" cy="650875"/>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Assess needs of stakeholders</a:t>
            </a:r>
          </a:p>
        </p:txBody>
      </p:sp>
      <p:sp>
        <p:nvSpPr>
          <p:cNvPr id="48142" name="Line 14">
            <a:extLst>
              <a:ext uri="{FF2B5EF4-FFF2-40B4-BE49-F238E27FC236}">
                <a16:creationId xmlns:a16="http://schemas.microsoft.com/office/drawing/2014/main" id="{88099498-8083-4138-82E0-AE0EDD449784}"/>
              </a:ext>
            </a:extLst>
          </p:cNvPr>
          <p:cNvSpPr>
            <a:spLocks noChangeShapeType="1"/>
          </p:cNvSpPr>
          <p:nvPr/>
        </p:nvSpPr>
        <p:spPr bwMode="auto">
          <a:xfrm flipV="1">
            <a:off x="3048000" y="1511710"/>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8143" name="Line 15">
            <a:extLst>
              <a:ext uri="{FF2B5EF4-FFF2-40B4-BE49-F238E27FC236}">
                <a16:creationId xmlns:a16="http://schemas.microsoft.com/office/drawing/2014/main" id="{0CAF1FF7-607C-4E1F-A6BD-E26D209E7455}"/>
              </a:ext>
            </a:extLst>
          </p:cNvPr>
          <p:cNvSpPr>
            <a:spLocks noChangeShapeType="1"/>
          </p:cNvSpPr>
          <p:nvPr/>
        </p:nvSpPr>
        <p:spPr bwMode="auto">
          <a:xfrm>
            <a:off x="3048000" y="1511710"/>
            <a:ext cx="838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44" name="Line 16">
            <a:extLst>
              <a:ext uri="{FF2B5EF4-FFF2-40B4-BE49-F238E27FC236}">
                <a16:creationId xmlns:a16="http://schemas.microsoft.com/office/drawing/2014/main" id="{D6E1C48D-C64E-4F11-B633-96B0E7A31218}"/>
              </a:ext>
            </a:extLst>
          </p:cNvPr>
          <p:cNvSpPr>
            <a:spLocks noChangeShapeType="1"/>
          </p:cNvSpPr>
          <p:nvPr/>
        </p:nvSpPr>
        <p:spPr bwMode="auto">
          <a:xfrm flipV="1">
            <a:off x="8991600" y="1511710"/>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8145" name="Line 17">
            <a:extLst>
              <a:ext uri="{FF2B5EF4-FFF2-40B4-BE49-F238E27FC236}">
                <a16:creationId xmlns:a16="http://schemas.microsoft.com/office/drawing/2014/main" id="{B76A52F2-930A-43F2-8D03-0F8FB5B70639}"/>
              </a:ext>
            </a:extLst>
          </p:cNvPr>
          <p:cNvSpPr>
            <a:spLocks noChangeShapeType="1"/>
          </p:cNvSpPr>
          <p:nvPr/>
        </p:nvSpPr>
        <p:spPr bwMode="auto">
          <a:xfrm flipH="1">
            <a:off x="8153400" y="1511710"/>
            <a:ext cx="838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46" name="Line 18">
            <a:extLst>
              <a:ext uri="{FF2B5EF4-FFF2-40B4-BE49-F238E27FC236}">
                <a16:creationId xmlns:a16="http://schemas.microsoft.com/office/drawing/2014/main" id="{8B81963B-E09A-48A3-8D7C-EAC443197E9F}"/>
              </a:ext>
            </a:extLst>
          </p:cNvPr>
          <p:cNvSpPr>
            <a:spLocks noChangeShapeType="1"/>
          </p:cNvSpPr>
          <p:nvPr/>
        </p:nvSpPr>
        <p:spPr bwMode="auto">
          <a:xfrm>
            <a:off x="4191000" y="242611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47" name="Line 19">
            <a:extLst>
              <a:ext uri="{FF2B5EF4-FFF2-40B4-BE49-F238E27FC236}">
                <a16:creationId xmlns:a16="http://schemas.microsoft.com/office/drawing/2014/main" id="{BEA8F617-6F62-4B6B-9C5B-BAA69AA31276}"/>
              </a:ext>
            </a:extLst>
          </p:cNvPr>
          <p:cNvSpPr>
            <a:spLocks noChangeShapeType="1"/>
          </p:cNvSpPr>
          <p:nvPr/>
        </p:nvSpPr>
        <p:spPr bwMode="auto">
          <a:xfrm flipH="1">
            <a:off x="7010400" y="2426110"/>
            <a:ext cx="914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48" name="Text Box 20">
            <a:extLst>
              <a:ext uri="{FF2B5EF4-FFF2-40B4-BE49-F238E27FC236}">
                <a16:creationId xmlns:a16="http://schemas.microsoft.com/office/drawing/2014/main" id="{6C1F6A07-D6DE-4F48-8BF8-4EDF5C0E3420}"/>
              </a:ext>
            </a:extLst>
          </p:cNvPr>
          <p:cNvSpPr txBox="1">
            <a:spLocks noChangeArrowheads="1"/>
          </p:cNvSpPr>
          <p:nvPr/>
        </p:nvSpPr>
        <p:spPr bwMode="auto">
          <a:xfrm>
            <a:off x="8001000" y="3111910"/>
            <a:ext cx="1981200" cy="2851150"/>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Consult, </a:t>
            </a:r>
            <a:br>
              <a:rPr lang="en-GB" altLang="fi-FI"/>
            </a:br>
            <a:r>
              <a:rPr lang="en-GB" altLang="fi-FI"/>
              <a:t>involve and communicate with employees</a:t>
            </a:r>
          </a:p>
          <a:p>
            <a:pPr algn="ctr" eaLnBrk="1" hangingPunct="1">
              <a:spcBef>
                <a:spcPct val="50000"/>
              </a:spcBef>
            </a:pPr>
            <a:endParaRPr lang="en-GB" altLang="fi-FI"/>
          </a:p>
          <a:p>
            <a:pPr algn="ctr" eaLnBrk="1" hangingPunct="1">
              <a:spcBef>
                <a:spcPct val="50000"/>
              </a:spcBef>
            </a:pPr>
            <a:endParaRPr lang="en-GB" altLang="fi-FI"/>
          </a:p>
          <a:p>
            <a:pPr algn="ctr" eaLnBrk="1" hangingPunct="1">
              <a:spcBef>
                <a:spcPct val="50000"/>
              </a:spcBef>
            </a:pPr>
            <a:endParaRPr lang="en-GB" altLang="fi-FI">
              <a:solidFill>
                <a:schemeClr val="bg2"/>
              </a:solidFill>
            </a:endParaRPr>
          </a:p>
          <a:p>
            <a:pPr algn="ctr" eaLnBrk="1" hangingPunct="1">
              <a:spcBef>
                <a:spcPct val="50000"/>
              </a:spcBef>
            </a:pPr>
            <a:endParaRPr lang="en-GB" altLang="fi-FI">
              <a:solidFill>
                <a:schemeClr val="bg2"/>
              </a:solidFill>
            </a:endParaRPr>
          </a:p>
        </p:txBody>
      </p:sp>
      <p:sp>
        <p:nvSpPr>
          <p:cNvPr id="48149" name="Text Box 21">
            <a:extLst>
              <a:ext uri="{FF2B5EF4-FFF2-40B4-BE49-F238E27FC236}">
                <a16:creationId xmlns:a16="http://schemas.microsoft.com/office/drawing/2014/main" id="{74F025B9-3C20-4E0C-BF77-E4517C0575D5}"/>
              </a:ext>
            </a:extLst>
          </p:cNvPr>
          <p:cNvSpPr txBox="1">
            <a:spLocks noChangeArrowheads="1"/>
          </p:cNvSpPr>
          <p:nvPr/>
        </p:nvSpPr>
        <p:spPr bwMode="auto">
          <a:xfrm>
            <a:off x="2133600" y="3111910"/>
            <a:ext cx="2057400" cy="2851150"/>
          </a:xfrm>
          <a:prstGeom prst="rect">
            <a:avLst/>
          </a:prstGeom>
          <a:solidFill>
            <a:schemeClr val="bg1"/>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a:t>Consult and involve senior management and line managers</a:t>
            </a:r>
          </a:p>
          <a:p>
            <a:pPr algn="ctr" eaLnBrk="1" hangingPunct="1">
              <a:spcBef>
                <a:spcPct val="50000"/>
              </a:spcBef>
            </a:pPr>
            <a:endParaRPr lang="en-GB" altLang="fi-FI"/>
          </a:p>
          <a:p>
            <a:pPr algn="ctr" eaLnBrk="1" hangingPunct="1">
              <a:spcBef>
                <a:spcPct val="50000"/>
              </a:spcBef>
            </a:pPr>
            <a:endParaRPr lang="en-GB" altLang="fi-FI"/>
          </a:p>
          <a:p>
            <a:pPr algn="ctr" eaLnBrk="1" hangingPunct="1">
              <a:spcBef>
                <a:spcPct val="50000"/>
              </a:spcBef>
            </a:pPr>
            <a:endParaRPr lang="en-GB" altLang="fi-FI"/>
          </a:p>
          <a:p>
            <a:pPr algn="ctr" eaLnBrk="1" hangingPunct="1">
              <a:spcBef>
                <a:spcPct val="50000"/>
              </a:spcBef>
            </a:pPr>
            <a:endParaRPr lang="en-GB" altLang="fi-FI"/>
          </a:p>
        </p:txBody>
      </p:sp>
      <p:sp>
        <p:nvSpPr>
          <p:cNvPr id="48150" name="Line 22">
            <a:extLst>
              <a:ext uri="{FF2B5EF4-FFF2-40B4-BE49-F238E27FC236}">
                <a16:creationId xmlns:a16="http://schemas.microsoft.com/office/drawing/2014/main" id="{7D850C95-5119-498D-AF56-D426F689286C}"/>
              </a:ext>
            </a:extLst>
          </p:cNvPr>
          <p:cNvSpPr>
            <a:spLocks noChangeShapeType="1"/>
          </p:cNvSpPr>
          <p:nvPr/>
        </p:nvSpPr>
        <p:spPr bwMode="auto">
          <a:xfrm>
            <a:off x="4191000" y="334051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51" name="Line 23">
            <a:extLst>
              <a:ext uri="{FF2B5EF4-FFF2-40B4-BE49-F238E27FC236}">
                <a16:creationId xmlns:a16="http://schemas.microsoft.com/office/drawing/2014/main" id="{916C1F69-7A58-497A-82AF-0382C92A781A}"/>
              </a:ext>
            </a:extLst>
          </p:cNvPr>
          <p:cNvSpPr>
            <a:spLocks noChangeShapeType="1"/>
          </p:cNvSpPr>
          <p:nvPr/>
        </p:nvSpPr>
        <p:spPr bwMode="auto">
          <a:xfrm flipH="1">
            <a:off x="7086600" y="3264310"/>
            <a:ext cx="914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52" name="Line 24">
            <a:extLst>
              <a:ext uri="{FF2B5EF4-FFF2-40B4-BE49-F238E27FC236}">
                <a16:creationId xmlns:a16="http://schemas.microsoft.com/office/drawing/2014/main" id="{3199EAC1-8AFB-43F9-8EBB-74F2EB8A3CAF}"/>
              </a:ext>
            </a:extLst>
          </p:cNvPr>
          <p:cNvSpPr>
            <a:spLocks noChangeShapeType="1"/>
          </p:cNvSpPr>
          <p:nvPr/>
        </p:nvSpPr>
        <p:spPr bwMode="auto">
          <a:xfrm>
            <a:off x="4191000" y="471211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8153" name="Line 25">
            <a:extLst>
              <a:ext uri="{FF2B5EF4-FFF2-40B4-BE49-F238E27FC236}">
                <a16:creationId xmlns:a16="http://schemas.microsoft.com/office/drawing/2014/main" id="{4B39F541-EA6B-4D23-A559-11802FECDAE7}"/>
              </a:ext>
            </a:extLst>
          </p:cNvPr>
          <p:cNvSpPr>
            <a:spLocks noChangeShapeType="1"/>
          </p:cNvSpPr>
          <p:nvPr/>
        </p:nvSpPr>
        <p:spPr bwMode="auto">
          <a:xfrm flipH="1">
            <a:off x="7162800" y="4712110"/>
            <a:ext cx="838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19145539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94F14A36-6E09-445D-AEEE-9B1E73EA71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86554" y="2334761"/>
            <a:ext cx="5237357" cy="310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Title 1">
            <a:extLst>
              <a:ext uri="{FF2B5EF4-FFF2-40B4-BE49-F238E27FC236}">
                <a16:creationId xmlns:a16="http://schemas.microsoft.com/office/drawing/2014/main" id="{54583333-D441-4026-A816-224F6F325756}"/>
              </a:ext>
            </a:extLst>
          </p:cNvPr>
          <p:cNvSpPr>
            <a:spLocks noGrp="1"/>
          </p:cNvSpPr>
          <p:nvPr>
            <p:ph type="title"/>
          </p:nvPr>
        </p:nvSpPr>
        <p:spPr bwMode="auto">
          <a:xfrm>
            <a:off x="1704831" y="734877"/>
            <a:ext cx="9067800"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algn="ctr"/>
            <a:r>
              <a:rPr lang="fi-FI" altLang="en-US" b="1" dirty="0" err="1">
                <a:latin typeface="Arial" panose="020B0604020202020204" pitchFamily="34" charset="0"/>
                <a:cs typeface="Arial" panose="020B0604020202020204" pitchFamily="34" charset="0"/>
              </a:rPr>
              <a:t>Motivating</a:t>
            </a:r>
            <a:r>
              <a:rPr lang="fi-FI" altLang="en-US" b="1" dirty="0">
                <a:latin typeface="Arial" panose="020B0604020202020204" pitchFamily="34" charset="0"/>
                <a:cs typeface="Arial" panose="020B0604020202020204" pitchFamily="34" charset="0"/>
              </a:rPr>
              <a:t> People in Organization</a:t>
            </a:r>
          </a:p>
        </p:txBody>
      </p:sp>
      <p:sp>
        <p:nvSpPr>
          <p:cNvPr id="13315" name="Content Placeholder 2">
            <a:extLst>
              <a:ext uri="{FF2B5EF4-FFF2-40B4-BE49-F238E27FC236}">
                <a16:creationId xmlns:a16="http://schemas.microsoft.com/office/drawing/2014/main" id="{94046474-B3E7-49E9-A8FE-9E01C890AFCB}"/>
              </a:ext>
            </a:extLst>
          </p:cNvPr>
          <p:cNvSpPr>
            <a:spLocks noGrp="1"/>
          </p:cNvSpPr>
          <p:nvPr>
            <p:ph idx="1"/>
          </p:nvPr>
        </p:nvSpPr>
        <p:spPr bwMode="auto">
          <a:xfrm>
            <a:off x="838200" y="1816919"/>
            <a:ext cx="6578599" cy="45394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spcAft>
                <a:spcPts val="600"/>
              </a:spcAft>
            </a:pPr>
            <a:r>
              <a:rPr lang="fi-FI" altLang="en-US" dirty="0" err="1">
                <a:latin typeface="Arial" panose="020B0604020202020204" pitchFamily="34" charset="0"/>
                <a:cs typeface="Arial" panose="020B0604020202020204" pitchFamily="34" charset="0"/>
              </a:rPr>
              <a:t>Achieve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sustained</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high</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levels</a:t>
            </a:r>
            <a:r>
              <a:rPr lang="fi-FI" altLang="en-US" dirty="0">
                <a:latin typeface="Arial" panose="020B0604020202020204" pitchFamily="34" charset="0"/>
                <a:cs typeface="Arial" panose="020B0604020202020204" pitchFamily="34" charset="0"/>
              </a:rPr>
              <a:t> of </a:t>
            </a:r>
            <a:r>
              <a:rPr lang="fi-FI" altLang="en-US" dirty="0" err="1">
                <a:latin typeface="Arial" panose="020B0604020202020204" pitchFamily="34" charset="0"/>
                <a:cs typeface="Arial" panose="020B0604020202020204" pitchFamily="34" charset="0"/>
              </a:rPr>
              <a:t>performance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through</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people</a:t>
            </a:r>
            <a:endParaRPr lang="fi-FI" altLang="en-US" dirty="0">
              <a:latin typeface="Arial" panose="020B0604020202020204" pitchFamily="34" charset="0"/>
              <a:cs typeface="Arial" panose="020B0604020202020204" pitchFamily="34" charset="0"/>
            </a:endParaRPr>
          </a:p>
          <a:p>
            <a:pPr>
              <a:spcAft>
                <a:spcPts val="600"/>
              </a:spcAft>
            </a:pPr>
            <a:r>
              <a:rPr lang="fi-FI" altLang="en-US" dirty="0">
                <a:latin typeface="Arial" panose="020B0604020202020204" pitchFamily="34" charset="0"/>
                <a:cs typeface="Arial" panose="020B0604020202020204" pitchFamily="34" charset="0"/>
              </a:rPr>
              <a:t>How </a:t>
            </a:r>
            <a:r>
              <a:rPr lang="fi-FI" altLang="en-US" dirty="0" err="1">
                <a:latin typeface="Arial" panose="020B0604020202020204" pitchFamily="34" charset="0"/>
                <a:cs typeface="Arial" panose="020B0604020202020204" pitchFamily="34" charset="0"/>
              </a:rPr>
              <a:t>individuals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can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be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motivated</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by</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incentives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rewards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leadership</a:t>
            </a:r>
            <a:r>
              <a:rPr lang="fi-FI" altLang="en-US" dirty="0">
                <a:latin typeface="Arial" panose="020B0604020202020204" pitchFamily="34" charset="0"/>
                <a:cs typeface="Arial" panose="020B0604020202020204" pitchFamily="34" charset="0"/>
              </a:rPr>
              <a:t> and </a:t>
            </a:r>
            <a:r>
              <a:rPr lang="fi-FI" altLang="en-US" dirty="0" err="1">
                <a:latin typeface="Arial" panose="020B0604020202020204" pitchFamily="34" charset="0"/>
                <a:cs typeface="Arial" panose="020B0604020202020204" pitchFamily="34" charset="0"/>
              </a:rPr>
              <a:t>their</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work</a:t>
            </a:r>
            <a:endParaRPr lang="fi-FI" altLang="en-US" dirty="0">
              <a:latin typeface="Arial" panose="020B0604020202020204" pitchFamily="34" charset="0"/>
              <a:cs typeface="Arial" panose="020B0604020202020204" pitchFamily="34" charset="0"/>
            </a:endParaRPr>
          </a:p>
          <a:p>
            <a:pPr>
              <a:spcAft>
                <a:spcPts val="600"/>
              </a:spcAft>
            </a:pPr>
            <a:r>
              <a:rPr lang="fi-FI" altLang="en-US" dirty="0" err="1">
                <a:latin typeface="Arial" panose="020B0604020202020204" pitchFamily="34" charset="0"/>
                <a:cs typeface="Arial" panose="020B0604020202020204" pitchFamily="34" charset="0"/>
              </a:rPr>
              <a:t>Companies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strive</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develop</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motivation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processes</a:t>
            </a:r>
            <a:r>
              <a:rPr lang="fi-FI" altLang="en-US" dirty="0">
                <a:latin typeface="Arial" panose="020B0604020202020204" pitchFamily="34" charset="0"/>
                <a:cs typeface="Arial" panose="020B0604020202020204" pitchFamily="34" charset="0"/>
              </a:rPr>
              <a:t> and </a:t>
            </a:r>
            <a:r>
              <a:rPr lang="fi-FI" altLang="en-US" dirty="0" err="1">
                <a:latin typeface="Arial" panose="020B0604020202020204" pitchFamily="34" charset="0"/>
                <a:cs typeface="Arial" panose="020B0604020202020204" pitchFamily="34" charset="0"/>
              </a:rPr>
              <a:t>work</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environment</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that</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will</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facilitate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high</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performance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from</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its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workforce</a:t>
            </a:r>
            <a:endParaRPr lang="fi-FI" altLang="en-US" dirty="0">
              <a:latin typeface="Arial" panose="020B0604020202020204" pitchFamily="34" charset="0"/>
              <a:cs typeface="Arial" panose="020B0604020202020204" pitchFamily="34" charset="0"/>
            </a:endParaRPr>
          </a:p>
        </p:txBody>
      </p:sp>
      <p:sp>
        <p:nvSpPr>
          <p:cNvPr id="13316" name="Date Placeholder 3">
            <a:extLst>
              <a:ext uri="{FF2B5EF4-FFF2-40B4-BE49-F238E27FC236}">
                <a16:creationId xmlns:a16="http://schemas.microsoft.com/office/drawing/2014/main" id="{50EB5D3B-2B11-486D-BE48-305797CFEB16}"/>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A59B0BE-ABD4-4EFA-9E76-5CCB5FA61ED9}" type="datetime1">
              <a:rPr lang="fi-FI" altLang="en-US" smtClean="0">
                <a:solidFill>
                  <a:schemeClr val="bg1"/>
                </a:solidFill>
              </a:rPr>
              <a:pPr/>
              <a:t>15.1.2018</a:t>
            </a:fld>
            <a:endParaRPr lang="fi-FI" altLang="en-US">
              <a:solidFill>
                <a:schemeClr val="bg1"/>
              </a:solidFill>
            </a:endParaRPr>
          </a:p>
        </p:txBody>
      </p:sp>
      <p:sp>
        <p:nvSpPr>
          <p:cNvPr id="13317" name="Footer Placeholder 4">
            <a:extLst>
              <a:ext uri="{FF2B5EF4-FFF2-40B4-BE49-F238E27FC236}">
                <a16:creationId xmlns:a16="http://schemas.microsoft.com/office/drawing/2014/main" id="{439CAB0E-0288-4203-874D-C035AF645FD0}"/>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3318" name="Slide Number Placeholder 5">
            <a:extLst>
              <a:ext uri="{FF2B5EF4-FFF2-40B4-BE49-F238E27FC236}">
                <a16:creationId xmlns:a16="http://schemas.microsoft.com/office/drawing/2014/main" id="{DD5F7367-3FBF-473E-A31C-2332916FCFE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FB23A18-FAD1-482B-B01C-B93CE2BD4A19}" type="slidenum">
              <a:rPr lang="fi-FI" altLang="en-US" smtClean="0">
                <a:solidFill>
                  <a:schemeClr val="bg1"/>
                </a:solidFill>
              </a:rPr>
              <a:pPr/>
              <a:t>2</a:t>
            </a:fld>
            <a:endParaRPr lang="fi-FI" altLang="en-US">
              <a:solidFill>
                <a:schemeClr val="bg1"/>
              </a:solidFill>
            </a:endParaRPr>
          </a:p>
        </p:txBody>
      </p:sp>
    </p:spTree>
    <p:extLst>
      <p:ext uri="{BB962C8B-B14F-4D97-AF65-F5344CB8AC3E}">
        <p14:creationId xmlns:p14="http://schemas.microsoft.com/office/powerpoint/2010/main" val="2652545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a:extLst>
              <a:ext uri="{FF2B5EF4-FFF2-40B4-BE49-F238E27FC236}">
                <a16:creationId xmlns:a16="http://schemas.microsoft.com/office/drawing/2014/main" id="{942A5B1A-4D79-45ED-947C-2ECAA9C9880B}"/>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300D8AC-38BE-4B90-A071-3E747244F900}" type="datetime1">
              <a:rPr lang="fi-FI" altLang="en-US" smtClean="0">
                <a:solidFill>
                  <a:schemeClr val="bg1"/>
                </a:solidFill>
              </a:rPr>
              <a:pPr/>
              <a:t>15.1.2018</a:t>
            </a:fld>
            <a:endParaRPr lang="fi-FI" altLang="en-US">
              <a:solidFill>
                <a:schemeClr val="bg1"/>
              </a:solidFill>
            </a:endParaRPr>
          </a:p>
        </p:txBody>
      </p:sp>
      <p:sp>
        <p:nvSpPr>
          <p:cNvPr id="6147" name="Footer Placeholder 4">
            <a:extLst>
              <a:ext uri="{FF2B5EF4-FFF2-40B4-BE49-F238E27FC236}">
                <a16:creationId xmlns:a16="http://schemas.microsoft.com/office/drawing/2014/main" id="{B61E0CF3-583E-4BF1-A775-CDC7082B45A3}"/>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6148" name="Slide Number Placeholder 5">
            <a:extLst>
              <a:ext uri="{FF2B5EF4-FFF2-40B4-BE49-F238E27FC236}">
                <a16:creationId xmlns:a16="http://schemas.microsoft.com/office/drawing/2014/main" id="{88AD4404-0EC5-4D22-AD2F-EDFD5308E5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8A2FD09-6821-4716-9ABF-616467EBAF67}" type="slidenum">
              <a:rPr lang="fi-FI" altLang="en-US" smtClean="0">
                <a:solidFill>
                  <a:schemeClr val="bg1"/>
                </a:solidFill>
              </a:rPr>
              <a:pPr/>
              <a:t>20</a:t>
            </a:fld>
            <a:endParaRPr lang="fi-FI" altLang="en-US">
              <a:solidFill>
                <a:schemeClr val="bg1"/>
              </a:solidFill>
            </a:endParaRPr>
          </a:p>
        </p:txBody>
      </p:sp>
      <p:pic>
        <p:nvPicPr>
          <p:cNvPr id="6149" name="Picture 2" descr="Image result for employee motivation">
            <a:extLst>
              <a:ext uri="{FF2B5EF4-FFF2-40B4-BE49-F238E27FC236}">
                <a16:creationId xmlns:a16="http://schemas.microsoft.com/office/drawing/2014/main" id="{F651B2EA-7F92-4072-97E6-2EE5B433AF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870" y="771528"/>
            <a:ext cx="7912100" cy="512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Box 6">
            <a:extLst>
              <a:ext uri="{FF2B5EF4-FFF2-40B4-BE49-F238E27FC236}">
                <a16:creationId xmlns:a16="http://schemas.microsoft.com/office/drawing/2014/main" id="{540D5BF3-71D3-478A-860C-746825354D7A}"/>
              </a:ext>
            </a:extLst>
          </p:cNvPr>
          <p:cNvSpPr txBox="1">
            <a:spLocks noChangeArrowheads="1"/>
          </p:cNvSpPr>
          <p:nvPr/>
        </p:nvSpPr>
        <p:spPr bwMode="auto">
          <a:xfrm>
            <a:off x="3711576" y="5886296"/>
            <a:ext cx="5121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fi-FI" altLang="en-US" dirty="0" err="1"/>
              <a:t>Source</a:t>
            </a:r>
            <a:r>
              <a:rPr lang="fi-FI" altLang="en-US" dirty="0"/>
              <a:t>: </a:t>
            </a:r>
            <a:r>
              <a:rPr lang="fi-FI" altLang="en-US" dirty="0" err="1"/>
              <a:t>Research</a:t>
            </a:r>
            <a:r>
              <a:rPr lang="fi-FI" altLang="en-US" dirty="0"/>
              <a:t> Report_Dec2015_FINAL.indd</a:t>
            </a:r>
          </a:p>
        </p:txBody>
      </p:sp>
      <p:sp>
        <p:nvSpPr>
          <p:cNvPr id="6151" name="TextBox 7">
            <a:extLst>
              <a:ext uri="{FF2B5EF4-FFF2-40B4-BE49-F238E27FC236}">
                <a16:creationId xmlns:a16="http://schemas.microsoft.com/office/drawing/2014/main" id="{D4FBB86E-642F-4647-871A-3483EE7C3EE8}"/>
              </a:ext>
            </a:extLst>
          </p:cNvPr>
          <p:cNvSpPr txBox="1">
            <a:spLocks noChangeArrowheads="1"/>
          </p:cNvSpPr>
          <p:nvPr/>
        </p:nvSpPr>
        <p:spPr bwMode="auto">
          <a:xfrm>
            <a:off x="4722812" y="215108"/>
            <a:ext cx="3430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fi-FI" altLang="en-US" b="1"/>
              <a:t>Case Example: </a:t>
            </a:r>
            <a:r>
              <a:rPr lang="fi-FI" altLang="en-US"/>
              <a:t>Call Center UK</a:t>
            </a:r>
          </a:p>
        </p:txBody>
      </p:sp>
    </p:spTree>
    <p:extLst>
      <p:ext uri="{BB962C8B-B14F-4D97-AF65-F5344CB8AC3E}">
        <p14:creationId xmlns:p14="http://schemas.microsoft.com/office/powerpoint/2010/main" val="2521673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B55C190-4181-426D-95D1-31803ECAEDC9}"/>
              </a:ext>
            </a:extLst>
          </p:cNvPr>
          <p:cNvSpPr>
            <a:spLocks noGrp="1"/>
          </p:cNvSpPr>
          <p:nvPr>
            <p:ph type="title"/>
          </p:nvPr>
        </p:nvSpPr>
        <p:spPr bwMode="auto">
          <a:xfrm>
            <a:off x="4281488" y="134938"/>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fi-FI" altLang="en-US">
                <a:latin typeface="Arial" panose="020B0604020202020204" pitchFamily="34" charset="0"/>
                <a:cs typeface="Arial" panose="020B0604020202020204" pitchFamily="34" charset="0"/>
              </a:rPr>
              <a:t>Top 5 Answers 2015</a:t>
            </a:r>
          </a:p>
        </p:txBody>
      </p:sp>
      <p:sp>
        <p:nvSpPr>
          <p:cNvPr id="3" name="Content Placeholder 2">
            <a:extLst>
              <a:ext uri="{FF2B5EF4-FFF2-40B4-BE49-F238E27FC236}">
                <a16:creationId xmlns:a16="http://schemas.microsoft.com/office/drawing/2014/main" id="{DB03884B-BF36-4249-833D-26630F6CA603}"/>
              </a:ext>
            </a:extLst>
          </p:cNvPr>
          <p:cNvSpPr>
            <a:spLocks noGrp="1"/>
          </p:cNvSpPr>
          <p:nvPr>
            <p:ph idx="1"/>
          </p:nvPr>
        </p:nvSpPr>
        <p:spPr>
          <a:xfrm>
            <a:off x="838200" y="1174116"/>
            <a:ext cx="10967720" cy="4830762"/>
          </a:xfrm>
        </p:spPr>
        <p:txBody>
          <a:bodyPr>
            <a:normAutofit/>
          </a:bodyPr>
          <a:lstStyle/>
          <a:p>
            <a:pPr marL="0" indent="0">
              <a:buNone/>
              <a:defRPr/>
            </a:pPr>
            <a:r>
              <a:rPr lang="fi-FI" sz="3200" b="1" dirty="0"/>
              <a:t>Case </a:t>
            </a:r>
            <a:r>
              <a:rPr lang="fi-FI" sz="3200" b="1" dirty="0" err="1"/>
              <a:t>Example</a:t>
            </a:r>
            <a:r>
              <a:rPr lang="fi-FI" sz="3200" dirty="0"/>
              <a:t>: Call Center UK</a:t>
            </a:r>
          </a:p>
          <a:p>
            <a:pPr marL="720725">
              <a:defRPr/>
            </a:pPr>
            <a:r>
              <a:rPr lang="en-US" sz="2400" dirty="0"/>
              <a:t>I had a good work/life balance (45%)</a:t>
            </a:r>
          </a:p>
          <a:p>
            <a:pPr marL="720725">
              <a:defRPr/>
            </a:pPr>
            <a:r>
              <a:rPr lang="en-US" sz="2400" dirty="0"/>
              <a:t>I have a motivating boss who is very good at their job (25%)</a:t>
            </a:r>
          </a:p>
          <a:p>
            <a:pPr marL="720725">
              <a:defRPr/>
            </a:pPr>
            <a:r>
              <a:rPr lang="en-US" sz="2400" dirty="0"/>
              <a:t>I have great peers, we always manage to motivate each other (19%)</a:t>
            </a:r>
          </a:p>
          <a:p>
            <a:pPr marL="720725">
              <a:defRPr/>
            </a:pPr>
            <a:r>
              <a:rPr lang="en-US" sz="2400" dirty="0"/>
              <a:t>My boss is very good at saying thank you. It keeps me motivated (17%)</a:t>
            </a:r>
          </a:p>
          <a:p>
            <a:pPr marL="720725">
              <a:defRPr/>
            </a:pPr>
            <a:r>
              <a:rPr lang="en-US" sz="2400" dirty="0"/>
              <a:t>The office environment is very motivating (16%)</a:t>
            </a:r>
            <a:endParaRPr lang="fi-FI" sz="3200" dirty="0"/>
          </a:p>
          <a:p>
            <a:pPr marL="0" indent="0">
              <a:buNone/>
              <a:defRPr/>
            </a:pPr>
            <a:r>
              <a:rPr lang="fi-FI" sz="3200" b="1" dirty="0" err="1"/>
              <a:t>Results</a:t>
            </a:r>
            <a:r>
              <a:rPr lang="fi-FI" sz="3200" dirty="0"/>
              <a:t>: </a:t>
            </a:r>
            <a:r>
              <a:rPr lang="en-US" dirty="0"/>
              <a:t>Only a third of employees are highly engaged at work and the Office for National Statistics states workforces are 31% less productive than those of the US.</a:t>
            </a:r>
            <a:endParaRPr lang="fi-FI" dirty="0"/>
          </a:p>
        </p:txBody>
      </p:sp>
      <p:sp>
        <p:nvSpPr>
          <p:cNvPr id="8196" name="Date Placeholder 3">
            <a:extLst>
              <a:ext uri="{FF2B5EF4-FFF2-40B4-BE49-F238E27FC236}">
                <a16:creationId xmlns:a16="http://schemas.microsoft.com/office/drawing/2014/main" id="{DC14BE4D-4D7F-45F0-BAB8-D57465838E00}"/>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0A5E505-F924-4E7A-A028-F15C2E783ED6}" type="datetime1">
              <a:rPr lang="fi-FI" altLang="en-US" smtClean="0">
                <a:solidFill>
                  <a:schemeClr val="bg1"/>
                </a:solidFill>
              </a:rPr>
              <a:pPr/>
              <a:t>15.1.2018</a:t>
            </a:fld>
            <a:endParaRPr lang="fi-FI" altLang="en-US">
              <a:solidFill>
                <a:schemeClr val="bg1"/>
              </a:solidFill>
            </a:endParaRPr>
          </a:p>
        </p:txBody>
      </p:sp>
      <p:sp>
        <p:nvSpPr>
          <p:cNvPr id="8197" name="Footer Placeholder 4">
            <a:extLst>
              <a:ext uri="{FF2B5EF4-FFF2-40B4-BE49-F238E27FC236}">
                <a16:creationId xmlns:a16="http://schemas.microsoft.com/office/drawing/2014/main" id="{3F38744E-82ED-4C28-8AB7-1DC71BD371E3}"/>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8198" name="Slide Number Placeholder 5">
            <a:extLst>
              <a:ext uri="{FF2B5EF4-FFF2-40B4-BE49-F238E27FC236}">
                <a16:creationId xmlns:a16="http://schemas.microsoft.com/office/drawing/2014/main" id="{B06E5D66-C5BC-46BF-9B77-E206185D38E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AE6A51-2843-4345-B47B-0A7010A90393}" type="slidenum">
              <a:rPr lang="fi-FI" altLang="en-US" smtClean="0">
                <a:solidFill>
                  <a:schemeClr val="bg1"/>
                </a:solidFill>
              </a:rPr>
              <a:pPr/>
              <a:t>21</a:t>
            </a:fld>
            <a:endParaRPr lang="fi-FI" altLang="en-US">
              <a:solidFill>
                <a:schemeClr val="bg1"/>
              </a:solidFill>
            </a:endParaRPr>
          </a:p>
        </p:txBody>
      </p:sp>
      <p:sp>
        <p:nvSpPr>
          <p:cNvPr id="8199" name="TextBox 6">
            <a:extLst>
              <a:ext uri="{FF2B5EF4-FFF2-40B4-BE49-F238E27FC236}">
                <a16:creationId xmlns:a16="http://schemas.microsoft.com/office/drawing/2014/main" id="{517ECA4B-6839-400A-8C13-9685022ED360}"/>
              </a:ext>
            </a:extLst>
          </p:cNvPr>
          <p:cNvSpPr txBox="1">
            <a:spLocks noChangeArrowheads="1"/>
          </p:cNvSpPr>
          <p:nvPr/>
        </p:nvSpPr>
        <p:spPr bwMode="auto">
          <a:xfrm>
            <a:off x="2882696" y="5522118"/>
            <a:ext cx="5121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fi-FI" altLang="en-US" dirty="0" err="1"/>
              <a:t>Source</a:t>
            </a:r>
            <a:r>
              <a:rPr lang="fi-FI" altLang="en-US" dirty="0"/>
              <a:t>: </a:t>
            </a:r>
            <a:r>
              <a:rPr lang="fi-FI" altLang="en-US" dirty="0" err="1"/>
              <a:t>Research</a:t>
            </a:r>
            <a:r>
              <a:rPr lang="fi-FI" altLang="en-US" dirty="0"/>
              <a:t> Report_Dec2015_FINAL.indd</a:t>
            </a:r>
          </a:p>
        </p:txBody>
      </p:sp>
    </p:spTree>
    <p:extLst>
      <p:ext uri="{BB962C8B-B14F-4D97-AF65-F5344CB8AC3E}">
        <p14:creationId xmlns:p14="http://schemas.microsoft.com/office/powerpoint/2010/main" val="893092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7AB9502-73E2-44BC-B016-582569EB8E17}"/>
              </a:ext>
            </a:extLst>
          </p:cNvPr>
          <p:cNvSpPr>
            <a:spLocks noGrp="1"/>
          </p:cNvSpPr>
          <p:nvPr>
            <p:ph type="title"/>
          </p:nvPr>
        </p:nvSpPr>
        <p:spPr bwMode="auto">
          <a:xfrm>
            <a:off x="4281488" y="134938"/>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fi-FI" altLang="en-US">
                <a:latin typeface="Arial" panose="020B0604020202020204" pitchFamily="34" charset="0"/>
                <a:cs typeface="Arial" panose="020B0604020202020204" pitchFamily="34" charset="0"/>
              </a:rPr>
              <a:t>What these means?</a:t>
            </a:r>
          </a:p>
        </p:txBody>
      </p:sp>
      <p:sp>
        <p:nvSpPr>
          <p:cNvPr id="9219" name="Content Placeholder 2">
            <a:extLst>
              <a:ext uri="{FF2B5EF4-FFF2-40B4-BE49-F238E27FC236}">
                <a16:creationId xmlns:a16="http://schemas.microsoft.com/office/drawing/2014/main" id="{7FE7BEB5-A196-43A2-AAC6-C02046E63FB1}"/>
              </a:ext>
            </a:extLst>
          </p:cNvPr>
          <p:cNvSpPr>
            <a:spLocks noGrp="1"/>
          </p:cNvSpPr>
          <p:nvPr>
            <p:ph idx="1"/>
          </p:nvPr>
        </p:nvSpPr>
        <p:spPr bwMode="auto">
          <a:xfrm>
            <a:off x="731520" y="1025207"/>
            <a:ext cx="10932160" cy="5076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sz="2400" b="1" dirty="0">
                <a:latin typeface="Arial" panose="020B0604020202020204" pitchFamily="34" charset="0"/>
                <a:cs typeface="Arial" panose="020B0604020202020204" pitchFamily="34" charset="0"/>
              </a:rPr>
              <a:t>Flexibility</a:t>
            </a:r>
            <a:r>
              <a:rPr lang="en-US" altLang="en-US" sz="2400" dirty="0">
                <a:latin typeface="Arial" panose="020B0604020202020204" pitchFamily="34" charset="0"/>
                <a:cs typeface="Arial" panose="020B0604020202020204" pitchFamily="34" charset="0"/>
              </a:rPr>
              <a:t> = to enable staff to choose where they work. Nearly half of employees who could choose whether they worked from home or the office last year were highly engaged.</a:t>
            </a:r>
          </a:p>
          <a:p>
            <a:r>
              <a:rPr lang="en-US" altLang="en-US" sz="2400" b="1" dirty="0">
                <a:latin typeface="Arial" panose="020B0604020202020204" pitchFamily="34" charset="0"/>
                <a:cs typeface="Arial" panose="020B0604020202020204" pitchFamily="34" charset="0"/>
              </a:rPr>
              <a:t>Freedom</a:t>
            </a:r>
            <a:r>
              <a:rPr lang="en-US" altLang="en-US" sz="2400" dirty="0">
                <a:latin typeface="Arial" panose="020B0604020202020204" pitchFamily="34" charset="0"/>
                <a:cs typeface="Arial" panose="020B0604020202020204" pitchFamily="34" charset="0"/>
              </a:rPr>
              <a:t> = to allow staff to perform personal tasks while at work. </a:t>
            </a:r>
          </a:p>
          <a:p>
            <a:pPr lvl="1"/>
            <a:r>
              <a:rPr lang="en-US" altLang="en-US" dirty="0">
                <a:latin typeface="Arial" panose="020B0604020202020204" pitchFamily="34" charset="0"/>
                <a:cs typeface="Arial" panose="020B0604020202020204" pitchFamily="34" charset="0"/>
              </a:rPr>
              <a:t>Half of staff who were allowed to carry out personal shopping online while at work last year were highly engaged – in comparison only a quarter of staff who didn’t have the same freedom had high engagement. </a:t>
            </a:r>
          </a:p>
          <a:p>
            <a:pPr lvl="1"/>
            <a:r>
              <a:rPr lang="en-US" altLang="en-US" dirty="0">
                <a:latin typeface="Arial" panose="020B0604020202020204" pitchFamily="34" charset="0"/>
                <a:cs typeface="Arial" panose="020B0604020202020204" pitchFamily="34" charset="0"/>
              </a:rPr>
              <a:t>Technology has made working 9am to 5pm a thing of the past as we all access emails on our mobile phones and tablets when away from the office. </a:t>
            </a:r>
          </a:p>
          <a:p>
            <a:pPr lvl="1"/>
            <a:r>
              <a:rPr lang="en-US" altLang="en-US" dirty="0">
                <a:latin typeface="Arial" panose="020B0604020202020204" pitchFamily="34" charset="0"/>
                <a:cs typeface="Arial" panose="020B0604020202020204" pitchFamily="34" charset="0"/>
              </a:rPr>
              <a:t>Employers who enable working hours to merge with personal time will benefit from their workforce being more satisfied and driven by their work/life balance.</a:t>
            </a:r>
          </a:p>
        </p:txBody>
      </p:sp>
      <p:sp>
        <p:nvSpPr>
          <p:cNvPr id="9220" name="Date Placeholder 3">
            <a:extLst>
              <a:ext uri="{FF2B5EF4-FFF2-40B4-BE49-F238E27FC236}">
                <a16:creationId xmlns:a16="http://schemas.microsoft.com/office/drawing/2014/main" id="{58612524-E674-45D9-B31D-1E59F88C8CD1}"/>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F031D2C-30C6-45D6-A6BD-A73CA751B18B}" type="datetime1">
              <a:rPr lang="fi-FI" altLang="en-US" smtClean="0">
                <a:solidFill>
                  <a:schemeClr val="bg1"/>
                </a:solidFill>
              </a:rPr>
              <a:pPr/>
              <a:t>15.1.2018</a:t>
            </a:fld>
            <a:endParaRPr lang="fi-FI" altLang="en-US">
              <a:solidFill>
                <a:schemeClr val="bg1"/>
              </a:solidFill>
            </a:endParaRPr>
          </a:p>
        </p:txBody>
      </p:sp>
      <p:sp>
        <p:nvSpPr>
          <p:cNvPr id="9221" name="Footer Placeholder 4">
            <a:extLst>
              <a:ext uri="{FF2B5EF4-FFF2-40B4-BE49-F238E27FC236}">
                <a16:creationId xmlns:a16="http://schemas.microsoft.com/office/drawing/2014/main" id="{AAF37D59-61D5-499F-B8B3-5418D0F705A1}"/>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9222" name="Slide Number Placeholder 5">
            <a:extLst>
              <a:ext uri="{FF2B5EF4-FFF2-40B4-BE49-F238E27FC236}">
                <a16:creationId xmlns:a16="http://schemas.microsoft.com/office/drawing/2014/main" id="{F59E4DB2-2C53-4E92-8FFF-116C26E276B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104BD39-DC2F-47EC-BFF1-14081E3A859E}" type="slidenum">
              <a:rPr lang="fi-FI" altLang="en-US" smtClean="0">
                <a:solidFill>
                  <a:schemeClr val="bg1"/>
                </a:solidFill>
              </a:rPr>
              <a:pPr/>
              <a:t>22</a:t>
            </a:fld>
            <a:endParaRPr lang="fi-FI" altLang="en-US">
              <a:solidFill>
                <a:schemeClr val="bg1"/>
              </a:solidFill>
            </a:endParaRPr>
          </a:p>
        </p:txBody>
      </p:sp>
    </p:spTree>
    <p:extLst>
      <p:ext uri="{BB962C8B-B14F-4D97-AF65-F5344CB8AC3E}">
        <p14:creationId xmlns:p14="http://schemas.microsoft.com/office/powerpoint/2010/main" val="2440256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820426C-A291-469D-80B3-1A7C805A48B1}"/>
              </a:ext>
            </a:extLst>
          </p:cNvPr>
          <p:cNvSpPr>
            <a:spLocks noGrp="1"/>
          </p:cNvSpPr>
          <p:nvPr>
            <p:ph type="title"/>
          </p:nvPr>
        </p:nvSpPr>
        <p:spPr bwMode="auto">
          <a:xfrm>
            <a:off x="3732848" y="344488"/>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fi-FI" altLang="en-US" dirty="0" err="1">
                <a:latin typeface="Arial" panose="020B0604020202020204" pitchFamily="34" charset="0"/>
                <a:cs typeface="Arial" panose="020B0604020202020204" pitchFamily="34" charset="0"/>
              </a:rPr>
              <a:t>What</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these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means</a:t>
            </a:r>
            <a:r>
              <a:rPr lang="fi-FI" altLang="en-US" dirty="0">
                <a:latin typeface="Arial" panose="020B0604020202020204" pitchFamily="34" charset="0"/>
                <a:cs typeface="Arial" panose="020B0604020202020204" pitchFamily="34" charset="0"/>
              </a:rPr>
              <a:t>?</a:t>
            </a:r>
          </a:p>
        </p:txBody>
      </p:sp>
      <p:sp>
        <p:nvSpPr>
          <p:cNvPr id="10243" name="Content Placeholder 2">
            <a:extLst>
              <a:ext uri="{FF2B5EF4-FFF2-40B4-BE49-F238E27FC236}">
                <a16:creationId xmlns:a16="http://schemas.microsoft.com/office/drawing/2014/main" id="{0D5AAB0B-46F1-4F8F-9485-AA0FC9AEA5A0}"/>
              </a:ext>
            </a:extLst>
          </p:cNvPr>
          <p:cNvSpPr>
            <a:spLocks noGrp="1"/>
          </p:cNvSpPr>
          <p:nvPr>
            <p:ph idx="1"/>
          </p:nvPr>
        </p:nvSpPr>
        <p:spPr bwMode="auto">
          <a:xfrm>
            <a:off x="1188720" y="1411288"/>
            <a:ext cx="10165080" cy="4684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US" altLang="en-US" sz="2400" b="1" dirty="0">
                <a:latin typeface="Arial" panose="020B0604020202020204" pitchFamily="34" charset="0"/>
                <a:cs typeface="Arial" panose="020B0604020202020204" pitchFamily="34" charset="0"/>
              </a:rPr>
              <a:t>High quality tools</a:t>
            </a:r>
            <a:r>
              <a:rPr lang="en-US" altLang="en-US" sz="2400" dirty="0">
                <a:latin typeface="Arial" panose="020B0604020202020204" pitchFamily="34" charset="0"/>
                <a:cs typeface="Arial" panose="020B0604020202020204" pitchFamily="34" charset="0"/>
              </a:rPr>
              <a:t> = to provide staff with the right tools to do their job. </a:t>
            </a:r>
          </a:p>
          <a:p>
            <a:pPr lvl="1"/>
            <a:r>
              <a:rPr lang="en-US" altLang="en-US" dirty="0">
                <a:latin typeface="Arial" panose="020B0604020202020204" pitchFamily="34" charset="0"/>
                <a:cs typeface="Arial" panose="020B0604020202020204" pitchFamily="34" charset="0"/>
              </a:rPr>
              <a:t>A staggering third of employees in 2015 said their tools were old fashioned and need updating. </a:t>
            </a:r>
          </a:p>
          <a:p>
            <a:pPr lvl="1"/>
            <a:r>
              <a:rPr lang="en-US" altLang="en-US" dirty="0">
                <a:latin typeface="Arial" panose="020B0604020202020204" pitchFamily="34" charset="0"/>
                <a:cs typeface="Arial" panose="020B0604020202020204" pitchFamily="34" charset="0"/>
              </a:rPr>
              <a:t>We must understand that good equipment can have a bigger impact on motivation levels than we may think; out of the 42% of employees who had high quality tools, over half of them were highly engaged at work.</a:t>
            </a:r>
          </a:p>
          <a:p>
            <a:r>
              <a:rPr lang="en-US" altLang="en-US" sz="2400" b="1" dirty="0" err="1">
                <a:latin typeface="Arial" panose="020B0604020202020204" pitchFamily="34" charset="0"/>
                <a:cs typeface="Arial" panose="020B0604020202020204" pitchFamily="34" charset="0"/>
              </a:rPr>
              <a:t>Recognise</a:t>
            </a:r>
            <a:r>
              <a:rPr lang="en-US" altLang="en-US" sz="2400" dirty="0">
                <a:latin typeface="Arial" panose="020B0604020202020204" pitchFamily="34" charset="0"/>
                <a:cs typeface="Arial" panose="020B0604020202020204" pitchFamily="34" charset="0"/>
              </a:rPr>
              <a:t> = to show appreciation for a job well done. 82% of employees who said ‘yes’ I felt motivated in 2015, were rewarded with some form of reward or recognition for a job well done.</a:t>
            </a:r>
          </a:p>
          <a:p>
            <a:endParaRPr lang="fi-FI" altLang="en-US" sz="2400" dirty="0">
              <a:latin typeface="Arial" panose="020B0604020202020204" pitchFamily="34" charset="0"/>
              <a:cs typeface="Arial" panose="020B0604020202020204" pitchFamily="34" charset="0"/>
            </a:endParaRPr>
          </a:p>
        </p:txBody>
      </p:sp>
      <p:sp>
        <p:nvSpPr>
          <p:cNvPr id="10244" name="Date Placeholder 3">
            <a:extLst>
              <a:ext uri="{FF2B5EF4-FFF2-40B4-BE49-F238E27FC236}">
                <a16:creationId xmlns:a16="http://schemas.microsoft.com/office/drawing/2014/main" id="{1DD7BD3F-17CC-4CB0-BBEB-ECD6E9444707}"/>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E8F8B7-6756-4D1B-A44F-8CAF403AC39F}" type="datetime1">
              <a:rPr lang="fi-FI" altLang="en-US" smtClean="0">
                <a:solidFill>
                  <a:schemeClr val="bg1"/>
                </a:solidFill>
              </a:rPr>
              <a:pPr/>
              <a:t>15.1.2018</a:t>
            </a:fld>
            <a:endParaRPr lang="fi-FI" altLang="en-US">
              <a:solidFill>
                <a:schemeClr val="bg1"/>
              </a:solidFill>
            </a:endParaRPr>
          </a:p>
        </p:txBody>
      </p:sp>
      <p:sp>
        <p:nvSpPr>
          <p:cNvPr id="10245" name="Footer Placeholder 4">
            <a:extLst>
              <a:ext uri="{FF2B5EF4-FFF2-40B4-BE49-F238E27FC236}">
                <a16:creationId xmlns:a16="http://schemas.microsoft.com/office/drawing/2014/main" id="{52AAC745-8107-45F4-96EA-6A85815EFF0A}"/>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0246" name="Slide Number Placeholder 5">
            <a:extLst>
              <a:ext uri="{FF2B5EF4-FFF2-40B4-BE49-F238E27FC236}">
                <a16:creationId xmlns:a16="http://schemas.microsoft.com/office/drawing/2014/main" id="{254DFDB0-FF83-4D47-B0B2-C3815F9A8AA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E993C8A-9810-4814-A9C0-7E72D91A5F07}" type="slidenum">
              <a:rPr lang="fi-FI" altLang="en-US" smtClean="0">
                <a:solidFill>
                  <a:schemeClr val="bg1"/>
                </a:solidFill>
              </a:rPr>
              <a:pPr/>
              <a:t>23</a:t>
            </a:fld>
            <a:endParaRPr lang="fi-FI" altLang="en-US">
              <a:solidFill>
                <a:schemeClr val="bg1"/>
              </a:solidFill>
            </a:endParaRPr>
          </a:p>
        </p:txBody>
      </p:sp>
    </p:spTree>
    <p:extLst>
      <p:ext uri="{BB962C8B-B14F-4D97-AF65-F5344CB8AC3E}">
        <p14:creationId xmlns:p14="http://schemas.microsoft.com/office/powerpoint/2010/main" val="16019053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a:extLst>
              <a:ext uri="{FF2B5EF4-FFF2-40B4-BE49-F238E27FC236}">
                <a16:creationId xmlns:a16="http://schemas.microsoft.com/office/drawing/2014/main" id="{9E7E5CA0-94EE-483D-9484-E3D1F70BE0B8}"/>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4D0C173-96B7-4A0D-B3F6-506FF3FC2B1C}" type="datetime1">
              <a:rPr lang="fi-FI" altLang="en-US" smtClean="0">
                <a:solidFill>
                  <a:schemeClr val="bg1"/>
                </a:solidFill>
              </a:rPr>
              <a:pPr/>
              <a:t>15.1.2018</a:t>
            </a:fld>
            <a:endParaRPr lang="fi-FI" altLang="en-US">
              <a:solidFill>
                <a:schemeClr val="bg1"/>
              </a:solidFill>
            </a:endParaRPr>
          </a:p>
        </p:txBody>
      </p:sp>
      <p:sp>
        <p:nvSpPr>
          <p:cNvPr id="11267" name="Footer Placeholder 4">
            <a:extLst>
              <a:ext uri="{FF2B5EF4-FFF2-40B4-BE49-F238E27FC236}">
                <a16:creationId xmlns:a16="http://schemas.microsoft.com/office/drawing/2014/main" id="{E2D12776-B752-4DAA-BA6E-66A6145AD1A1}"/>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1268" name="Slide Number Placeholder 5">
            <a:extLst>
              <a:ext uri="{FF2B5EF4-FFF2-40B4-BE49-F238E27FC236}">
                <a16:creationId xmlns:a16="http://schemas.microsoft.com/office/drawing/2014/main" id="{6043F392-C621-4D24-8E5A-6D12A6D7B66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7AB2F3B-73BD-4F6F-BAAE-2CF386F11A35}" type="slidenum">
              <a:rPr lang="fi-FI" altLang="en-US" smtClean="0">
                <a:solidFill>
                  <a:schemeClr val="bg1"/>
                </a:solidFill>
              </a:rPr>
              <a:pPr/>
              <a:t>24</a:t>
            </a:fld>
            <a:endParaRPr lang="fi-FI" altLang="en-US">
              <a:solidFill>
                <a:schemeClr val="bg1"/>
              </a:solidFill>
            </a:endParaRPr>
          </a:p>
        </p:txBody>
      </p:sp>
      <p:sp>
        <p:nvSpPr>
          <p:cNvPr id="8" name="Rectangle 1">
            <a:extLst>
              <a:ext uri="{FF2B5EF4-FFF2-40B4-BE49-F238E27FC236}">
                <a16:creationId xmlns:a16="http://schemas.microsoft.com/office/drawing/2014/main" id="{3D20F81C-35FD-4155-A2FE-9C85D7D64B60}"/>
              </a:ext>
            </a:extLst>
          </p:cNvPr>
          <p:cNvSpPr>
            <a:spLocks noGrp="1" noChangeArrowheads="1"/>
          </p:cNvSpPr>
          <p:nvPr>
            <p:ph idx="1"/>
          </p:nvPr>
        </p:nvSpPr>
        <p:spPr bwMode="auto">
          <a:xfrm>
            <a:off x="1373087" y="763295"/>
            <a:ext cx="4287838" cy="4662815"/>
          </a:xfrm>
          <a:solidFill>
            <a:srgbClr val="FFFFFF"/>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marL="0" indent="0">
              <a:spcBef>
                <a:spcPct val="0"/>
              </a:spcBef>
              <a:buNone/>
              <a:defRPr/>
            </a:pPr>
            <a:r>
              <a:rPr lang="fi-FI" altLang="fi-FI" sz="2200" b="1" dirty="0" err="1">
                <a:solidFill>
                  <a:srgbClr val="3A4041"/>
                </a:solidFill>
                <a:latin typeface="Arial" panose="020B0604020202020204" pitchFamily="34" charset="0"/>
                <a:cs typeface="Arial" panose="020B0604020202020204" pitchFamily="34" charset="0"/>
              </a:rPr>
              <a:t>Women</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are</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motivated</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by</a:t>
            </a:r>
            <a:r>
              <a:rPr lang="fi-FI" altLang="fi-FI" sz="2200" b="1" dirty="0">
                <a:solidFill>
                  <a:srgbClr val="3A4041"/>
                </a:solidFill>
                <a:latin typeface="Arial" panose="020B0604020202020204" pitchFamily="34" charset="0"/>
                <a:cs typeface="Arial" panose="020B0604020202020204" pitchFamily="34" charset="0"/>
              </a:rPr>
              <a:t>:</a:t>
            </a:r>
            <a:endParaRPr lang="fi-FI" altLang="fi-FI" sz="2200" dirty="0">
              <a:latin typeface="Arial" panose="020B0604020202020204" pitchFamily="34" charset="0"/>
            </a:endParaRPr>
          </a:p>
          <a:p>
            <a:pPr>
              <a:spcBef>
                <a:spcPct val="0"/>
              </a:spcBef>
              <a:buClrTx/>
              <a:defRPr/>
            </a:pPr>
            <a:r>
              <a:rPr lang="fi-FI" altLang="fi-FI" sz="2200" dirty="0">
                <a:solidFill>
                  <a:srgbClr val="3A4041"/>
                </a:solidFill>
                <a:latin typeface="Arial" panose="020B0604020202020204" pitchFamily="34" charset="0"/>
                <a:cs typeface="Arial" panose="020B0604020202020204" pitchFamily="34" charset="0"/>
              </a:rPr>
              <a:t>A </a:t>
            </a:r>
            <a:r>
              <a:rPr lang="fi-FI" altLang="fi-FI" sz="2200" dirty="0" err="1">
                <a:solidFill>
                  <a:srgbClr val="3A4041"/>
                </a:solidFill>
                <a:latin typeface="Arial" panose="020B0604020202020204" pitchFamily="34" charset="0"/>
                <a:cs typeface="Arial" panose="020B0604020202020204" pitchFamily="34" charset="0"/>
              </a:rPr>
              <a:t>balanced</a:t>
            </a:r>
            <a:r>
              <a:rPr lang="fi-FI" altLang="fi-FI" sz="2200" dirty="0">
                <a:solidFill>
                  <a:srgbClr val="3A4041"/>
                </a:solidFill>
                <a:latin typeface="Arial" panose="020B0604020202020204" pitchFamily="34" charset="0"/>
                <a:cs typeface="Arial" panose="020B0604020202020204" pitchFamily="34" charset="0"/>
              </a:rPr>
              <a:t> life</a:t>
            </a: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Feeling</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respected</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a:solidFill>
                  <a:srgbClr val="3A4041"/>
                </a:solidFill>
                <a:latin typeface="Arial" panose="020B0604020202020204" pitchFamily="34" charset="0"/>
                <a:cs typeface="Arial" panose="020B0604020202020204" pitchFamily="34" charset="0"/>
              </a:rPr>
              <a:t>Intuition</a:t>
            </a: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The</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Art</a:t>
            </a:r>
            <a:r>
              <a:rPr lang="fi-FI" altLang="fi-FI" sz="2200" dirty="0">
                <a:solidFill>
                  <a:srgbClr val="3A4041"/>
                </a:solidFill>
                <a:latin typeface="Arial" panose="020B0604020202020204" pitchFamily="34" charset="0"/>
                <a:cs typeface="Arial" panose="020B0604020202020204" pitchFamily="34" charset="0"/>
              </a:rPr>
              <a:t> of </a:t>
            </a:r>
            <a:r>
              <a:rPr lang="fi-FI" altLang="fi-FI" sz="2200" dirty="0" err="1">
                <a:solidFill>
                  <a:srgbClr val="3A4041"/>
                </a:solidFill>
                <a:latin typeface="Arial" panose="020B0604020202020204" pitchFamily="34" charset="0"/>
                <a:cs typeface="Arial" panose="020B0604020202020204" pitchFamily="34" charset="0"/>
              </a:rPr>
              <a:t>Listening</a:t>
            </a:r>
            <a:r>
              <a:rPr lang="fi-FI" altLang="fi-FI" sz="2200" dirty="0">
                <a:solidFill>
                  <a:srgbClr val="3A4041"/>
                </a:solidFill>
                <a:latin typeface="Arial" panose="020B0604020202020204" pitchFamily="34" charset="0"/>
                <a:cs typeface="Arial" panose="020B0604020202020204" pitchFamily="34" charset="0"/>
              </a:rPr>
              <a:t> as a </a:t>
            </a:r>
            <a:r>
              <a:rPr lang="fi-FI" altLang="fi-FI" sz="2200" dirty="0" err="1">
                <a:solidFill>
                  <a:srgbClr val="3A4041"/>
                </a:solidFill>
                <a:latin typeface="Arial" panose="020B0604020202020204" pitchFamily="34" charset="0"/>
                <a:cs typeface="Arial" panose="020B0604020202020204" pitchFamily="34" charset="0"/>
              </a:rPr>
              <a:t>natural</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extension</a:t>
            </a:r>
            <a:r>
              <a:rPr lang="fi-FI" altLang="fi-FI" sz="2200" dirty="0">
                <a:solidFill>
                  <a:srgbClr val="3A4041"/>
                </a:solidFill>
                <a:latin typeface="Arial" panose="020B0604020202020204" pitchFamily="34" charset="0"/>
                <a:cs typeface="Arial" panose="020B0604020202020204" pitchFamily="34" charset="0"/>
              </a:rPr>
              <a:t> of </a:t>
            </a:r>
            <a:r>
              <a:rPr lang="fi-FI" altLang="fi-FI" sz="2200" dirty="0" err="1">
                <a:solidFill>
                  <a:srgbClr val="3A4041"/>
                </a:solidFill>
                <a:latin typeface="Arial" panose="020B0604020202020204" pitchFamily="34" charset="0"/>
                <a:cs typeface="Arial" panose="020B0604020202020204" pitchFamily="34" charset="0"/>
              </a:rPr>
              <a:t>self</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Empathy</a:t>
            </a:r>
            <a:br>
              <a:rPr lang="fi-FI" altLang="fi-FI" sz="2200" dirty="0">
                <a:latin typeface="Arial" panose="020B0604020202020204" pitchFamily="34" charset="0"/>
              </a:rPr>
            </a:br>
            <a:endParaRPr lang="fi-FI" altLang="fi-FI" sz="2200" dirty="0">
              <a:latin typeface="Arial" panose="020B0604020202020204" pitchFamily="34" charset="0"/>
            </a:endParaRPr>
          </a:p>
          <a:p>
            <a:pPr marL="0" indent="0">
              <a:spcBef>
                <a:spcPct val="0"/>
              </a:spcBef>
              <a:buNone/>
              <a:defRPr/>
            </a:pPr>
            <a:r>
              <a:rPr lang="fi-FI" altLang="fi-FI" sz="2200" b="1" dirty="0" err="1">
                <a:solidFill>
                  <a:srgbClr val="3A4041"/>
                </a:solidFill>
                <a:latin typeface="Arial" panose="020B0604020202020204" pitchFamily="34" charset="0"/>
                <a:cs typeface="Arial" panose="020B0604020202020204" pitchFamily="34" charset="0"/>
              </a:rPr>
              <a:t>Men</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are</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motivated</a:t>
            </a:r>
            <a:r>
              <a:rPr lang="fi-FI" altLang="fi-FI" sz="2200" b="1" dirty="0">
                <a:solidFill>
                  <a:srgbClr val="3A4041"/>
                </a:solidFill>
                <a:latin typeface="Arial" panose="020B0604020202020204" pitchFamily="34" charset="0"/>
                <a:cs typeface="Arial" panose="020B0604020202020204" pitchFamily="34" charset="0"/>
              </a:rPr>
              <a:t> </a:t>
            </a:r>
            <a:r>
              <a:rPr lang="fi-FI" altLang="fi-FI" sz="2200" b="1" dirty="0" err="1">
                <a:solidFill>
                  <a:srgbClr val="3A4041"/>
                </a:solidFill>
                <a:latin typeface="Arial" panose="020B0604020202020204" pitchFamily="34" charset="0"/>
                <a:cs typeface="Arial" panose="020B0604020202020204" pitchFamily="34" charset="0"/>
              </a:rPr>
              <a:t>by</a:t>
            </a:r>
            <a:r>
              <a:rPr lang="fi-FI" altLang="fi-FI" sz="2200" b="1" dirty="0">
                <a:solidFill>
                  <a:srgbClr val="3A4041"/>
                </a:solidFill>
                <a:latin typeface="Arial" panose="020B0604020202020204" pitchFamily="34" charset="0"/>
                <a:cs typeface="Arial" panose="020B0604020202020204" pitchFamily="34" charset="0"/>
              </a:rPr>
              <a:t>:</a:t>
            </a:r>
            <a:endParaRPr lang="fi-FI" altLang="fi-FI" sz="2200" dirty="0">
              <a:latin typeface="Arial" panose="020B0604020202020204" pitchFamily="34" charset="0"/>
            </a:endParaRP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Success</a:t>
            </a:r>
            <a:r>
              <a:rPr lang="fi-FI" altLang="fi-FI" sz="2200" dirty="0">
                <a:solidFill>
                  <a:srgbClr val="3A4041"/>
                </a:solidFill>
                <a:latin typeface="Arial" panose="020B0604020202020204" pitchFamily="34" charset="0"/>
                <a:cs typeface="Arial" panose="020B0604020202020204" pitchFamily="34" charset="0"/>
              </a:rPr>
              <a:t> in </a:t>
            </a:r>
            <a:r>
              <a:rPr lang="fi-FI" altLang="fi-FI" sz="2200" dirty="0" err="1">
                <a:solidFill>
                  <a:srgbClr val="3A4041"/>
                </a:solidFill>
                <a:latin typeface="Arial" panose="020B0604020202020204" pitchFamily="34" charset="0"/>
                <a:cs typeface="Arial" panose="020B0604020202020204" pitchFamily="34" charset="0"/>
              </a:rPr>
              <a:t>their</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chosen</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endeavors</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Generation</a:t>
            </a:r>
            <a:r>
              <a:rPr lang="fi-FI" altLang="fi-FI" sz="2200" dirty="0">
                <a:solidFill>
                  <a:srgbClr val="3A4041"/>
                </a:solidFill>
                <a:latin typeface="Arial" panose="020B0604020202020204" pitchFamily="34" charset="0"/>
                <a:cs typeface="Arial" panose="020B0604020202020204" pitchFamily="34" charset="0"/>
              </a:rPr>
              <a:t> of </a:t>
            </a:r>
            <a:r>
              <a:rPr lang="fi-FI" altLang="fi-FI" sz="2200" dirty="0" err="1">
                <a:solidFill>
                  <a:srgbClr val="3A4041"/>
                </a:solidFill>
                <a:latin typeface="Arial" panose="020B0604020202020204" pitchFamily="34" charset="0"/>
                <a:cs typeface="Arial" panose="020B0604020202020204" pitchFamily="34" charset="0"/>
              </a:rPr>
              <a:t>new</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initiatives</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a:solidFill>
                  <a:srgbClr val="3A4041"/>
                </a:solidFill>
                <a:latin typeface="Arial" panose="020B0604020202020204" pitchFamily="34" charset="0"/>
                <a:cs typeface="Arial" panose="020B0604020202020204" pitchFamily="34" charset="0"/>
              </a:rPr>
              <a:t>Deadline </a:t>
            </a:r>
            <a:r>
              <a:rPr lang="fi-FI" altLang="fi-FI" sz="2200" dirty="0" err="1">
                <a:solidFill>
                  <a:srgbClr val="3A4041"/>
                </a:solidFill>
                <a:latin typeface="Arial" panose="020B0604020202020204" pitchFamily="34" charset="0"/>
                <a:cs typeface="Arial" panose="020B0604020202020204" pitchFamily="34" charset="0"/>
              </a:rPr>
              <a:t>achievement</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Discovery</a:t>
            </a:r>
            <a:r>
              <a:rPr lang="fi-FI" altLang="fi-FI" sz="2200" dirty="0">
                <a:solidFill>
                  <a:srgbClr val="3A4041"/>
                </a:solidFill>
                <a:latin typeface="Arial" panose="020B0604020202020204" pitchFamily="34" charset="0"/>
                <a:cs typeface="Arial" panose="020B0604020202020204" pitchFamily="34" charset="0"/>
              </a:rPr>
              <a:t> of </a:t>
            </a:r>
            <a:r>
              <a:rPr lang="fi-FI" altLang="fi-FI" sz="2200" dirty="0" err="1">
                <a:solidFill>
                  <a:srgbClr val="3A4041"/>
                </a:solidFill>
                <a:latin typeface="Arial" panose="020B0604020202020204" pitchFamily="34" charset="0"/>
                <a:cs typeface="Arial" panose="020B0604020202020204" pitchFamily="34" charset="0"/>
              </a:rPr>
              <a:t>truth</a:t>
            </a:r>
            <a:endParaRPr lang="fi-FI" altLang="fi-FI" sz="2200" dirty="0">
              <a:solidFill>
                <a:srgbClr val="3A4041"/>
              </a:solidFill>
              <a:latin typeface="Arial" panose="020B0604020202020204" pitchFamily="34" charset="0"/>
              <a:cs typeface="Arial" panose="020B0604020202020204" pitchFamily="34" charset="0"/>
            </a:endParaRPr>
          </a:p>
          <a:p>
            <a:pPr>
              <a:spcBef>
                <a:spcPct val="0"/>
              </a:spcBef>
              <a:buClrTx/>
              <a:defRPr/>
            </a:pPr>
            <a:r>
              <a:rPr lang="fi-FI" altLang="fi-FI" sz="2200" dirty="0" err="1">
                <a:solidFill>
                  <a:srgbClr val="3A4041"/>
                </a:solidFill>
                <a:latin typeface="Arial" panose="020B0604020202020204" pitchFamily="34" charset="0"/>
                <a:cs typeface="Arial" panose="020B0604020202020204" pitchFamily="34" charset="0"/>
              </a:rPr>
              <a:t>Goal</a:t>
            </a:r>
            <a:r>
              <a:rPr lang="fi-FI" altLang="fi-FI" sz="2200" dirty="0">
                <a:solidFill>
                  <a:srgbClr val="3A4041"/>
                </a:solidFill>
                <a:latin typeface="Arial" panose="020B0604020202020204" pitchFamily="34" charset="0"/>
                <a:cs typeface="Arial" panose="020B0604020202020204" pitchFamily="34" charset="0"/>
              </a:rPr>
              <a:t> </a:t>
            </a:r>
            <a:r>
              <a:rPr lang="fi-FI" altLang="fi-FI" sz="2200" dirty="0" err="1">
                <a:solidFill>
                  <a:srgbClr val="3A4041"/>
                </a:solidFill>
                <a:latin typeface="Arial" panose="020B0604020202020204" pitchFamily="34" charset="0"/>
                <a:cs typeface="Arial" panose="020B0604020202020204" pitchFamily="34" charset="0"/>
              </a:rPr>
              <a:t>attainment</a:t>
            </a:r>
            <a:r>
              <a:rPr lang="fi-FI" altLang="fi-FI" sz="2200" dirty="0">
                <a:latin typeface="Arial" panose="020B0604020202020204" pitchFamily="34" charset="0"/>
              </a:rPr>
              <a:t> </a:t>
            </a:r>
          </a:p>
        </p:txBody>
      </p:sp>
      <p:pic>
        <p:nvPicPr>
          <p:cNvPr id="11270" name="Picture 6">
            <a:extLst>
              <a:ext uri="{FF2B5EF4-FFF2-40B4-BE49-F238E27FC236}">
                <a16:creationId xmlns:a16="http://schemas.microsoft.com/office/drawing/2014/main" id="{D63F9BEA-15D2-4801-A2BF-D88CDB6AF9C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31076" y="622037"/>
            <a:ext cx="3451124" cy="526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2603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B7B5575-852F-447C-8D15-DC1415F419EC}"/>
              </a:ext>
            </a:extLst>
          </p:cNvPr>
          <p:cNvSpPr>
            <a:spLocks noGrp="1" noChangeArrowheads="1"/>
          </p:cNvSpPr>
          <p:nvPr>
            <p:ph type="ctrTitle"/>
          </p:nvPr>
        </p:nvSpPr>
        <p:spPr bwMode="auto">
          <a:xfrm>
            <a:off x="2209800" y="1958975"/>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eaLnBrk="1" hangingPunct="1"/>
            <a:r>
              <a:rPr lang="en-US" altLang="en-US" b="1" dirty="0">
                <a:latin typeface="Arial" panose="020B0604020202020204" pitchFamily="34" charset="0"/>
                <a:cs typeface="Arial" panose="020B0604020202020204" pitchFamily="34" charset="0"/>
              </a:rPr>
              <a:t>HUMAN RESOURCE MANAGEMENT</a:t>
            </a:r>
          </a:p>
        </p:txBody>
      </p:sp>
      <p:sp>
        <p:nvSpPr>
          <p:cNvPr id="4" name="Rectangle 3">
            <a:extLst>
              <a:ext uri="{FF2B5EF4-FFF2-40B4-BE49-F238E27FC236}">
                <a16:creationId xmlns:a16="http://schemas.microsoft.com/office/drawing/2014/main" id="{7641985C-19D0-4133-A55B-52A22366EE0B}"/>
              </a:ext>
            </a:extLst>
          </p:cNvPr>
          <p:cNvSpPr txBox="1">
            <a:spLocks noChangeArrowheads="1"/>
          </p:cNvSpPr>
          <p:nvPr/>
        </p:nvSpPr>
        <p:spPr bwMode="auto">
          <a:xfrm>
            <a:off x="2209800" y="3759200"/>
            <a:ext cx="7472680" cy="1644650"/>
          </a:xfrm>
          <a:prstGeom prst="rect">
            <a:avLst/>
          </a:prstGeom>
          <a:noFill/>
          <a:ln w="9525">
            <a:noFill/>
            <a:miter lim="800000"/>
            <a:headEnd/>
            <a:tailEnd/>
          </a:ln>
        </p:spPr>
        <p:txBody>
          <a:bodyPr lIns="0" rIns="18288"/>
          <a:lstStyle/>
          <a:p>
            <a:pPr algn="ctr" eaLnBrk="1" hangingPunct="1">
              <a:spcBef>
                <a:spcPct val="20000"/>
              </a:spcBef>
              <a:buClr>
                <a:srgbClr val="0BD0D9"/>
              </a:buClr>
              <a:buSzPct val="95000"/>
              <a:buFont typeface="Wingdings 2" pitchFamily="18" charset="2"/>
              <a:buNone/>
              <a:defRPr/>
            </a:pPr>
            <a:r>
              <a:rPr lang="en-US" sz="2800" b="1" dirty="0">
                <a:ea typeface="MS PGothic" panose="020B0600070205080204" pitchFamily="34" charset="-128"/>
              </a:rPr>
              <a:t>Rewarding Employees</a:t>
            </a:r>
          </a:p>
        </p:txBody>
      </p:sp>
    </p:spTree>
    <p:extLst>
      <p:ext uri="{BB962C8B-B14F-4D97-AF65-F5344CB8AC3E}">
        <p14:creationId xmlns:p14="http://schemas.microsoft.com/office/powerpoint/2010/main" val="740825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a:extLst>
              <a:ext uri="{FF2B5EF4-FFF2-40B4-BE49-F238E27FC236}">
                <a16:creationId xmlns:a16="http://schemas.microsoft.com/office/drawing/2014/main" id="{E5854903-9D5B-48E1-B259-4F385D45EA55}"/>
              </a:ext>
            </a:extLst>
          </p:cNvPr>
          <p:cNvSpPr txBox="1">
            <a:spLocks noChangeArrowheads="1"/>
          </p:cNvSpPr>
          <p:nvPr/>
        </p:nvSpPr>
        <p:spPr bwMode="auto">
          <a:xfrm>
            <a:off x="816077" y="1487488"/>
            <a:ext cx="10579510" cy="291179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400">
                <a:cs typeface="Times New Roman" panose="02020603050405020304" pitchFamily="18" charset="0"/>
              </a:rPr>
              <a:t>Reward management is concerned with the formulation and implementation of strategies and policies that aim to </a:t>
            </a:r>
            <a:r>
              <a:rPr lang="en-GB" altLang="fi-FI" sz="2400" i="1">
                <a:cs typeface="Times New Roman" panose="02020603050405020304" pitchFamily="18" charset="0"/>
              </a:rPr>
              <a:t>reward people fairly, equitably and consistently </a:t>
            </a:r>
            <a:r>
              <a:rPr lang="en-GB" altLang="fi-FI" sz="2400">
                <a:cs typeface="Times New Roman" panose="02020603050405020304" pitchFamily="18" charset="0"/>
              </a:rPr>
              <a:t>in accordance with their value to the organization. </a:t>
            </a:r>
          </a:p>
          <a:p>
            <a:pPr eaLnBrk="1" hangingPunct="1">
              <a:spcBef>
                <a:spcPct val="50000"/>
              </a:spcBef>
            </a:pPr>
            <a:r>
              <a:rPr lang="en-GB" altLang="fi-FI" sz="2400">
                <a:cs typeface="Times New Roman" panose="02020603050405020304" pitchFamily="18" charset="0"/>
              </a:rPr>
              <a:t>It deals with the </a:t>
            </a:r>
            <a:r>
              <a:rPr lang="en-GB" altLang="fi-FI" sz="2400" i="1">
                <a:cs typeface="Times New Roman" panose="02020603050405020304" pitchFamily="18" charset="0"/>
              </a:rPr>
              <a:t>design, implementation and maintenance of reward processes and practices </a:t>
            </a:r>
            <a:r>
              <a:rPr lang="en-GB" altLang="fi-FI" sz="2400">
                <a:cs typeface="Times New Roman" panose="02020603050405020304" pitchFamily="18" charset="0"/>
              </a:rPr>
              <a:t>that are geared to the improvement of organizational, team and individual performance.</a:t>
            </a:r>
            <a:endParaRPr lang="en-GB" altLang="fi-FI" sz="2400"/>
          </a:p>
        </p:txBody>
      </p:sp>
      <p:sp>
        <p:nvSpPr>
          <p:cNvPr id="7171" name="Rectangle 4">
            <a:extLst>
              <a:ext uri="{FF2B5EF4-FFF2-40B4-BE49-F238E27FC236}">
                <a16:creationId xmlns:a16="http://schemas.microsoft.com/office/drawing/2014/main" id="{6D8A103B-D1FB-4E58-AA90-C0C3F6A0E337}"/>
              </a:ext>
            </a:extLst>
          </p:cNvPr>
          <p:cNvSpPr>
            <a:spLocks noChangeArrowheads="1"/>
          </p:cNvSpPr>
          <p:nvPr/>
        </p:nvSpPr>
        <p:spPr bwMode="auto">
          <a:xfrm>
            <a:off x="3249101" y="487679"/>
            <a:ext cx="6165850" cy="81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2800" b="1" dirty="0">
                <a:solidFill>
                  <a:schemeClr val="tx2"/>
                </a:solidFill>
              </a:rPr>
              <a:t>REWARD MANAGEMENT DEFINED</a:t>
            </a:r>
          </a:p>
        </p:txBody>
      </p:sp>
    </p:spTree>
    <p:extLst>
      <p:ext uri="{BB962C8B-B14F-4D97-AF65-F5344CB8AC3E}">
        <p14:creationId xmlns:p14="http://schemas.microsoft.com/office/powerpoint/2010/main" val="3013932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CCD7041-BECC-4C3F-BD23-7C1C355C7ADB}"/>
              </a:ext>
            </a:extLst>
          </p:cNvPr>
          <p:cNvSpPr>
            <a:spLocks noGrp="1" noChangeArrowheads="1"/>
          </p:cNvSpPr>
          <p:nvPr>
            <p:ph type="title"/>
          </p:nvPr>
        </p:nvSpPr>
        <p:spPr bwMode="auto">
          <a:xfrm>
            <a:off x="2876808" y="422482"/>
            <a:ext cx="7024276" cy="1033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GB" altLang="fi-FI" sz="2800" b="1" dirty="0">
                <a:latin typeface="Arial" panose="020B0604020202020204" pitchFamily="34" charset="0"/>
                <a:cs typeface="Arial" panose="020B0604020202020204" pitchFamily="34" charset="0"/>
              </a:rPr>
              <a:t>AIMS OF REWARD MANAGEMENT 1</a:t>
            </a:r>
          </a:p>
        </p:txBody>
      </p:sp>
      <p:sp>
        <p:nvSpPr>
          <p:cNvPr id="9219" name="Rectangle 3">
            <a:extLst>
              <a:ext uri="{FF2B5EF4-FFF2-40B4-BE49-F238E27FC236}">
                <a16:creationId xmlns:a16="http://schemas.microsoft.com/office/drawing/2014/main" id="{2A94F160-299D-4769-B19A-36D8382236C4}"/>
              </a:ext>
            </a:extLst>
          </p:cNvPr>
          <p:cNvSpPr>
            <a:spLocks noGrp="1" noChangeArrowheads="1"/>
          </p:cNvSpPr>
          <p:nvPr>
            <p:ph idx="1"/>
          </p:nvPr>
        </p:nvSpPr>
        <p:spPr bwMode="auto">
          <a:xfrm>
            <a:off x="580103" y="1356852"/>
            <a:ext cx="11238271" cy="4841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381000" indent="-381000"/>
            <a:r>
              <a:rPr lang="en-GB" altLang="fi-FI" dirty="0">
                <a:latin typeface="Arial" panose="020B0604020202020204" pitchFamily="34" charset="0"/>
                <a:cs typeface="Arial" panose="020B0604020202020204" pitchFamily="34" charset="0"/>
              </a:rPr>
              <a:t>Reward people according to what the </a:t>
            </a:r>
            <a:r>
              <a:rPr lang="en-GB" altLang="fi-FI" i="1" dirty="0">
                <a:latin typeface="Arial" panose="020B0604020202020204" pitchFamily="34" charset="0"/>
                <a:cs typeface="Arial" panose="020B0604020202020204" pitchFamily="34" charset="0"/>
              </a:rPr>
              <a:t>organization values and wants</a:t>
            </a:r>
            <a:r>
              <a:rPr lang="en-GB" altLang="fi-FI" dirty="0">
                <a:latin typeface="Arial" panose="020B0604020202020204" pitchFamily="34" charset="0"/>
                <a:cs typeface="Arial" panose="020B0604020202020204" pitchFamily="34" charset="0"/>
              </a:rPr>
              <a:t> to provide rewards for.</a:t>
            </a:r>
          </a:p>
          <a:p>
            <a:pPr marL="381000" indent="-381000"/>
            <a:r>
              <a:rPr lang="en-GB" altLang="fi-FI" dirty="0">
                <a:latin typeface="Arial" panose="020B0604020202020204" pitchFamily="34" charset="0"/>
                <a:cs typeface="Arial" panose="020B0604020202020204" pitchFamily="34" charset="0"/>
              </a:rPr>
              <a:t>Reward people for the </a:t>
            </a:r>
            <a:r>
              <a:rPr lang="en-GB" altLang="fi-FI" i="1" dirty="0">
                <a:latin typeface="Arial" panose="020B0604020202020204" pitchFamily="34" charset="0"/>
                <a:cs typeface="Arial" panose="020B0604020202020204" pitchFamily="34" charset="0"/>
              </a:rPr>
              <a:t>value they create</a:t>
            </a:r>
            <a:r>
              <a:rPr lang="en-GB" altLang="fi-FI" dirty="0">
                <a:latin typeface="Arial" panose="020B0604020202020204" pitchFamily="34" charset="0"/>
                <a:cs typeface="Arial" panose="020B0604020202020204" pitchFamily="34" charset="0"/>
              </a:rPr>
              <a:t>.</a:t>
            </a:r>
          </a:p>
          <a:p>
            <a:pPr marL="381000" indent="-381000"/>
            <a:r>
              <a:rPr lang="en-GB" altLang="fi-FI" i="1" dirty="0">
                <a:latin typeface="Arial" panose="020B0604020202020204" pitchFamily="34" charset="0"/>
                <a:cs typeface="Arial" panose="020B0604020202020204" pitchFamily="34" charset="0"/>
              </a:rPr>
              <a:t>Align reward practices</a:t>
            </a:r>
            <a:r>
              <a:rPr lang="en-GB" altLang="fi-FI" dirty="0">
                <a:latin typeface="Arial" panose="020B0604020202020204" pitchFamily="34" charset="0"/>
                <a:cs typeface="Arial" panose="020B0604020202020204" pitchFamily="34" charset="0"/>
              </a:rPr>
              <a:t> with both business goals and employee values.</a:t>
            </a:r>
          </a:p>
          <a:p>
            <a:pPr marL="381000" indent="-381000"/>
            <a:r>
              <a:rPr lang="en-GB" altLang="fi-FI" i="1" dirty="0">
                <a:latin typeface="Arial" panose="020B0604020202020204" pitchFamily="34" charset="0"/>
                <a:cs typeface="Arial" panose="020B0604020202020204" pitchFamily="34" charset="0"/>
              </a:rPr>
              <a:t>Reward the right things </a:t>
            </a:r>
            <a:r>
              <a:rPr lang="en-GB" altLang="fi-FI" dirty="0">
                <a:latin typeface="Arial" panose="020B0604020202020204" pitchFamily="34" charset="0"/>
                <a:cs typeface="Arial" panose="020B0604020202020204" pitchFamily="34" charset="0"/>
              </a:rPr>
              <a:t>to convey the right message about what is important in terms of behaviours and outcomes.</a:t>
            </a:r>
          </a:p>
        </p:txBody>
      </p:sp>
    </p:spTree>
    <p:extLst>
      <p:ext uri="{BB962C8B-B14F-4D97-AF65-F5344CB8AC3E}">
        <p14:creationId xmlns:p14="http://schemas.microsoft.com/office/powerpoint/2010/main" val="3880133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9A2D656-DCB8-4CEE-BB0A-7E4C74EBA54E}"/>
              </a:ext>
            </a:extLst>
          </p:cNvPr>
          <p:cNvSpPr>
            <a:spLocks noGrp="1" noChangeArrowheads="1"/>
          </p:cNvSpPr>
          <p:nvPr>
            <p:ph type="title"/>
          </p:nvPr>
        </p:nvSpPr>
        <p:spPr bwMode="auto">
          <a:xfrm>
            <a:off x="2845236" y="607294"/>
            <a:ext cx="6501528" cy="1033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GB" altLang="fi-FI" sz="2800" b="1" dirty="0">
                <a:latin typeface="Arial" panose="020B0604020202020204" pitchFamily="34" charset="0"/>
                <a:cs typeface="Arial" panose="020B0604020202020204" pitchFamily="34" charset="0"/>
              </a:rPr>
              <a:t>AIMS OF REWARD MANAGEMENT 2</a:t>
            </a:r>
          </a:p>
        </p:txBody>
      </p:sp>
      <p:sp>
        <p:nvSpPr>
          <p:cNvPr id="11267" name="Rectangle 3">
            <a:extLst>
              <a:ext uri="{FF2B5EF4-FFF2-40B4-BE49-F238E27FC236}">
                <a16:creationId xmlns:a16="http://schemas.microsoft.com/office/drawing/2014/main" id="{5C92A43C-0604-4D9E-9B58-8318C07C7E15}"/>
              </a:ext>
            </a:extLst>
          </p:cNvPr>
          <p:cNvSpPr>
            <a:spLocks noGrp="1" noChangeArrowheads="1"/>
          </p:cNvSpPr>
          <p:nvPr>
            <p:ph idx="1"/>
          </p:nvPr>
        </p:nvSpPr>
        <p:spPr bwMode="auto">
          <a:xfrm>
            <a:off x="781664" y="1640757"/>
            <a:ext cx="10958051" cy="46099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381000" indent="-381000"/>
            <a:r>
              <a:rPr lang="en-GB" altLang="fi-FI" dirty="0">
                <a:latin typeface="Arial" panose="020B0604020202020204" pitchFamily="34" charset="0"/>
                <a:cs typeface="Arial" panose="020B0604020202020204" pitchFamily="34" charset="0"/>
              </a:rPr>
              <a:t>Facilitate the </a:t>
            </a:r>
            <a:r>
              <a:rPr lang="en-GB" altLang="fi-FI" i="1" dirty="0">
                <a:latin typeface="Arial" panose="020B0604020202020204" pitchFamily="34" charset="0"/>
                <a:cs typeface="Arial" panose="020B0604020202020204" pitchFamily="34" charset="0"/>
              </a:rPr>
              <a:t>attraction and retention </a:t>
            </a:r>
            <a:r>
              <a:rPr lang="en-GB" altLang="fi-FI" dirty="0">
                <a:latin typeface="Arial" panose="020B0604020202020204" pitchFamily="34" charset="0"/>
                <a:cs typeface="Arial" panose="020B0604020202020204" pitchFamily="34" charset="0"/>
              </a:rPr>
              <a:t>of the skilled and competent people the organization needs.</a:t>
            </a:r>
          </a:p>
          <a:p>
            <a:pPr marL="381000" indent="-381000"/>
            <a:r>
              <a:rPr lang="en-GB" altLang="fi-FI" dirty="0">
                <a:latin typeface="Arial" panose="020B0604020202020204" pitchFamily="34" charset="0"/>
                <a:cs typeface="Arial" panose="020B0604020202020204" pitchFamily="34" charset="0"/>
              </a:rPr>
              <a:t>Help in the process of motivating people and gaining their </a:t>
            </a:r>
            <a:r>
              <a:rPr lang="en-GB" altLang="fi-FI" i="1" dirty="0">
                <a:latin typeface="Arial" panose="020B0604020202020204" pitchFamily="34" charset="0"/>
                <a:cs typeface="Arial" panose="020B0604020202020204" pitchFamily="34" charset="0"/>
              </a:rPr>
              <a:t>commitment and engagement</a:t>
            </a:r>
            <a:r>
              <a:rPr lang="en-GB" altLang="fi-FI" dirty="0">
                <a:latin typeface="Arial" panose="020B0604020202020204" pitchFamily="34" charset="0"/>
                <a:cs typeface="Arial" panose="020B0604020202020204" pitchFamily="34" charset="0"/>
              </a:rPr>
              <a:t>.</a:t>
            </a:r>
          </a:p>
          <a:p>
            <a:pPr marL="381000" indent="-381000"/>
            <a:r>
              <a:rPr lang="en-GB" altLang="fi-FI" dirty="0">
                <a:latin typeface="Arial" panose="020B0604020202020204" pitchFamily="34" charset="0"/>
                <a:cs typeface="Arial" panose="020B0604020202020204" pitchFamily="34" charset="0"/>
              </a:rPr>
              <a:t>Support the development of a </a:t>
            </a:r>
            <a:r>
              <a:rPr lang="en-GB" altLang="fi-FI" i="1" dirty="0">
                <a:latin typeface="Arial" panose="020B0604020202020204" pitchFamily="34" charset="0"/>
                <a:cs typeface="Arial" panose="020B0604020202020204" pitchFamily="34" charset="0"/>
              </a:rPr>
              <a:t>performance culture</a:t>
            </a:r>
            <a:r>
              <a:rPr lang="en-GB" altLang="fi-FI" dirty="0">
                <a:latin typeface="Arial" panose="020B0604020202020204" pitchFamily="34" charset="0"/>
                <a:cs typeface="Arial" panose="020B0604020202020204" pitchFamily="34" charset="0"/>
              </a:rPr>
              <a:t>.</a:t>
            </a:r>
          </a:p>
          <a:p>
            <a:pPr marL="381000" indent="-381000"/>
            <a:r>
              <a:rPr lang="en-GB" altLang="fi-FI" dirty="0">
                <a:latin typeface="Arial" panose="020B0604020202020204" pitchFamily="34" charset="0"/>
                <a:cs typeface="Arial" panose="020B0604020202020204" pitchFamily="34" charset="0"/>
              </a:rPr>
              <a:t>Develop a </a:t>
            </a:r>
            <a:r>
              <a:rPr lang="en-GB" altLang="fi-FI" i="1" dirty="0">
                <a:latin typeface="Arial" panose="020B0604020202020204" pitchFamily="34" charset="0"/>
                <a:cs typeface="Arial" panose="020B0604020202020204" pitchFamily="34" charset="0"/>
              </a:rPr>
              <a:t>positive</a:t>
            </a:r>
            <a:r>
              <a:rPr lang="en-GB" altLang="fi-FI" dirty="0">
                <a:latin typeface="Arial" panose="020B0604020202020204" pitchFamily="34" charset="0"/>
                <a:cs typeface="Arial" panose="020B0604020202020204" pitchFamily="34" charset="0"/>
              </a:rPr>
              <a:t> employment </a:t>
            </a:r>
            <a:r>
              <a:rPr lang="en-GB" altLang="fi-FI" i="1" dirty="0">
                <a:latin typeface="Arial" panose="020B0604020202020204" pitchFamily="34" charset="0"/>
                <a:cs typeface="Arial" panose="020B0604020202020204" pitchFamily="34" charset="0"/>
              </a:rPr>
              <a:t>relationship</a:t>
            </a:r>
            <a:r>
              <a:rPr lang="en-GB" altLang="fi-FI" dirty="0">
                <a:latin typeface="Arial" panose="020B0604020202020204" pitchFamily="34" charset="0"/>
                <a:cs typeface="Arial" panose="020B0604020202020204" pitchFamily="34" charset="0"/>
              </a:rPr>
              <a:t> and psychological contract.</a:t>
            </a:r>
          </a:p>
        </p:txBody>
      </p:sp>
    </p:spTree>
    <p:extLst>
      <p:ext uri="{BB962C8B-B14F-4D97-AF65-F5344CB8AC3E}">
        <p14:creationId xmlns:p14="http://schemas.microsoft.com/office/powerpoint/2010/main" val="27729282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57D9C3E5-6586-4B0A-AAE4-E4443E7FD1C4}"/>
              </a:ext>
            </a:extLst>
          </p:cNvPr>
          <p:cNvSpPr>
            <a:spLocks noGrp="1"/>
          </p:cNvSpPr>
          <p:nvPr>
            <p:ph type="title"/>
          </p:nvPr>
        </p:nvSpPr>
        <p:spPr bwMode="auto">
          <a:xfrm>
            <a:off x="1838633" y="520700"/>
            <a:ext cx="8915400"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fi-FI" altLang="en-US" sz="3200" b="1" dirty="0" err="1">
                <a:latin typeface="Arial" panose="020B0604020202020204" pitchFamily="34" charset="0"/>
                <a:cs typeface="Arial" panose="020B0604020202020204" pitchFamily="34" charset="0"/>
              </a:rPr>
              <a:t>Elements</a:t>
            </a:r>
            <a:r>
              <a:rPr lang="fi-FI" altLang="en-US" sz="3200" b="1" dirty="0">
                <a:latin typeface="Arial" panose="020B0604020202020204" pitchFamily="34" charset="0"/>
                <a:cs typeface="Arial" panose="020B0604020202020204" pitchFamily="34" charset="0"/>
              </a:rPr>
              <a:t> of </a:t>
            </a:r>
            <a:r>
              <a:rPr lang="fi-FI" altLang="en-US" sz="3200" b="1" dirty="0" err="1">
                <a:latin typeface="Arial" panose="020B0604020202020204" pitchFamily="34" charset="0"/>
                <a:cs typeface="Arial" panose="020B0604020202020204" pitchFamily="34" charset="0"/>
              </a:rPr>
              <a:t>Reward</a:t>
            </a:r>
            <a:r>
              <a:rPr lang="fi-FI" altLang="en-US" sz="3200" b="1" dirty="0">
                <a:latin typeface="Arial" panose="020B0604020202020204" pitchFamily="34" charset="0"/>
                <a:cs typeface="Arial" panose="020B0604020202020204" pitchFamily="34" charset="0"/>
              </a:rPr>
              <a:t> Management (4Ps)</a:t>
            </a:r>
          </a:p>
        </p:txBody>
      </p:sp>
      <p:sp>
        <p:nvSpPr>
          <p:cNvPr id="13315" name="Content Placeholder 2">
            <a:extLst>
              <a:ext uri="{FF2B5EF4-FFF2-40B4-BE49-F238E27FC236}">
                <a16:creationId xmlns:a16="http://schemas.microsoft.com/office/drawing/2014/main" id="{2C4E35DA-9314-4823-8E68-F76110A1FB04}"/>
              </a:ext>
            </a:extLst>
          </p:cNvPr>
          <p:cNvSpPr>
            <a:spLocks noGrp="1"/>
          </p:cNvSpPr>
          <p:nvPr>
            <p:ph idx="1"/>
          </p:nvPr>
        </p:nvSpPr>
        <p:spPr bwMode="auto">
          <a:xfrm>
            <a:off x="945127" y="1504950"/>
            <a:ext cx="8005834" cy="4832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spcAft>
                <a:spcPts val="600"/>
              </a:spcAft>
            </a:pPr>
            <a:r>
              <a:rPr lang="fi-FI" altLang="en-US" b="1" dirty="0" err="1">
                <a:solidFill>
                  <a:srgbClr val="C00000"/>
                </a:solidFill>
                <a:latin typeface="Arial" panose="020B0604020202020204" pitchFamily="34" charset="0"/>
                <a:cs typeface="Arial" panose="020B0604020202020204" pitchFamily="34" charset="0"/>
              </a:rPr>
              <a:t>P</a:t>
            </a:r>
            <a:r>
              <a:rPr lang="fi-FI" altLang="en-US" b="1" dirty="0" err="1">
                <a:latin typeface="Arial" panose="020B0604020202020204" pitchFamily="34" charset="0"/>
                <a:cs typeface="Arial" panose="020B0604020202020204" pitchFamily="34" charset="0"/>
              </a:rPr>
              <a:t>olicies</a:t>
            </a:r>
            <a:r>
              <a:rPr lang="fi-FI" altLang="en-US" dirty="0">
                <a:latin typeface="Arial" panose="020B0604020202020204" pitchFamily="34" charset="0"/>
                <a:cs typeface="Arial" panose="020B0604020202020204" pitchFamily="34" charset="0"/>
              </a:rPr>
              <a:t> – </a:t>
            </a:r>
            <a:r>
              <a:rPr lang="fi-FI" altLang="en-US" dirty="0" err="1">
                <a:latin typeface="Arial" panose="020B0604020202020204" pitchFamily="34" charset="0"/>
                <a:cs typeface="Arial" panose="020B0604020202020204" pitchFamily="34" charset="0"/>
              </a:rPr>
              <a:t>guidelines</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managing</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rewards</a:t>
            </a:r>
            <a:endParaRPr lang="fi-FI" altLang="en-US" dirty="0">
              <a:latin typeface="Arial" panose="020B0604020202020204" pitchFamily="34" charset="0"/>
              <a:cs typeface="Arial" panose="020B0604020202020204" pitchFamily="34" charset="0"/>
            </a:endParaRPr>
          </a:p>
          <a:p>
            <a:pPr>
              <a:spcAft>
                <a:spcPts val="600"/>
              </a:spcAft>
            </a:pPr>
            <a:r>
              <a:rPr lang="fi-FI" altLang="en-US" b="1" dirty="0" err="1">
                <a:solidFill>
                  <a:srgbClr val="C00000"/>
                </a:solidFill>
                <a:latin typeface="Arial" panose="020B0604020202020204" pitchFamily="34" charset="0"/>
                <a:cs typeface="Arial" panose="020B0604020202020204" pitchFamily="34" charset="0"/>
              </a:rPr>
              <a:t>P</a:t>
            </a:r>
            <a:r>
              <a:rPr lang="fi-FI" altLang="en-US" b="1" dirty="0" err="1">
                <a:latin typeface="Arial" panose="020B0604020202020204" pitchFamily="34" charset="0"/>
                <a:cs typeface="Arial" panose="020B0604020202020204" pitchFamily="34" charset="0"/>
              </a:rPr>
              <a:t>ractices</a:t>
            </a:r>
            <a:r>
              <a:rPr lang="fi-FI" altLang="en-US" dirty="0">
                <a:latin typeface="Arial" panose="020B0604020202020204" pitchFamily="34" charset="0"/>
                <a:cs typeface="Arial" panose="020B0604020202020204" pitchFamily="34" charset="0"/>
              </a:rPr>
              <a:t> – </a:t>
            </a:r>
            <a:r>
              <a:rPr lang="fi-FI" altLang="en-US" dirty="0" err="1">
                <a:latin typeface="Arial" panose="020B0604020202020204" pitchFamily="34" charset="0"/>
                <a:cs typeface="Arial" panose="020B0604020202020204" pitchFamily="34" charset="0"/>
              </a:rPr>
              <a:t>provide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financial</a:t>
            </a:r>
            <a:r>
              <a:rPr lang="fi-FI" altLang="en-US" dirty="0">
                <a:latin typeface="Arial" panose="020B0604020202020204" pitchFamily="34" charset="0"/>
                <a:cs typeface="Arial" panose="020B0604020202020204" pitchFamily="34" charset="0"/>
              </a:rPr>
              <a:t> and non-</a:t>
            </a:r>
            <a:r>
              <a:rPr lang="fi-FI" altLang="en-US" dirty="0" err="1">
                <a:latin typeface="Arial" panose="020B0604020202020204" pitchFamily="34" charset="0"/>
                <a:cs typeface="Arial" panose="020B0604020202020204" pitchFamily="34" charset="0"/>
              </a:rPr>
              <a:t>financial</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rewards</a:t>
            </a:r>
            <a:endParaRPr lang="fi-FI" altLang="en-US" dirty="0">
              <a:latin typeface="Arial" panose="020B0604020202020204" pitchFamily="34" charset="0"/>
              <a:cs typeface="Arial" panose="020B0604020202020204" pitchFamily="34" charset="0"/>
            </a:endParaRPr>
          </a:p>
          <a:p>
            <a:pPr>
              <a:spcAft>
                <a:spcPts val="600"/>
              </a:spcAft>
            </a:pPr>
            <a:r>
              <a:rPr lang="fi-FI" altLang="en-US" b="1" dirty="0" err="1">
                <a:solidFill>
                  <a:srgbClr val="C00000"/>
                </a:solidFill>
                <a:latin typeface="Arial" panose="020B0604020202020204" pitchFamily="34" charset="0"/>
                <a:cs typeface="Arial" panose="020B0604020202020204" pitchFamily="34" charset="0"/>
              </a:rPr>
              <a:t>P</a:t>
            </a:r>
            <a:r>
              <a:rPr lang="fi-FI" altLang="en-US" b="1" dirty="0" err="1">
                <a:latin typeface="Arial" panose="020B0604020202020204" pitchFamily="34" charset="0"/>
                <a:cs typeface="Arial" panose="020B0604020202020204" pitchFamily="34" charset="0"/>
              </a:rPr>
              <a:t>rocesses</a:t>
            </a:r>
            <a:r>
              <a:rPr lang="fi-FI" altLang="en-US" dirty="0">
                <a:latin typeface="Arial" panose="020B0604020202020204" pitchFamily="34" charset="0"/>
                <a:cs typeface="Arial" panose="020B0604020202020204" pitchFamily="34" charset="0"/>
              </a:rPr>
              <a:t> – </a:t>
            </a:r>
            <a:r>
              <a:rPr lang="fi-FI" altLang="en-US" dirty="0" err="1">
                <a:latin typeface="Arial" panose="020B0604020202020204" pitchFamily="34" charset="0"/>
                <a:cs typeface="Arial" panose="020B0604020202020204" pitchFamily="34" charset="0"/>
              </a:rPr>
              <a:t>concern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with</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evaluating</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relative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size</a:t>
            </a:r>
            <a:r>
              <a:rPr lang="fi-FI" altLang="en-US" dirty="0">
                <a:latin typeface="Arial" panose="020B0604020202020204" pitchFamily="34" charset="0"/>
                <a:cs typeface="Arial" panose="020B0604020202020204" pitchFamily="34" charset="0"/>
              </a:rPr>
              <a:t> of </a:t>
            </a:r>
            <a:r>
              <a:rPr lang="fi-FI" altLang="en-US" dirty="0" err="1">
                <a:latin typeface="Arial" panose="020B0604020202020204" pitchFamily="34" charset="0"/>
                <a:cs typeface="Arial" panose="020B0604020202020204" pitchFamily="34" charset="0"/>
              </a:rPr>
              <a:t>jobs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job</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evaluation</a:t>
            </a:r>
            <a:r>
              <a:rPr lang="fi-FI" altLang="en-US" dirty="0">
                <a:latin typeface="Arial" panose="020B0604020202020204" pitchFamily="34" charset="0"/>
                <a:cs typeface="Arial" panose="020B0604020202020204" pitchFamily="34" charset="0"/>
              </a:rPr>
              <a:t>), and </a:t>
            </a:r>
            <a:r>
              <a:rPr lang="fi-FI" altLang="en-US" dirty="0" err="1">
                <a:latin typeface="Arial" panose="020B0604020202020204" pitchFamily="34" charset="0"/>
                <a:cs typeface="Arial" panose="020B0604020202020204" pitchFamily="34" charset="0"/>
              </a:rPr>
              <a:t>assessing</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individual</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performance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performance</a:t>
            </a:r>
            <a:r>
              <a:rPr lang="fi-FI" altLang="en-US" dirty="0">
                <a:latin typeface="Arial" panose="020B0604020202020204" pitchFamily="34" charset="0"/>
                <a:cs typeface="Arial" panose="020B0604020202020204" pitchFamily="34" charset="0"/>
              </a:rPr>
              <a:t> management)</a:t>
            </a:r>
          </a:p>
          <a:p>
            <a:pPr>
              <a:spcAft>
                <a:spcPts val="600"/>
              </a:spcAft>
            </a:pPr>
            <a:r>
              <a:rPr lang="fi-FI" altLang="en-US" b="1" dirty="0" err="1">
                <a:solidFill>
                  <a:srgbClr val="C00000"/>
                </a:solidFill>
                <a:latin typeface="Arial" panose="020B0604020202020204" pitchFamily="34" charset="0"/>
                <a:cs typeface="Arial" panose="020B0604020202020204" pitchFamily="34" charset="0"/>
              </a:rPr>
              <a:t>P</a:t>
            </a:r>
            <a:r>
              <a:rPr lang="fi-FI" altLang="en-US" b="1" dirty="0" err="1">
                <a:latin typeface="Arial" panose="020B0604020202020204" pitchFamily="34" charset="0"/>
                <a:cs typeface="Arial" panose="020B0604020202020204" pitchFamily="34" charset="0"/>
              </a:rPr>
              <a:t>rocedures</a:t>
            </a:r>
            <a:r>
              <a:rPr lang="fi-FI" altLang="en-US" dirty="0">
                <a:latin typeface="Arial" panose="020B0604020202020204" pitchFamily="34" charset="0"/>
                <a:cs typeface="Arial" panose="020B0604020202020204" pitchFamily="34" charset="0"/>
              </a:rPr>
              <a:t> – </a:t>
            </a:r>
            <a:r>
              <a:rPr lang="fi-FI" altLang="en-US" dirty="0" err="1">
                <a:latin typeface="Arial" panose="020B0604020202020204" pitchFamily="34" charset="0"/>
                <a:cs typeface="Arial" panose="020B0604020202020204" pitchFamily="34" charset="0"/>
              </a:rPr>
              <a:t>maintain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system</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ensure</a:t>
            </a:r>
            <a:r>
              <a:rPr lang="fi-FI" altLang="en-US" dirty="0">
                <a:latin typeface="Arial" panose="020B0604020202020204" pitchFamily="34" charset="0"/>
                <a:cs typeface="Arial" panose="020B0604020202020204" pitchFamily="34" charset="0"/>
              </a:rPr>
              <a:t> it </a:t>
            </a:r>
            <a:r>
              <a:rPr lang="fi-FI" altLang="en-US" dirty="0" err="1">
                <a:latin typeface="Arial" panose="020B0604020202020204" pitchFamily="34" charset="0"/>
                <a:cs typeface="Arial" panose="020B0604020202020204" pitchFamily="34" charset="0"/>
              </a:rPr>
              <a:t>operates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effciently</a:t>
            </a:r>
            <a:r>
              <a:rPr lang="fi-FI" altLang="en-US" dirty="0">
                <a:latin typeface="Arial" panose="020B0604020202020204" pitchFamily="34" charset="0"/>
                <a:cs typeface="Arial" panose="020B0604020202020204" pitchFamily="34" charset="0"/>
              </a:rPr>
              <a:t> and </a:t>
            </a:r>
            <a:r>
              <a:rPr lang="fi-FI" altLang="en-US" dirty="0" err="1">
                <a:latin typeface="Arial" panose="020B0604020202020204" pitchFamily="34" charset="0"/>
                <a:cs typeface="Arial" panose="020B0604020202020204" pitchFamily="34" charset="0"/>
              </a:rPr>
              <a:t>flexibly</a:t>
            </a:r>
            <a:endParaRPr lang="fi-FI" altLang="en-US" dirty="0">
              <a:latin typeface="Arial" panose="020B0604020202020204" pitchFamily="34" charset="0"/>
              <a:cs typeface="Arial" panose="020B0604020202020204" pitchFamily="34" charset="0"/>
            </a:endParaRPr>
          </a:p>
        </p:txBody>
      </p:sp>
      <p:sp>
        <p:nvSpPr>
          <p:cNvPr id="13316" name="Date Placeholder 3">
            <a:extLst>
              <a:ext uri="{FF2B5EF4-FFF2-40B4-BE49-F238E27FC236}">
                <a16:creationId xmlns:a16="http://schemas.microsoft.com/office/drawing/2014/main" id="{ED2E9881-F4B7-46DF-802E-A05C447CDE7F}"/>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041292E-AD9D-4A71-9DA1-7D2351B62C9A}" type="datetime1">
              <a:rPr lang="fi-FI" altLang="en-US" smtClean="0">
                <a:solidFill>
                  <a:schemeClr val="bg1"/>
                </a:solidFill>
              </a:rPr>
              <a:pPr/>
              <a:t>15.1.2018</a:t>
            </a:fld>
            <a:endParaRPr lang="fi-FI" altLang="en-US">
              <a:solidFill>
                <a:schemeClr val="bg1"/>
              </a:solidFill>
            </a:endParaRPr>
          </a:p>
        </p:txBody>
      </p:sp>
      <p:sp>
        <p:nvSpPr>
          <p:cNvPr id="13317" name="Footer Placeholder 4">
            <a:extLst>
              <a:ext uri="{FF2B5EF4-FFF2-40B4-BE49-F238E27FC236}">
                <a16:creationId xmlns:a16="http://schemas.microsoft.com/office/drawing/2014/main" id="{2F80F261-5502-4A88-A742-2876C972644B}"/>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3318" name="Slide Number Placeholder 5">
            <a:extLst>
              <a:ext uri="{FF2B5EF4-FFF2-40B4-BE49-F238E27FC236}">
                <a16:creationId xmlns:a16="http://schemas.microsoft.com/office/drawing/2014/main" id="{D6BF283B-F17A-453B-842C-C91C27A4C0E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59F661-B9F8-4432-ACCC-4F2CEA8DE654}" type="slidenum">
              <a:rPr lang="fi-FI" altLang="en-US" smtClean="0">
                <a:solidFill>
                  <a:schemeClr val="bg1"/>
                </a:solidFill>
              </a:rPr>
              <a:pPr/>
              <a:t>29</a:t>
            </a:fld>
            <a:endParaRPr lang="fi-FI" altLang="en-US">
              <a:solidFill>
                <a:schemeClr val="bg1"/>
              </a:solidFill>
            </a:endParaRPr>
          </a:p>
        </p:txBody>
      </p:sp>
      <p:pic>
        <p:nvPicPr>
          <p:cNvPr id="3" name="Picture 2">
            <a:extLst>
              <a:ext uri="{FF2B5EF4-FFF2-40B4-BE49-F238E27FC236}">
                <a16:creationId xmlns:a16="http://schemas.microsoft.com/office/drawing/2014/main" id="{C311E14B-027C-4975-BE90-7B146F216C5D}"/>
              </a:ext>
            </a:extLst>
          </p:cNvPr>
          <p:cNvPicPr>
            <a:picLocks noChangeAspect="1"/>
          </p:cNvPicPr>
          <p:nvPr/>
        </p:nvPicPr>
        <p:blipFill>
          <a:blip r:embed="rId3"/>
          <a:stretch>
            <a:fillRect/>
          </a:stretch>
        </p:blipFill>
        <p:spPr>
          <a:xfrm>
            <a:off x="9210675" y="2499677"/>
            <a:ext cx="2143125" cy="2143125"/>
          </a:xfrm>
          <a:prstGeom prst="rect">
            <a:avLst/>
          </a:prstGeom>
        </p:spPr>
      </p:pic>
    </p:spTree>
    <p:extLst>
      <p:ext uri="{BB962C8B-B14F-4D97-AF65-F5344CB8AC3E}">
        <p14:creationId xmlns:p14="http://schemas.microsoft.com/office/powerpoint/2010/main" val="4263324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a:extLst>
              <a:ext uri="{FF2B5EF4-FFF2-40B4-BE49-F238E27FC236}">
                <a16:creationId xmlns:a16="http://schemas.microsoft.com/office/drawing/2014/main" id="{5C8EC8EA-0378-47BC-B8A8-27CE883C2A1B}"/>
              </a:ext>
            </a:extLst>
          </p:cNvPr>
          <p:cNvSpPr txBox="1">
            <a:spLocks noChangeArrowheads="1"/>
          </p:cNvSpPr>
          <p:nvPr/>
        </p:nvSpPr>
        <p:spPr bwMode="auto">
          <a:xfrm>
            <a:off x="1416147" y="1610201"/>
            <a:ext cx="9312813"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FontTx/>
              <a:buChar char="•"/>
            </a:pPr>
            <a:r>
              <a:rPr lang="en-GB" altLang="fi-FI" sz="2000" i="1"/>
              <a:t>A </a:t>
            </a:r>
            <a:r>
              <a:rPr lang="en-GB" altLang="fi-FI" sz="2000" b="1"/>
              <a:t>motive</a:t>
            </a:r>
            <a:r>
              <a:rPr lang="en-GB" altLang="fi-FI" sz="2000"/>
              <a:t> is a reason for doing something</a:t>
            </a:r>
            <a:r>
              <a:rPr lang="en-GB" altLang="fi-FI" sz="2000" b="1"/>
              <a:t>.</a:t>
            </a:r>
          </a:p>
          <a:p>
            <a:pPr eaLnBrk="1" hangingPunct="1">
              <a:spcBef>
                <a:spcPct val="50000"/>
              </a:spcBef>
              <a:buFontTx/>
              <a:buChar char="•"/>
            </a:pPr>
            <a:r>
              <a:rPr lang="en-GB" altLang="fi-FI" sz="2000" b="1"/>
              <a:t>Motivation</a:t>
            </a:r>
            <a:r>
              <a:rPr lang="en-GB" altLang="fi-FI" sz="2000" i="1"/>
              <a:t> </a:t>
            </a:r>
            <a:r>
              <a:rPr lang="en-GB" altLang="fi-FI" sz="2000"/>
              <a:t>is goal-directed behaviour – it is concerned with the factors that influence people to behave in certain ways and to take discretionary action.</a:t>
            </a:r>
          </a:p>
          <a:p>
            <a:pPr eaLnBrk="1" hangingPunct="1">
              <a:spcBef>
                <a:spcPct val="50000"/>
              </a:spcBef>
              <a:buFontTx/>
              <a:buChar char="•"/>
            </a:pPr>
            <a:r>
              <a:rPr lang="en-GB" altLang="fi-FI" sz="2000" b="1"/>
              <a:t>Motivating people</a:t>
            </a:r>
            <a:r>
              <a:rPr lang="en-GB" altLang="fi-FI" sz="2000"/>
              <a:t> is about getting them to behave in a way that will produce a desired result.</a:t>
            </a:r>
          </a:p>
          <a:p>
            <a:pPr eaLnBrk="1" hangingPunct="1">
              <a:spcBef>
                <a:spcPct val="50000"/>
              </a:spcBef>
              <a:buFontTx/>
              <a:buChar char="•"/>
            </a:pPr>
            <a:r>
              <a:rPr lang="en-GB" altLang="fi-FI" sz="2000" b="1"/>
              <a:t>Self-motivation</a:t>
            </a:r>
            <a:r>
              <a:rPr lang="en-GB" altLang="fi-FI" sz="2000" i="1"/>
              <a:t> </a:t>
            </a:r>
            <a:r>
              <a:rPr lang="en-GB" altLang="fi-FI" sz="2000"/>
              <a:t>is about deciding for yourself where you want to go and ensuring that you get there.</a:t>
            </a:r>
          </a:p>
          <a:p>
            <a:pPr eaLnBrk="1" hangingPunct="1">
              <a:spcBef>
                <a:spcPct val="50000"/>
              </a:spcBef>
              <a:buFontTx/>
              <a:buChar char="•"/>
            </a:pPr>
            <a:r>
              <a:rPr lang="en-GB" altLang="fi-FI" sz="2000" b="1"/>
              <a:t>Well-motivated people</a:t>
            </a:r>
            <a:r>
              <a:rPr lang="en-GB" altLang="fi-FI" sz="2000" i="1"/>
              <a:t> </a:t>
            </a:r>
            <a:r>
              <a:rPr lang="en-GB" altLang="fi-FI" sz="2000"/>
              <a:t>are those with clearly defined goals who take action that they expect will achieve those goals.</a:t>
            </a:r>
            <a:endParaRPr lang="en-GB" altLang="fi-FI" sz="2000" b="1"/>
          </a:p>
        </p:txBody>
      </p:sp>
      <p:sp>
        <p:nvSpPr>
          <p:cNvPr id="15363" name="Text Box 4">
            <a:extLst>
              <a:ext uri="{FF2B5EF4-FFF2-40B4-BE49-F238E27FC236}">
                <a16:creationId xmlns:a16="http://schemas.microsoft.com/office/drawing/2014/main" id="{B4A74050-AF91-487B-82E7-22B38931CB37}"/>
              </a:ext>
            </a:extLst>
          </p:cNvPr>
          <p:cNvSpPr txBox="1">
            <a:spLocks noChangeArrowheads="1"/>
          </p:cNvSpPr>
          <p:nvPr/>
        </p:nvSpPr>
        <p:spPr bwMode="auto">
          <a:xfrm>
            <a:off x="3200605" y="259018"/>
            <a:ext cx="62118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a:t>MOTIVATION DEFINED</a:t>
            </a:r>
          </a:p>
        </p:txBody>
      </p:sp>
      <p:graphicFrame>
        <p:nvGraphicFramePr>
          <p:cNvPr id="3084" name="Group 12">
            <a:extLst>
              <a:ext uri="{FF2B5EF4-FFF2-40B4-BE49-F238E27FC236}">
                <a16:creationId xmlns:a16="http://schemas.microsoft.com/office/drawing/2014/main" id="{FCBC0232-5BF6-405D-8397-4F9D5E41DBC4}"/>
              </a:ext>
            </a:extLst>
          </p:cNvPr>
          <p:cNvGraphicFramePr>
            <a:graphicFrameLocks noGrp="1"/>
          </p:cNvGraphicFramePr>
          <p:nvPr>
            <p:extLst>
              <p:ext uri="{D42A27DB-BD31-4B8C-83A1-F6EECF244321}">
                <p14:modId xmlns:p14="http://schemas.microsoft.com/office/powerpoint/2010/main" val="1625357931"/>
              </p:ext>
            </p:extLst>
          </p:nvPr>
        </p:nvGraphicFramePr>
        <p:xfrm>
          <a:off x="1239935" y="1530855"/>
          <a:ext cx="9763345" cy="3803145"/>
        </p:xfrm>
        <a:graphic>
          <a:graphicData uri="http://schemas.openxmlformats.org/drawingml/2006/table">
            <a:tbl>
              <a:tblPr/>
              <a:tblGrid>
                <a:gridCol w="9763345">
                  <a:extLst>
                    <a:ext uri="{9D8B030D-6E8A-4147-A177-3AD203B41FA5}">
                      <a16:colId xmlns:a16="http://schemas.microsoft.com/office/drawing/2014/main" val="493775544"/>
                    </a:ext>
                  </a:extLst>
                </a:gridCol>
              </a:tblGrid>
              <a:tr h="3803145">
                <a:tc>
                  <a:txBody>
                    <a:bodyPr/>
                    <a:lstStyle>
                      <a:lvl1pPr>
                        <a:spcBef>
                          <a:spcPct val="20000"/>
                        </a:spcBef>
                        <a:buClr>
                          <a:srgbClr val="83B81A"/>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83B81A"/>
                        </a:buClr>
                        <a:buFont typeface="Arial" panose="020B0604020202020204" pitchFamily="34" charset="0"/>
                        <a:defRPr sz="2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20000"/>
                        </a:spcBef>
                        <a:buClr>
                          <a:srgbClr val="83B81A"/>
                        </a:buClr>
                        <a:buFont typeface="Arial" panose="020B0604020202020204" pitchFamily="34" charset="0"/>
                        <a:defRPr>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Bef>
                          <a:spcPct val="20000"/>
                        </a:spcBef>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Bef>
                          <a:spcPct val="20000"/>
                        </a:spcBef>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lr>
                          <a:srgbClr val="83B81A"/>
                        </a:buClr>
                        <a:buFont typeface="Arial" panose="020B0604020202020204" pitchFamily="34" charset="0"/>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fi-FI" sz="30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34" charset="-128"/>
                        <a:cs typeface="Arial" panose="020B0604020202020204"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7795398"/>
                  </a:ext>
                </a:extLst>
              </a:tr>
            </a:tbl>
          </a:graphicData>
        </a:graphic>
      </p:graphicFrame>
      <p:sp>
        <p:nvSpPr>
          <p:cNvPr id="2" name="TextBox 1">
            <a:extLst>
              <a:ext uri="{FF2B5EF4-FFF2-40B4-BE49-F238E27FC236}">
                <a16:creationId xmlns:a16="http://schemas.microsoft.com/office/drawing/2014/main" id="{B37612A9-3486-44DE-8E42-16014146DADB}"/>
              </a:ext>
            </a:extLst>
          </p:cNvPr>
          <p:cNvSpPr txBox="1"/>
          <p:nvPr/>
        </p:nvSpPr>
        <p:spPr>
          <a:xfrm>
            <a:off x="4732759" y="722568"/>
            <a:ext cx="4794700" cy="369332"/>
          </a:xfrm>
          <a:prstGeom prst="rect">
            <a:avLst/>
          </a:prstGeom>
          <a:noFill/>
        </p:spPr>
        <p:txBody>
          <a:bodyPr wrap="square" rtlCol="0">
            <a:spAutoFit/>
          </a:bodyPr>
          <a:lstStyle/>
          <a:p>
            <a:r>
              <a:rPr lang="en-GB" dirty="0"/>
              <a:t>Source: Michael </a:t>
            </a:r>
            <a:r>
              <a:rPr lang="en-GB" dirty="0" err="1"/>
              <a:t>Amrstrong</a:t>
            </a:r>
            <a:endParaRPr lang="en-GB" dirty="0"/>
          </a:p>
        </p:txBody>
      </p:sp>
    </p:spTree>
    <p:extLst>
      <p:ext uri="{BB962C8B-B14F-4D97-AF65-F5344CB8AC3E}">
        <p14:creationId xmlns:p14="http://schemas.microsoft.com/office/powerpoint/2010/main" val="3768211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A085D67-AE06-403F-AE1C-0E181B3D014A}"/>
              </a:ext>
            </a:extLst>
          </p:cNvPr>
          <p:cNvSpPr>
            <a:spLocks noGrp="1" noChangeArrowheads="1"/>
          </p:cNvSpPr>
          <p:nvPr>
            <p:ph type="title"/>
          </p:nvPr>
        </p:nvSpPr>
        <p:spPr bwMode="auto">
          <a:xfrm>
            <a:off x="3160841" y="483316"/>
            <a:ext cx="6386512" cy="881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r>
              <a:rPr lang="en-GB" altLang="fi-FI" sz="2400" b="1" dirty="0">
                <a:latin typeface="Arial" panose="020B0604020202020204" pitchFamily="34" charset="0"/>
                <a:cs typeface="Arial" panose="020B0604020202020204" pitchFamily="34" charset="0"/>
              </a:rPr>
              <a:t>WHY HAVE A REWARD STRATEGY?</a:t>
            </a:r>
          </a:p>
        </p:txBody>
      </p:sp>
      <p:sp>
        <p:nvSpPr>
          <p:cNvPr id="15363" name="Rectangle 7">
            <a:extLst>
              <a:ext uri="{FF2B5EF4-FFF2-40B4-BE49-F238E27FC236}">
                <a16:creationId xmlns:a16="http://schemas.microsoft.com/office/drawing/2014/main" id="{334C4B1C-1429-4FF1-A7A2-A63D236A233B}"/>
              </a:ext>
            </a:extLst>
          </p:cNvPr>
          <p:cNvSpPr>
            <a:spLocks noGrp="1" noChangeArrowheads="1"/>
          </p:cNvSpPr>
          <p:nvPr>
            <p:ph idx="1"/>
          </p:nvPr>
        </p:nvSpPr>
        <p:spPr bwMode="auto">
          <a:xfrm>
            <a:off x="520291" y="1221166"/>
            <a:ext cx="8471309" cy="48646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381000" indent="-381000"/>
            <a:r>
              <a:rPr lang="en-GB" altLang="fi-FI" sz="2400" dirty="0">
                <a:latin typeface="Arial" panose="020B0604020202020204" pitchFamily="34" charset="0"/>
                <a:cs typeface="Arial" panose="020B0604020202020204" pitchFamily="34" charset="0"/>
              </a:rPr>
              <a:t>Must have some idea where you are going, or how do you know how to get there, and how do you know when you have arrived (if you ever do)?</a:t>
            </a:r>
          </a:p>
          <a:p>
            <a:pPr marL="381000" indent="-381000"/>
            <a:r>
              <a:rPr lang="en-GB" altLang="fi-FI" sz="2400" i="1" dirty="0">
                <a:latin typeface="Arial" panose="020B0604020202020204" pitchFamily="34" charset="0"/>
                <a:cs typeface="Arial" panose="020B0604020202020204" pitchFamily="34" charset="0"/>
              </a:rPr>
              <a:t>Pay costs </a:t>
            </a:r>
            <a:r>
              <a:rPr lang="en-GB" altLang="fi-FI" sz="2400" dirty="0">
                <a:latin typeface="Arial" panose="020B0604020202020204" pitchFamily="34" charset="0"/>
                <a:cs typeface="Arial" panose="020B0604020202020204" pitchFamily="34" charset="0"/>
              </a:rPr>
              <a:t>are almost always by far the </a:t>
            </a:r>
            <a:r>
              <a:rPr lang="en-GB" altLang="fi-FI" sz="2400" i="1" dirty="0">
                <a:latin typeface="Arial" panose="020B0604020202020204" pitchFamily="34" charset="0"/>
                <a:cs typeface="Arial" panose="020B0604020202020204" pitchFamily="34" charset="0"/>
              </a:rPr>
              <a:t>largest item of expense</a:t>
            </a:r>
            <a:r>
              <a:rPr lang="en-GB" altLang="fi-FI" sz="2400" dirty="0">
                <a:latin typeface="Arial" panose="020B0604020202020204" pitchFamily="34" charset="0"/>
                <a:cs typeface="Arial" panose="020B0604020202020204" pitchFamily="34" charset="0"/>
              </a:rPr>
              <a:t>, so doesn’t it make sense to think about how they should be managed in the longer term?</a:t>
            </a:r>
          </a:p>
          <a:p>
            <a:pPr marL="381000" indent="-381000"/>
            <a:r>
              <a:rPr lang="en-GB" altLang="fi-FI" sz="2400" dirty="0">
                <a:latin typeface="Arial" panose="020B0604020202020204" pitchFamily="34" charset="0"/>
                <a:cs typeface="Arial" panose="020B0604020202020204" pitchFamily="34" charset="0"/>
              </a:rPr>
              <a:t>There is a </a:t>
            </a:r>
            <a:r>
              <a:rPr lang="en-GB" altLang="fi-FI" sz="2400" i="1" dirty="0">
                <a:latin typeface="Arial" panose="020B0604020202020204" pitchFamily="34" charset="0"/>
                <a:cs typeface="Arial" panose="020B0604020202020204" pitchFamily="34" charset="0"/>
              </a:rPr>
              <a:t>positive relationship between rewards and performance</a:t>
            </a:r>
            <a:r>
              <a:rPr lang="en-GB" altLang="fi-FI" sz="2400" dirty="0">
                <a:latin typeface="Arial" panose="020B0604020202020204" pitchFamily="34" charset="0"/>
                <a:cs typeface="Arial" panose="020B0604020202020204" pitchFamily="34" charset="0"/>
              </a:rPr>
              <a:t>, so shouldn’t we think about how we can strengthen the link? </a:t>
            </a:r>
          </a:p>
          <a:p>
            <a:pPr marL="381000" indent="-381000"/>
            <a:r>
              <a:rPr lang="en-GB" altLang="fi-FI" sz="2400" dirty="0">
                <a:latin typeface="Arial" panose="020B0604020202020204" pitchFamily="34" charset="0"/>
                <a:cs typeface="Arial" panose="020B0604020202020204" pitchFamily="34" charset="0"/>
              </a:rPr>
              <a:t>Isn’t it  a good idea to develop a strategic framework which links </a:t>
            </a:r>
            <a:r>
              <a:rPr lang="en-GB" altLang="fi-FI" sz="2400" i="1" dirty="0">
                <a:latin typeface="Arial" panose="020B0604020202020204" pitchFamily="34" charset="0"/>
                <a:cs typeface="Arial" panose="020B0604020202020204" pitchFamily="34" charset="0"/>
              </a:rPr>
              <a:t>reward processes with HR processes </a:t>
            </a:r>
            <a:r>
              <a:rPr lang="en-GB" altLang="fi-FI" sz="2400" dirty="0">
                <a:latin typeface="Arial" panose="020B0604020202020204" pitchFamily="34" charset="0"/>
                <a:cs typeface="Arial" panose="020B0604020202020204" pitchFamily="34" charset="0"/>
              </a:rPr>
              <a:t>so that they are </a:t>
            </a:r>
            <a:r>
              <a:rPr lang="en-GB" altLang="fi-FI" sz="2400" i="1" dirty="0">
                <a:latin typeface="Arial" panose="020B0604020202020204" pitchFamily="34" charset="0"/>
                <a:cs typeface="Arial" panose="020B0604020202020204" pitchFamily="34" charset="0"/>
              </a:rPr>
              <a:t>more coherent and mutually supportive</a:t>
            </a:r>
            <a:r>
              <a:rPr lang="en-GB" altLang="fi-FI" sz="2400" dirty="0">
                <a:latin typeface="Arial" panose="020B0604020202020204" pitchFamily="34" charset="0"/>
                <a:cs typeface="Arial" panose="020B0604020202020204" pitchFamily="34" charset="0"/>
              </a:rPr>
              <a:t>?</a:t>
            </a:r>
            <a:endParaRPr lang="en-US" altLang="fi-FI" sz="2400" i="1"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66182AD4-3F02-4B70-BEF2-5ADD337FC710}"/>
              </a:ext>
            </a:extLst>
          </p:cNvPr>
          <p:cNvPicPr>
            <a:picLocks noChangeAspect="1"/>
          </p:cNvPicPr>
          <p:nvPr/>
        </p:nvPicPr>
        <p:blipFill>
          <a:blip r:embed="rId3"/>
          <a:stretch>
            <a:fillRect/>
          </a:stretch>
        </p:blipFill>
        <p:spPr>
          <a:xfrm>
            <a:off x="8882902" y="3098081"/>
            <a:ext cx="3138918" cy="1778720"/>
          </a:xfrm>
          <a:prstGeom prst="rect">
            <a:avLst/>
          </a:prstGeom>
        </p:spPr>
      </p:pic>
    </p:spTree>
    <p:extLst>
      <p:ext uri="{BB962C8B-B14F-4D97-AF65-F5344CB8AC3E}">
        <p14:creationId xmlns:p14="http://schemas.microsoft.com/office/powerpoint/2010/main" val="7724595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a:extLst>
              <a:ext uri="{FF2B5EF4-FFF2-40B4-BE49-F238E27FC236}">
                <a16:creationId xmlns:a16="http://schemas.microsoft.com/office/drawing/2014/main" id="{E5A75DC1-F630-459A-B357-0C98E07BDB2C}"/>
              </a:ext>
            </a:extLst>
          </p:cNvPr>
          <p:cNvSpPr txBox="1">
            <a:spLocks noChangeArrowheads="1"/>
          </p:cNvSpPr>
          <p:nvPr/>
        </p:nvSpPr>
        <p:spPr bwMode="auto">
          <a:xfrm>
            <a:off x="3543300" y="0"/>
            <a:ext cx="6019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dirty="0"/>
              <a:t>REWARD MANAGEMENT PROCESSES AND ACTIVITIES</a:t>
            </a:r>
          </a:p>
        </p:txBody>
      </p:sp>
      <p:sp>
        <p:nvSpPr>
          <p:cNvPr id="17411" name="Rectangle 3">
            <a:extLst>
              <a:ext uri="{FF2B5EF4-FFF2-40B4-BE49-F238E27FC236}">
                <a16:creationId xmlns:a16="http://schemas.microsoft.com/office/drawing/2014/main" id="{39018EF9-D6E4-4458-A7DA-6AE76FC8A4E6}"/>
              </a:ext>
            </a:extLst>
          </p:cNvPr>
          <p:cNvSpPr>
            <a:spLocks noChangeArrowheads="1"/>
          </p:cNvSpPr>
          <p:nvPr/>
        </p:nvSpPr>
        <p:spPr bwMode="auto">
          <a:xfrm>
            <a:off x="5105400" y="983226"/>
            <a:ext cx="11430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Non-financial</a:t>
            </a:r>
          </a:p>
          <a:p>
            <a:pPr algn="ctr" eaLnBrk="1" hangingPunct="1"/>
            <a:r>
              <a:rPr lang="en-GB" altLang="fi-FI" sz="1200" b="1">
                <a:solidFill>
                  <a:schemeClr val="bg1"/>
                </a:solidFill>
              </a:rPr>
              <a:t>rewards</a:t>
            </a:r>
          </a:p>
        </p:txBody>
      </p:sp>
      <p:sp>
        <p:nvSpPr>
          <p:cNvPr id="17412" name="Rectangle 4">
            <a:extLst>
              <a:ext uri="{FF2B5EF4-FFF2-40B4-BE49-F238E27FC236}">
                <a16:creationId xmlns:a16="http://schemas.microsoft.com/office/drawing/2014/main" id="{B2CCF4C7-2AA4-436A-A76D-DD0B9DAC0B5C}"/>
              </a:ext>
            </a:extLst>
          </p:cNvPr>
          <p:cNvSpPr>
            <a:spLocks noChangeArrowheads="1"/>
          </p:cNvSpPr>
          <p:nvPr/>
        </p:nvSpPr>
        <p:spPr bwMode="auto">
          <a:xfrm>
            <a:off x="5105400" y="1821426"/>
            <a:ext cx="11430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Employee</a:t>
            </a:r>
          </a:p>
          <a:p>
            <a:pPr algn="ctr" eaLnBrk="1" hangingPunct="1"/>
            <a:r>
              <a:rPr lang="en-GB" altLang="fi-FI" sz="1200" b="1">
                <a:solidFill>
                  <a:schemeClr val="bg1"/>
                </a:solidFill>
              </a:rPr>
              <a:t> benefits</a:t>
            </a:r>
            <a:endParaRPr lang="en-GB" altLang="fi-FI" sz="2400" b="1">
              <a:solidFill>
                <a:schemeClr val="bg1"/>
              </a:solidFill>
              <a:latin typeface="Times New Roman" panose="02020603050405020304" pitchFamily="18" charset="0"/>
            </a:endParaRPr>
          </a:p>
        </p:txBody>
      </p:sp>
      <p:sp>
        <p:nvSpPr>
          <p:cNvPr id="17413" name="Rectangle 5">
            <a:extLst>
              <a:ext uri="{FF2B5EF4-FFF2-40B4-BE49-F238E27FC236}">
                <a16:creationId xmlns:a16="http://schemas.microsoft.com/office/drawing/2014/main" id="{87407561-AA12-443A-A3D9-4C4749388EDD}"/>
              </a:ext>
            </a:extLst>
          </p:cNvPr>
          <p:cNvSpPr>
            <a:spLocks noChangeArrowheads="1"/>
          </p:cNvSpPr>
          <p:nvPr/>
        </p:nvSpPr>
        <p:spPr bwMode="auto">
          <a:xfrm>
            <a:off x="5105400" y="2659626"/>
            <a:ext cx="11430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Market</a:t>
            </a:r>
          </a:p>
          <a:p>
            <a:pPr algn="ctr" eaLnBrk="1" hangingPunct="1"/>
            <a:r>
              <a:rPr lang="en-GB" altLang="fi-FI" sz="1200" b="1">
                <a:solidFill>
                  <a:schemeClr val="bg1"/>
                </a:solidFill>
              </a:rPr>
              <a:t>rate</a:t>
            </a:r>
          </a:p>
          <a:p>
            <a:pPr algn="ctr" eaLnBrk="1" hangingPunct="1"/>
            <a:r>
              <a:rPr lang="en-GB" altLang="fi-FI" sz="1200" b="1">
                <a:solidFill>
                  <a:schemeClr val="bg1"/>
                </a:solidFill>
              </a:rPr>
              <a:t>analysis</a:t>
            </a:r>
          </a:p>
        </p:txBody>
      </p:sp>
      <p:sp>
        <p:nvSpPr>
          <p:cNvPr id="17414" name="Rectangle 6">
            <a:extLst>
              <a:ext uri="{FF2B5EF4-FFF2-40B4-BE49-F238E27FC236}">
                <a16:creationId xmlns:a16="http://schemas.microsoft.com/office/drawing/2014/main" id="{8DD7A611-EEE2-471A-91E2-C59F1AAEB1C0}"/>
              </a:ext>
            </a:extLst>
          </p:cNvPr>
          <p:cNvSpPr>
            <a:spLocks noChangeArrowheads="1"/>
          </p:cNvSpPr>
          <p:nvPr/>
        </p:nvSpPr>
        <p:spPr bwMode="auto">
          <a:xfrm>
            <a:off x="1600200" y="3497826"/>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Business/</a:t>
            </a:r>
          </a:p>
          <a:p>
            <a:pPr algn="ctr" eaLnBrk="1" hangingPunct="1"/>
            <a:r>
              <a:rPr lang="en-GB" altLang="fi-FI" sz="1200" b="1">
                <a:solidFill>
                  <a:schemeClr val="bg1"/>
                </a:solidFill>
              </a:rPr>
              <a:t>HR strategy</a:t>
            </a:r>
            <a:endParaRPr lang="en-GB" altLang="fi-FI" sz="2400" b="1">
              <a:solidFill>
                <a:schemeClr val="bg1"/>
              </a:solidFill>
              <a:latin typeface="Times New Roman" panose="02020603050405020304" pitchFamily="18" charset="0"/>
            </a:endParaRPr>
          </a:p>
        </p:txBody>
      </p:sp>
      <p:sp>
        <p:nvSpPr>
          <p:cNvPr id="17415" name="Rectangle 7">
            <a:extLst>
              <a:ext uri="{FF2B5EF4-FFF2-40B4-BE49-F238E27FC236}">
                <a16:creationId xmlns:a16="http://schemas.microsoft.com/office/drawing/2014/main" id="{D658B2ED-7BA6-4ADA-8654-5E90AA70EF48}"/>
              </a:ext>
            </a:extLst>
          </p:cNvPr>
          <p:cNvSpPr>
            <a:spLocks noChangeArrowheads="1"/>
          </p:cNvSpPr>
          <p:nvPr/>
        </p:nvSpPr>
        <p:spPr bwMode="auto">
          <a:xfrm>
            <a:off x="2971800" y="3497826"/>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Reward </a:t>
            </a:r>
          </a:p>
          <a:p>
            <a:pPr algn="ctr" eaLnBrk="1" hangingPunct="1"/>
            <a:r>
              <a:rPr lang="en-GB" altLang="fi-FI" sz="1200" b="1">
                <a:solidFill>
                  <a:schemeClr val="bg1"/>
                </a:solidFill>
              </a:rPr>
              <a:t>strategy</a:t>
            </a:r>
            <a:endParaRPr lang="en-GB" altLang="fi-FI" sz="2400" b="1">
              <a:solidFill>
                <a:schemeClr val="bg1"/>
              </a:solidFill>
              <a:latin typeface="Times New Roman" panose="02020603050405020304" pitchFamily="18" charset="0"/>
            </a:endParaRPr>
          </a:p>
        </p:txBody>
      </p:sp>
      <p:sp>
        <p:nvSpPr>
          <p:cNvPr id="17416" name="Rectangle 8">
            <a:extLst>
              <a:ext uri="{FF2B5EF4-FFF2-40B4-BE49-F238E27FC236}">
                <a16:creationId xmlns:a16="http://schemas.microsoft.com/office/drawing/2014/main" id="{B1782F53-BD99-4155-9189-94C6F9CB6AC2}"/>
              </a:ext>
            </a:extLst>
          </p:cNvPr>
          <p:cNvSpPr>
            <a:spLocks noChangeArrowheads="1"/>
          </p:cNvSpPr>
          <p:nvPr/>
        </p:nvSpPr>
        <p:spPr bwMode="auto">
          <a:xfrm>
            <a:off x="4343400" y="3497826"/>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Grade and</a:t>
            </a:r>
          </a:p>
          <a:p>
            <a:pPr algn="ctr" eaLnBrk="1" hangingPunct="1"/>
            <a:r>
              <a:rPr lang="en-GB" altLang="fi-FI" sz="1200" b="1">
                <a:solidFill>
                  <a:schemeClr val="bg1"/>
                </a:solidFill>
              </a:rPr>
              <a:t>pay</a:t>
            </a:r>
          </a:p>
          <a:p>
            <a:pPr algn="ctr" eaLnBrk="1" hangingPunct="1"/>
            <a:r>
              <a:rPr lang="en-GB" altLang="fi-FI" sz="1200" b="1">
                <a:solidFill>
                  <a:schemeClr val="bg1"/>
                </a:solidFill>
              </a:rPr>
              <a:t>structure</a:t>
            </a:r>
          </a:p>
          <a:p>
            <a:pPr algn="ctr" eaLnBrk="1" hangingPunct="1"/>
            <a:r>
              <a:rPr lang="en-GB" altLang="fi-FI" sz="1200" b="1">
                <a:solidFill>
                  <a:schemeClr val="bg1"/>
                </a:solidFill>
              </a:rPr>
              <a:t>policy</a:t>
            </a:r>
          </a:p>
        </p:txBody>
      </p:sp>
      <p:sp>
        <p:nvSpPr>
          <p:cNvPr id="17417" name="Rectangle 9">
            <a:extLst>
              <a:ext uri="{FF2B5EF4-FFF2-40B4-BE49-F238E27FC236}">
                <a16:creationId xmlns:a16="http://schemas.microsoft.com/office/drawing/2014/main" id="{EC8CAB64-B0DF-4F42-9C38-2345A6DAC2FA}"/>
              </a:ext>
            </a:extLst>
          </p:cNvPr>
          <p:cNvSpPr>
            <a:spLocks noChangeArrowheads="1"/>
          </p:cNvSpPr>
          <p:nvPr/>
        </p:nvSpPr>
        <p:spPr bwMode="auto">
          <a:xfrm>
            <a:off x="5638800" y="3497826"/>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Grade and </a:t>
            </a:r>
          </a:p>
          <a:p>
            <a:pPr algn="ctr" eaLnBrk="1" hangingPunct="1"/>
            <a:r>
              <a:rPr lang="en-GB" altLang="fi-FI" sz="1200" b="1">
                <a:solidFill>
                  <a:schemeClr val="bg1"/>
                </a:solidFill>
              </a:rPr>
              <a:t>pay</a:t>
            </a:r>
          </a:p>
          <a:p>
            <a:pPr algn="ctr" eaLnBrk="1" hangingPunct="1"/>
            <a:r>
              <a:rPr lang="en-GB" altLang="fi-FI" sz="1200" b="1">
                <a:solidFill>
                  <a:schemeClr val="bg1"/>
                </a:solidFill>
              </a:rPr>
              <a:t>structure</a:t>
            </a:r>
          </a:p>
        </p:txBody>
      </p:sp>
      <p:sp>
        <p:nvSpPr>
          <p:cNvPr id="17418" name="Rectangle 10">
            <a:extLst>
              <a:ext uri="{FF2B5EF4-FFF2-40B4-BE49-F238E27FC236}">
                <a16:creationId xmlns:a16="http://schemas.microsoft.com/office/drawing/2014/main" id="{DDAAC3E8-E6C6-4A51-8350-444E79B3A2C2}"/>
              </a:ext>
            </a:extLst>
          </p:cNvPr>
          <p:cNvSpPr>
            <a:spLocks noChangeArrowheads="1"/>
          </p:cNvSpPr>
          <p:nvPr/>
        </p:nvSpPr>
        <p:spPr bwMode="auto">
          <a:xfrm>
            <a:off x="6934200" y="3497826"/>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Total</a:t>
            </a:r>
          </a:p>
          <a:p>
            <a:pPr algn="ctr" eaLnBrk="1" hangingPunct="1"/>
            <a:r>
              <a:rPr lang="en-GB" altLang="fi-FI" sz="1200" b="1">
                <a:solidFill>
                  <a:schemeClr val="bg1"/>
                </a:solidFill>
              </a:rPr>
              <a:t> remuneration</a:t>
            </a:r>
            <a:endParaRPr lang="en-GB" altLang="fi-FI" sz="2400" b="1">
              <a:solidFill>
                <a:schemeClr val="bg1"/>
              </a:solidFill>
              <a:latin typeface="Times New Roman" panose="02020603050405020304" pitchFamily="18" charset="0"/>
            </a:endParaRPr>
          </a:p>
        </p:txBody>
      </p:sp>
      <p:sp>
        <p:nvSpPr>
          <p:cNvPr id="17419" name="Rectangle 11">
            <a:extLst>
              <a:ext uri="{FF2B5EF4-FFF2-40B4-BE49-F238E27FC236}">
                <a16:creationId xmlns:a16="http://schemas.microsoft.com/office/drawing/2014/main" id="{C06EE7C5-2C0D-4DAA-B187-F40DC3FD295A}"/>
              </a:ext>
            </a:extLst>
          </p:cNvPr>
          <p:cNvSpPr>
            <a:spLocks noChangeArrowheads="1"/>
          </p:cNvSpPr>
          <p:nvPr/>
        </p:nvSpPr>
        <p:spPr bwMode="auto">
          <a:xfrm>
            <a:off x="8229600" y="3497826"/>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Total </a:t>
            </a:r>
          </a:p>
          <a:p>
            <a:pPr algn="ctr" eaLnBrk="1" hangingPunct="1"/>
            <a:r>
              <a:rPr lang="en-GB" altLang="fi-FI" sz="1200" b="1">
                <a:solidFill>
                  <a:schemeClr val="bg1"/>
                </a:solidFill>
              </a:rPr>
              <a:t>reward</a:t>
            </a:r>
            <a:endParaRPr lang="en-GB" altLang="fi-FI" sz="2400" b="1">
              <a:solidFill>
                <a:schemeClr val="bg1"/>
              </a:solidFill>
              <a:latin typeface="Times New Roman" panose="02020603050405020304" pitchFamily="18" charset="0"/>
            </a:endParaRPr>
          </a:p>
        </p:txBody>
      </p:sp>
      <p:sp>
        <p:nvSpPr>
          <p:cNvPr id="17420" name="Rectangle 12">
            <a:extLst>
              <a:ext uri="{FF2B5EF4-FFF2-40B4-BE49-F238E27FC236}">
                <a16:creationId xmlns:a16="http://schemas.microsoft.com/office/drawing/2014/main" id="{AC428D85-22FC-4E17-A70A-F66CC52EE645}"/>
              </a:ext>
            </a:extLst>
          </p:cNvPr>
          <p:cNvSpPr>
            <a:spLocks noChangeArrowheads="1"/>
          </p:cNvSpPr>
          <p:nvPr/>
        </p:nvSpPr>
        <p:spPr bwMode="auto">
          <a:xfrm>
            <a:off x="9448800" y="3497826"/>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Improved</a:t>
            </a:r>
          </a:p>
          <a:p>
            <a:pPr algn="ctr" eaLnBrk="1" hangingPunct="1"/>
            <a:r>
              <a:rPr lang="en-GB" altLang="fi-FI" sz="1200" b="1">
                <a:solidFill>
                  <a:schemeClr val="bg1"/>
                </a:solidFill>
              </a:rPr>
              <a:t>performance</a:t>
            </a:r>
            <a:endParaRPr lang="en-GB" altLang="fi-FI" sz="1200" b="1">
              <a:solidFill>
                <a:schemeClr val="bg1"/>
              </a:solidFill>
              <a:latin typeface="Times New Roman" panose="02020603050405020304" pitchFamily="18" charset="0"/>
            </a:endParaRPr>
          </a:p>
        </p:txBody>
      </p:sp>
      <p:sp>
        <p:nvSpPr>
          <p:cNvPr id="17421" name="Rectangle 13">
            <a:extLst>
              <a:ext uri="{FF2B5EF4-FFF2-40B4-BE49-F238E27FC236}">
                <a16:creationId xmlns:a16="http://schemas.microsoft.com/office/drawing/2014/main" id="{30B6F0A6-6177-46E8-B556-4D2330D5CD5B}"/>
              </a:ext>
            </a:extLst>
          </p:cNvPr>
          <p:cNvSpPr>
            <a:spLocks noChangeArrowheads="1"/>
          </p:cNvSpPr>
          <p:nvPr/>
        </p:nvSpPr>
        <p:spPr bwMode="auto">
          <a:xfrm>
            <a:off x="5105400" y="4488426"/>
            <a:ext cx="11430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Job</a:t>
            </a:r>
          </a:p>
          <a:p>
            <a:pPr algn="ctr" eaLnBrk="1" hangingPunct="1"/>
            <a:r>
              <a:rPr lang="en-GB" altLang="fi-FI" sz="1200" b="1">
                <a:solidFill>
                  <a:schemeClr val="bg1"/>
                </a:solidFill>
              </a:rPr>
              <a:t> evaluation</a:t>
            </a:r>
          </a:p>
        </p:txBody>
      </p:sp>
      <p:sp>
        <p:nvSpPr>
          <p:cNvPr id="17422" name="Rectangle 14">
            <a:extLst>
              <a:ext uri="{FF2B5EF4-FFF2-40B4-BE49-F238E27FC236}">
                <a16:creationId xmlns:a16="http://schemas.microsoft.com/office/drawing/2014/main" id="{71FD2320-878C-4195-AEA3-EEC435FD3293}"/>
              </a:ext>
            </a:extLst>
          </p:cNvPr>
          <p:cNvSpPr>
            <a:spLocks noChangeArrowheads="1"/>
          </p:cNvSpPr>
          <p:nvPr/>
        </p:nvSpPr>
        <p:spPr bwMode="auto">
          <a:xfrm>
            <a:off x="5105400" y="5326626"/>
            <a:ext cx="11430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Performance</a:t>
            </a:r>
          </a:p>
          <a:p>
            <a:pPr algn="ctr" eaLnBrk="1" hangingPunct="1"/>
            <a:r>
              <a:rPr lang="en-GB" altLang="fi-FI" sz="1200" b="1">
                <a:solidFill>
                  <a:schemeClr val="bg1"/>
                </a:solidFill>
              </a:rPr>
              <a:t>management</a:t>
            </a:r>
          </a:p>
        </p:txBody>
      </p:sp>
      <p:sp>
        <p:nvSpPr>
          <p:cNvPr id="17423" name="Rectangle 16">
            <a:extLst>
              <a:ext uri="{FF2B5EF4-FFF2-40B4-BE49-F238E27FC236}">
                <a16:creationId xmlns:a16="http://schemas.microsoft.com/office/drawing/2014/main" id="{E348E0A3-2474-49B5-9BC1-335679523882}"/>
              </a:ext>
            </a:extLst>
          </p:cNvPr>
          <p:cNvSpPr>
            <a:spLocks noChangeArrowheads="1"/>
          </p:cNvSpPr>
          <p:nvPr/>
        </p:nvSpPr>
        <p:spPr bwMode="auto">
          <a:xfrm>
            <a:off x="6934200" y="4945626"/>
            <a:ext cx="10668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Contingent</a:t>
            </a:r>
          </a:p>
          <a:p>
            <a:pPr algn="ctr" eaLnBrk="1" hangingPunct="1"/>
            <a:r>
              <a:rPr lang="en-GB" altLang="fi-FI" sz="1200" b="1">
                <a:solidFill>
                  <a:schemeClr val="bg1"/>
                </a:solidFill>
              </a:rPr>
              <a:t>pay</a:t>
            </a:r>
          </a:p>
        </p:txBody>
      </p:sp>
      <p:sp>
        <p:nvSpPr>
          <p:cNvPr id="17424" name="Rectangle 17">
            <a:extLst>
              <a:ext uri="{FF2B5EF4-FFF2-40B4-BE49-F238E27FC236}">
                <a16:creationId xmlns:a16="http://schemas.microsoft.com/office/drawing/2014/main" id="{F9A78A68-1F87-46C7-9AD2-1113E1872104}"/>
              </a:ext>
            </a:extLst>
          </p:cNvPr>
          <p:cNvSpPr>
            <a:spLocks noChangeArrowheads="1"/>
          </p:cNvSpPr>
          <p:nvPr/>
        </p:nvSpPr>
        <p:spPr bwMode="auto">
          <a:xfrm>
            <a:off x="9448800" y="5326626"/>
            <a:ext cx="9906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200" b="1">
                <a:solidFill>
                  <a:schemeClr val="bg1"/>
                </a:solidFill>
              </a:rPr>
              <a:t>Learning and</a:t>
            </a:r>
          </a:p>
          <a:p>
            <a:pPr algn="ctr" eaLnBrk="1" hangingPunct="1"/>
            <a:r>
              <a:rPr lang="en-GB" altLang="fi-FI" sz="1200" b="1">
                <a:solidFill>
                  <a:schemeClr val="bg1"/>
                </a:solidFill>
              </a:rPr>
              <a:t>development</a:t>
            </a:r>
          </a:p>
        </p:txBody>
      </p:sp>
      <p:sp>
        <p:nvSpPr>
          <p:cNvPr id="17425" name="Line 18">
            <a:extLst>
              <a:ext uri="{FF2B5EF4-FFF2-40B4-BE49-F238E27FC236}">
                <a16:creationId xmlns:a16="http://schemas.microsoft.com/office/drawing/2014/main" id="{E47FED6A-6396-44A6-B249-7D44457BB0F4}"/>
              </a:ext>
            </a:extLst>
          </p:cNvPr>
          <p:cNvSpPr>
            <a:spLocks noChangeShapeType="1"/>
          </p:cNvSpPr>
          <p:nvPr/>
        </p:nvSpPr>
        <p:spPr bwMode="auto">
          <a:xfrm>
            <a:off x="2743200" y="387882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26" name="Line 19">
            <a:extLst>
              <a:ext uri="{FF2B5EF4-FFF2-40B4-BE49-F238E27FC236}">
                <a16:creationId xmlns:a16="http://schemas.microsoft.com/office/drawing/2014/main" id="{3A35DA48-32CC-426D-9EFE-D08EA123C649}"/>
              </a:ext>
            </a:extLst>
          </p:cNvPr>
          <p:cNvSpPr>
            <a:spLocks noChangeShapeType="1"/>
          </p:cNvSpPr>
          <p:nvPr/>
        </p:nvSpPr>
        <p:spPr bwMode="auto">
          <a:xfrm>
            <a:off x="4114800" y="387882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27" name="Line 20">
            <a:extLst>
              <a:ext uri="{FF2B5EF4-FFF2-40B4-BE49-F238E27FC236}">
                <a16:creationId xmlns:a16="http://schemas.microsoft.com/office/drawing/2014/main" id="{21DBE164-209B-48F8-BEA4-F8E232364B39}"/>
              </a:ext>
            </a:extLst>
          </p:cNvPr>
          <p:cNvSpPr>
            <a:spLocks noChangeShapeType="1"/>
          </p:cNvSpPr>
          <p:nvPr/>
        </p:nvSpPr>
        <p:spPr bwMode="auto">
          <a:xfrm>
            <a:off x="5410200" y="387882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28" name="Line 21">
            <a:extLst>
              <a:ext uri="{FF2B5EF4-FFF2-40B4-BE49-F238E27FC236}">
                <a16:creationId xmlns:a16="http://schemas.microsoft.com/office/drawing/2014/main" id="{61E06DD4-2DAC-4B7A-B5BA-C36F068F2399}"/>
              </a:ext>
            </a:extLst>
          </p:cNvPr>
          <p:cNvSpPr>
            <a:spLocks noChangeShapeType="1"/>
          </p:cNvSpPr>
          <p:nvPr/>
        </p:nvSpPr>
        <p:spPr bwMode="auto">
          <a:xfrm>
            <a:off x="6705600" y="387882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29" name="Line 22">
            <a:extLst>
              <a:ext uri="{FF2B5EF4-FFF2-40B4-BE49-F238E27FC236}">
                <a16:creationId xmlns:a16="http://schemas.microsoft.com/office/drawing/2014/main" id="{B1D63166-5AB9-4497-B0FF-811A0A876809}"/>
              </a:ext>
            </a:extLst>
          </p:cNvPr>
          <p:cNvSpPr>
            <a:spLocks noChangeShapeType="1"/>
          </p:cNvSpPr>
          <p:nvPr/>
        </p:nvSpPr>
        <p:spPr bwMode="auto">
          <a:xfrm>
            <a:off x="8001000" y="387882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0" name="Line 25">
            <a:extLst>
              <a:ext uri="{FF2B5EF4-FFF2-40B4-BE49-F238E27FC236}">
                <a16:creationId xmlns:a16="http://schemas.microsoft.com/office/drawing/2014/main" id="{F2AAC7A1-CEEE-4588-B1D1-1657171B7A8D}"/>
              </a:ext>
            </a:extLst>
          </p:cNvPr>
          <p:cNvSpPr>
            <a:spLocks noChangeShapeType="1"/>
          </p:cNvSpPr>
          <p:nvPr/>
        </p:nvSpPr>
        <p:spPr bwMode="auto">
          <a:xfrm>
            <a:off x="9296400" y="3878826"/>
            <a:ext cx="152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1" name="Line 27">
            <a:extLst>
              <a:ext uri="{FF2B5EF4-FFF2-40B4-BE49-F238E27FC236}">
                <a16:creationId xmlns:a16="http://schemas.microsoft.com/office/drawing/2014/main" id="{4ED2DCD3-F60F-4654-804C-EF7F468BF57D}"/>
              </a:ext>
            </a:extLst>
          </p:cNvPr>
          <p:cNvSpPr>
            <a:spLocks noChangeShapeType="1"/>
          </p:cNvSpPr>
          <p:nvPr/>
        </p:nvSpPr>
        <p:spPr bwMode="auto">
          <a:xfrm>
            <a:off x="4800600" y="2964426"/>
            <a:ext cx="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32" name="Line 28">
            <a:extLst>
              <a:ext uri="{FF2B5EF4-FFF2-40B4-BE49-F238E27FC236}">
                <a16:creationId xmlns:a16="http://schemas.microsoft.com/office/drawing/2014/main" id="{CC00A5F3-CF02-4D65-A201-A2709189F3E3}"/>
              </a:ext>
            </a:extLst>
          </p:cNvPr>
          <p:cNvSpPr>
            <a:spLocks noChangeShapeType="1"/>
          </p:cNvSpPr>
          <p:nvPr/>
        </p:nvSpPr>
        <p:spPr bwMode="auto">
          <a:xfrm>
            <a:off x="4800600" y="2964426"/>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3" name="Line 29">
            <a:extLst>
              <a:ext uri="{FF2B5EF4-FFF2-40B4-BE49-F238E27FC236}">
                <a16:creationId xmlns:a16="http://schemas.microsoft.com/office/drawing/2014/main" id="{053CF488-63E4-4D17-A463-B120A3F000BB}"/>
              </a:ext>
            </a:extLst>
          </p:cNvPr>
          <p:cNvSpPr>
            <a:spLocks noChangeShapeType="1"/>
          </p:cNvSpPr>
          <p:nvPr/>
        </p:nvSpPr>
        <p:spPr bwMode="auto">
          <a:xfrm>
            <a:off x="4800600" y="4259826"/>
            <a:ext cx="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34" name="Line 30">
            <a:extLst>
              <a:ext uri="{FF2B5EF4-FFF2-40B4-BE49-F238E27FC236}">
                <a16:creationId xmlns:a16="http://schemas.microsoft.com/office/drawing/2014/main" id="{E8924F2B-5A2E-42CE-8A57-04E26B31EF1E}"/>
              </a:ext>
            </a:extLst>
          </p:cNvPr>
          <p:cNvSpPr>
            <a:spLocks noChangeShapeType="1"/>
          </p:cNvSpPr>
          <p:nvPr/>
        </p:nvSpPr>
        <p:spPr bwMode="auto">
          <a:xfrm>
            <a:off x="4800600" y="4793226"/>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5" name="Line 31">
            <a:extLst>
              <a:ext uri="{FF2B5EF4-FFF2-40B4-BE49-F238E27FC236}">
                <a16:creationId xmlns:a16="http://schemas.microsoft.com/office/drawing/2014/main" id="{28FE5545-34B7-4957-A62D-C000875D52D5}"/>
              </a:ext>
            </a:extLst>
          </p:cNvPr>
          <p:cNvSpPr>
            <a:spLocks noChangeShapeType="1"/>
          </p:cNvSpPr>
          <p:nvPr/>
        </p:nvSpPr>
        <p:spPr bwMode="auto">
          <a:xfrm>
            <a:off x="3657600" y="4259826"/>
            <a:ext cx="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36" name="Line 32">
            <a:extLst>
              <a:ext uri="{FF2B5EF4-FFF2-40B4-BE49-F238E27FC236}">
                <a16:creationId xmlns:a16="http://schemas.microsoft.com/office/drawing/2014/main" id="{D8138C0B-C1CC-47CD-9889-721244FEEBE7}"/>
              </a:ext>
            </a:extLst>
          </p:cNvPr>
          <p:cNvSpPr>
            <a:spLocks noChangeShapeType="1"/>
          </p:cNvSpPr>
          <p:nvPr/>
        </p:nvSpPr>
        <p:spPr bwMode="auto">
          <a:xfrm>
            <a:off x="3657600" y="5250426"/>
            <a:ext cx="3276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7" name="Line 33">
            <a:extLst>
              <a:ext uri="{FF2B5EF4-FFF2-40B4-BE49-F238E27FC236}">
                <a16:creationId xmlns:a16="http://schemas.microsoft.com/office/drawing/2014/main" id="{985F476F-5E8C-45F2-9AD3-2995CDC05835}"/>
              </a:ext>
            </a:extLst>
          </p:cNvPr>
          <p:cNvSpPr>
            <a:spLocks noChangeShapeType="1"/>
          </p:cNvSpPr>
          <p:nvPr/>
        </p:nvSpPr>
        <p:spPr bwMode="auto">
          <a:xfrm>
            <a:off x="6248400" y="5479026"/>
            <a:ext cx="685800"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8" name="Line 34">
            <a:extLst>
              <a:ext uri="{FF2B5EF4-FFF2-40B4-BE49-F238E27FC236}">
                <a16:creationId xmlns:a16="http://schemas.microsoft.com/office/drawing/2014/main" id="{B5B381AD-D756-441F-AFC4-23E1F656E5AA}"/>
              </a:ext>
            </a:extLst>
          </p:cNvPr>
          <p:cNvSpPr>
            <a:spLocks noChangeShapeType="1"/>
          </p:cNvSpPr>
          <p:nvPr/>
        </p:nvSpPr>
        <p:spPr bwMode="auto">
          <a:xfrm>
            <a:off x="6248400" y="5783826"/>
            <a:ext cx="3200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39" name="Line 35">
            <a:extLst>
              <a:ext uri="{FF2B5EF4-FFF2-40B4-BE49-F238E27FC236}">
                <a16:creationId xmlns:a16="http://schemas.microsoft.com/office/drawing/2014/main" id="{1A207131-474A-465A-9913-BC4C6613394D}"/>
              </a:ext>
            </a:extLst>
          </p:cNvPr>
          <p:cNvSpPr>
            <a:spLocks noChangeShapeType="1"/>
          </p:cNvSpPr>
          <p:nvPr/>
        </p:nvSpPr>
        <p:spPr bwMode="auto">
          <a:xfrm flipV="1">
            <a:off x="9982200" y="4259826"/>
            <a:ext cx="0"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40" name="Line 36">
            <a:extLst>
              <a:ext uri="{FF2B5EF4-FFF2-40B4-BE49-F238E27FC236}">
                <a16:creationId xmlns:a16="http://schemas.microsoft.com/office/drawing/2014/main" id="{E7A5876C-D137-4C03-9B29-08E75BE96074}"/>
              </a:ext>
            </a:extLst>
          </p:cNvPr>
          <p:cNvSpPr>
            <a:spLocks noChangeShapeType="1"/>
          </p:cNvSpPr>
          <p:nvPr/>
        </p:nvSpPr>
        <p:spPr bwMode="auto">
          <a:xfrm>
            <a:off x="3352800" y="4259826"/>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1" name="Line 37">
            <a:extLst>
              <a:ext uri="{FF2B5EF4-FFF2-40B4-BE49-F238E27FC236}">
                <a16:creationId xmlns:a16="http://schemas.microsoft.com/office/drawing/2014/main" id="{EAD604F2-26EB-473B-ACA2-6721A7CA4312}"/>
              </a:ext>
            </a:extLst>
          </p:cNvPr>
          <p:cNvSpPr>
            <a:spLocks noChangeShapeType="1"/>
          </p:cNvSpPr>
          <p:nvPr/>
        </p:nvSpPr>
        <p:spPr bwMode="auto">
          <a:xfrm>
            <a:off x="3352800" y="5783826"/>
            <a:ext cx="1752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42" name="Line 38">
            <a:extLst>
              <a:ext uri="{FF2B5EF4-FFF2-40B4-BE49-F238E27FC236}">
                <a16:creationId xmlns:a16="http://schemas.microsoft.com/office/drawing/2014/main" id="{20DDE5CB-BFE8-4681-BAA3-C3FE7526B98D}"/>
              </a:ext>
            </a:extLst>
          </p:cNvPr>
          <p:cNvSpPr>
            <a:spLocks noChangeShapeType="1"/>
          </p:cNvSpPr>
          <p:nvPr/>
        </p:nvSpPr>
        <p:spPr bwMode="auto">
          <a:xfrm>
            <a:off x="2209800" y="4259826"/>
            <a:ext cx="0" cy="1905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3" name="Line 39">
            <a:extLst>
              <a:ext uri="{FF2B5EF4-FFF2-40B4-BE49-F238E27FC236}">
                <a16:creationId xmlns:a16="http://schemas.microsoft.com/office/drawing/2014/main" id="{061D666F-AABA-4F6B-8CFF-5887F6F8D36C}"/>
              </a:ext>
            </a:extLst>
          </p:cNvPr>
          <p:cNvSpPr>
            <a:spLocks noChangeShapeType="1"/>
          </p:cNvSpPr>
          <p:nvPr/>
        </p:nvSpPr>
        <p:spPr bwMode="auto">
          <a:xfrm>
            <a:off x="2209800" y="6164826"/>
            <a:ext cx="777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4" name="Line 40">
            <a:extLst>
              <a:ext uri="{FF2B5EF4-FFF2-40B4-BE49-F238E27FC236}">
                <a16:creationId xmlns:a16="http://schemas.microsoft.com/office/drawing/2014/main" id="{5D81D5A3-A489-4FDE-911B-21D9940DAC8B}"/>
              </a:ext>
            </a:extLst>
          </p:cNvPr>
          <p:cNvSpPr>
            <a:spLocks noChangeShapeType="1"/>
          </p:cNvSpPr>
          <p:nvPr/>
        </p:nvSpPr>
        <p:spPr bwMode="auto">
          <a:xfrm flipV="1">
            <a:off x="9982200" y="6012426"/>
            <a:ext cx="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45" name="Line 41">
            <a:extLst>
              <a:ext uri="{FF2B5EF4-FFF2-40B4-BE49-F238E27FC236}">
                <a16:creationId xmlns:a16="http://schemas.microsoft.com/office/drawing/2014/main" id="{994A845C-8CCD-424C-B2F4-0262E4D4D2E0}"/>
              </a:ext>
            </a:extLst>
          </p:cNvPr>
          <p:cNvSpPr>
            <a:spLocks noChangeShapeType="1"/>
          </p:cNvSpPr>
          <p:nvPr/>
        </p:nvSpPr>
        <p:spPr bwMode="auto">
          <a:xfrm flipV="1">
            <a:off x="2209800" y="830826"/>
            <a:ext cx="0" cy="266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6" name="Line 42">
            <a:extLst>
              <a:ext uri="{FF2B5EF4-FFF2-40B4-BE49-F238E27FC236}">
                <a16:creationId xmlns:a16="http://schemas.microsoft.com/office/drawing/2014/main" id="{C9BC0DE0-7EEF-462C-BE6B-90A3017F6DD9}"/>
              </a:ext>
            </a:extLst>
          </p:cNvPr>
          <p:cNvSpPr>
            <a:spLocks noChangeShapeType="1"/>
          </p:cNvSpPr>
          <p:nvPr/>
        </p:nvSpPr>
        <p:spPr bwMode="auto">
          <a:xfrm>
            <a:off x="2209800" y="830826"/>
            <a:ext cx="777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7" name="Line 43">
            <a:extLst>
              <a:ext uri="{FF2B5EF4-FFF2-40B4-BE49-F238E27FC236}">
                <a16:creationId xmlns:a16="http://schemas.microsoft.com/office/drawing/2014/main" id="{C7A5071C-B9CE-422A-8CAA-F8C89C2741A0}"/>
              </a:ext>
            </a:extLst>
          </p:cNvPr>
          <p:cNvSpPr>
            <a:spLocks noChangeShapeType="1"/>
          </p:cNvSpPr>
          <p:nvPr/>
        </p:nvSpPr>
        <p:spPr bwMode="auto">
          <a:xfrm>
            <a:off x="9982200" y="830826"/>
            <a:ext cx="0" cy="2667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48" name="Line 44">
            <a:extLst>
              <a:ext uri="{FF2B5EF4-FFF2-40B4-BE49-F238E27FC236}">
                <a16:creationId xmlns:a16="http://schemas.microsoft.com/office/drawing/2014/main" id="{FD9B8A64-97F6-42E0-B1B3-7C264DEF0CDD}"/>
              </a:ext>
            </a:extLst>
          </p:cNvPr>
          <p:cNvSpPr>
            <a:spLocks noChangeShapeType="1"/>
          </p:cNvSpPr>
          <p:nvPr/>
        </p:nvSpPr>
        <p:spPr bwMode="auto">
          <a:xfrm flipV="1">
            <a:off x="3352800" y="1288026"/>
            <a:ext cx="0" cy="2209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9" name="Line 45">
            <a:extLst>
              <a:ext uri="{FF2B5EF4-FFF2-40B4-BE49-F238E27FC236}">
                <a16:creationId xmlns:a16="http://schemas.microsoft.com/office/drawing/2014/main" id="{8B9F5910-98A3-4F4A-8757-9720E8C27BBB}"/>
              </a:ext>
            </a:extLst>
          </p:cNvPr>
          <p:cNvSpPr>
            <a:spLocks noChangeShapeType="1"/>
          </p:cNvSpPr>
          <p:nvPr/>
        </p:nvSpPr>
        <p:spPr bwMode="auto">
          <a:xfrm>
            <a:off x="3352800" y="1288026"/>
            <a:ext cx="1752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0" name="Line 46">
            <a:extLst>
              <a:ext uri="{FF2B5EF4-FFF2-40B4-BE49-F238E27FC236}">
                <a16:creationId xmlns:a16="http://schemas.microsoft.com/office/drawing/2014/main" id="{8926329E-3512-46D1-82F7-2F1930B454AB}"/>
              </a:ext>
            </a:extLst>
          </p:cNvPr>
          <p:cNvSpPr>
            <a:spLocks noChangeShapeType="1"/>
          </p:cNvSpPr>
          <p:nvPr/>
        </p:nvSpPr>
        <p:spPr bwMode="auto">
          <a:xfrm flipV="1">
            <a:off x="3657600" y="2126226"/>
            <a:ext cx="0"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1" name="Line 47">
            <a:extLst>
              <a:ext uri="{FF2B5EF4-FFF2-40B4-BE49-F238E27FC236}">
                <a16:creationId xmlns:a16="http://schemas.microsoft.com/office/drawing/2014/main" id="{FB0C621B-665D-41E5-A7E3-81D62903FF0C}"/>
              </a:ext>
            </a:extLst>
          </p:cNvPr>
          <p:cNvSpPr>
            <a:spLocks noChangeShapeType="1"/>
          </p:cNvSpPr>
          <p:nvPr/>
        </p:nvSpPr>
        <p:spPr bwMode="auto">
          <a:xfrm>
            <a:off x="3657600" y="2126226"/>
            <a:ext cx="1447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2" name="Line 48">
            <a:extLst>
              <a:ext uri="{FF2B5EF4-FFF2-40B4-BE49-F238E27FC236}">
                <a16:creationId xmlns:a16="http://schemas.microsoft.com/office/drawing/2014/main" id="{A2F6A58F-2307-4986-94D4-E5E7C2B6A777}"/>
              </a:ext>
            </a:extLst>
          </p:cNvPr>
          <p:cNvSpPr>
            <a:spLocks noChangeShapeType="1"/>
          </p:cNvSpPr>
          <p:nvPr/>
        </p:nvSpPr>
        <p:spPr bwMode="auto">
          <a:xfrm>
            <a:off x="6248400" y="2964426"/>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3" name="Line 49">
            <a:extLst>
              <a:ext uri="{FF2B5EF4-FFF2-40B4-BE49-F238E27FC236}">
                <a16:creationId xmlns:a16="http://schemas.microsoft.com/office/drawing/2014/main" id="{2DCA0F01-9939-4FC0-9659-BBC7E548ADAD}"/>
              </a:ext>
            </a:extLst>
          </p:cNvPr>
          <p:cNvSpPr>
            <a:spLocks noChangeShapeType="1"/>
          </p:cNvSpPr>
          <p:nvPr/>
        </p:nvSpPr>
        <p:spPr bwMode="auto">
          <a:xfrm>
            <a:off x="6477000" y="2964426"/>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4" name="Line 50">
            <a:extLst>
              <a:ext uri="{FF2B5EF4-FFF2-40B4-BE49-F238E27FC236}">
                <a16:creationId xmlns:a16="http://schemas.microsoft.com/office/drawing/2014/main" id="{C4C7AF8B-68E2-48FC-87B6-D04F9128F213}"/>
              </a:ext>
            </a:extLst>
          </p:cNvPr>
          <p:cNvSpPr>
            <a:spLocks noChangeShapeType="1"/>
          </p:cNvSpPr>
          <p:nvPr/>
        </p:nvSpPr>
        <p:spPr bwMode="auto">
          <a:xfrm>
            <a:off x="6248400" y="4793226"/>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5" name="Line 51">
            <a:extLst>
              <a:ext uri="{FF2B5EF4-FFF2-40B4-BE49-F238E27FC236}">
                <a16:creationId xmlns:a16="http://schemas.microsoft.com/office/drawing/2014/main" id="{86B01563-51ED-4DE6-95CC-31E75F2602BA}"/>
              </a:ext>
            </a:extLst>
          </p:cNvPr>
          <p:cNvSpPr>
            <a:spLocks noChangeShapeType="1"/>
          </p:cNvSpPr>
          <p:nvPr/>
        </p:nvSpPr>
        <p:spPr bwMode="auto">
          <a:xfrm flipV="1">
            <a:off x="6477000" y="4259826"/>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6" name="Line 52">
            <a:extLst>
              <a:ext uri="{FF2B5EF4-FFF2-40B4-BE49-F238E27FC236}">
                <a16:creationId xmlns:a16="http://schemas.microsoft.com/office/drawing/2014/main" id="{0C17EBA7-4BC7-4C53-B788-2412A6824F30}"/>
              </a:ext>
            </a:extLst>
          </p:cNvPr>
          <p:cNvSpPr>
            <a:spLocks noChangeShapeType="1"/>
          </p:cNvSpPr>
          <p:nvPr/>
        </p:nvSpPr>
        <p:spPr bwMode="auto">
          <a:xfrm flipV="1">
            <a:off x="7467600" y="4259826"/>
            <a:ext cx="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7" name="Line 53">
            <a:extLst>
              <a:ext uri="{FF2B5EF4-FFF2-40B4-BE49-F238E27FC236}">
                <a16:creationId xmlns:a16="http://schemas.microsoft.com/office/drawing/2014/main" id="{D3243801-D082-4ED8-B69B-0E1D5BB05028}"/>
              </a:ext>
            </a:extLst>
          </p:cNvPr>
          <p:cNvSpPr>
            <a:spLocks noChangeShapeType="1"/>
          </p:cNvSpPr>
          <p:nvPr/>
        </p:nvSpPr>
        <p:spPr bwMode="auto">
          <a:xfrm>
            <a:off x="6248400" y="2126226"/>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8" name="Line 54">
            <a:extLst>
              <a:ext uri="{FF2B5EF4-FFF2-40B4-BE49-F238E27FC236}">
                <a16:creationId xmlns:a16="http://schemas.microsoft.com/office/drawing/2014/main" id="{137FB632-5E4E-4CEC-A220-7A8A06522517}"/>
              </a:ext>
            </a:extLst>
          </p:cNvPr>
          <p:cNvSpPr>
            <a:spLocks noChangeShapeType="1"/>
          </p:cNvSpPr>
          <p:nvPr/>
        </p:nvSpPr>
        <p:spPr bwMode="auto">
          <a:xfrm>
            <a:off x="7467600" y="2126226"/>
            <a:ext cx="0" cy="1371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59" name="Line 55">
            <a:extLst>
              <a:ext uri="{FF2B5EF4-FFF2-40B4-BE49-F238E27FC236}">
                <a16:creationId xmlns:a16="http://schemas.microsoft.com/office/drawing/2014/main" id="{034ACF72-8B8B-4858-AF72-E1959A3BFCF5}"/>
              </a:ext>
            </a:extLst>
          </p:cNvPr>
          <p:cNvSpPr>
            <a:spLocks noChangeShapeType="1"/>
          </p:cNvSpPr>
          <p:nvPr/>
        </p:nvSpPr>
        <p:spPr bwMode="auto">
          <a:xfrm>
            <a:off x="6248400" y="1288026"/>
            <a:ext cx="2438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0" name="Line 56">
            <a:extLst>
              <a:ext uri="{FF2B5EF4-FFF2-40B4-BE49-F238E27FC236}">
                <a16:creationId xmlns:a16="http://schemas.microsoft.com/office/drawing/2014/main" id="{958FAA6C-DB57-4F26-A0E2-2258C32F7382}"/>
              </a:ext>
            </a:extLst>
          </p:cNvPr>
          <p:cNvSpPr>
            <a:spLocks noChangeShapeType="1"/>
          </p:cNvSpPr>
          <p:nvPr/>
        </p:nvSpPr>
        <p:spPr bwMode="auto">
          <a:xfrm>
            <a:off x="8686800" y="1288026"/>
            <a:ext cx="0" cy="2209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61" name="Line 58">
            <a:extLst>
              <a:ext uri="{FF2B5EF4-FFF2-40B4-BE49-F238E27FC236}">
                <a16:creationId xmlns:a16="http://schemas.microsoft.com/office/drawing/2014/main" id="{8B397136-24B5-4C2F-B3FD-85A8EF914B97}"/>
              </a:ext>
            </a:extLst>
          </p:cNvPr>
          <p:cNvSpPr>
            <a:spLocks noChangeShapeType="1"/>
          </p:cNvSpPr>
          <p:nvPr/>
        </p:nvSpPr>
        <p:spPr bwMode="auto">
          <a:xfrm>
            <a:off x="3962400" y="4259826"/>
            <a:ext cx="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2" name="Line 59">
            <a:extLst>
              <a:ext uri="{FF2B5EF4-FFF2-40B4-BE49-F238E27FC236}">
                <a16:creationId xmlns:a16="http://schemas.microsoft.com/office/drawing/2014/main" id="{57B9FD7C-EB2C-4A63-9572-3554569F6B2A}"/>
              </a:ext>
            </a:extLst>
          </p:cNvPr>
          <p:cNvSpPr>
            <a:spLocks noChangeShapeType="1"/>
          </p:cNvSpPr>
          <p:nvPr/>
        </p:nvSpPr>
        <p:spPr bwMode="auto">
          <a:xfrm>
            <a:off x="3962400" y="4945626"/>
            <a:ext cx="1143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3558657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1">
            <a:extLst>
              <a:ext uri="{FF2B5EF4-FFF2-40B4-BE49-F238E27FC236}">
                <a16:creationId xmlns:a16="http://schemas.microsoft.com/office/drawing/2014/main" id="{98F50F91-B1F3-4529-9E59-2B2358DAFF86}"/>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8B35315-08C0-4F94-A2FE-80FD304B8938}" type="datetime1">
              <a:rPr lang="fi-FI" altLang="en-US" smtClean="0">
                <a:solidFill>
                  <a:schemeClr val="bg1"/>
                </a:solidFill>
              </a:rPr>
              <a:pPr/>
              <a:t>15.1.2018</a:t>
            </a:fld>
            <a:endParaRPr lang="fi-FI" altLang="en-US">
              <a:solidFill>
                <a:schemeClr val="bg1"/>
              </a:solidFill>
            </a:endParaRPr>
          </a:p>
        </p:txBody>
      </p:sp>
      <p:sp>
        <p:nvSpPr>
          <p:cNvPr id="19459" name="Footer Placeholder 2">
            <a:extLst>
              <a:ext uri="{FF2B5EF4-FFF2-40B4-BE49-F238E27FC236}">
                <a16:creationId xmlns:a16="http://schemas.microsoft.com/office/drawing/2014/main" id="{EC44352D-C07D-4EB5-93D1-AB6E606E21B0}"/>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9460" name="Slide Number Placeholder 3">
            <a:extLst>
              <a:ext uri="{FF2B5EF4-FFF2-40B4-BE49-F238E27FC236}">
                <a16:creationId xmlns:a16="http://schemas.microsoft.com/office/drawing/2014/main" id="{BFFCF7A7-02A2-4FBA-A46A-4577F4C56D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790C0D4-58B9-4BA7-9C62-85A6AC1D1782}" type="slidenum">
              <a:rPr lang="fi-FI" altLang="en-US" smtClean="0">
                <a:solidFill>
                  <a:schemeClr val="bg1"/>
                </a:solidFill>
              </a:rPr>
              <a:pPr/>
              <a:t>32</a:t>
            </a:fld>
            <a:endParaRPr lang="fi-FI" altLang="en-US">
              <a:solidFill>
                <a:schemeClr val="bg1"/>
              </a:solidFill>
            </a:endParaRPr>
          </a:p>
        </p:txBody>
      </p:sp>
      <p:pic>
        <p:nvPicPr>
          <p:cNvPr id="19461" name="Picture 4">
            <a:extLst>
              <a:ext uri="{FF2B5EF4-FFF2-40B4-BE49-F238E27FC236}">
                <a16:creationId xmlns:a16="http://schemas.microsoft.com/office/drawing/2014/main" id="{7AB45B03-6F77-4F04-993F-2B5D9036725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02844" y="774854"/>
            <a:ext cx="4786312" cy="450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5109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C64FCCB-93D5-4E47-A091-2E915BDFEB45}"/>
              </a:ext>
            </a:extLst>
          </p:cNvPr>
          <p:cNvSpPr>
            <a:spLocks noGrp="1" noChangeArrowheads="1"/>
          </p:cNvSpPr>
          <p:nvPr>
            <p:ph type="title"/>
          </p:nvPr>
        </p:nvSpPr>
        <p:spPr bwMode="auto">
          <a:xfrm>
            <a:off x="2098675" y="436562"/>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rtlCol="0" anchor="t" anchorCtr="0" compatLnSpc="1">
            <a:prstTxWarp prst="textNoShape">
              <a:avLst/>
            </a:prstTxWarp>
            <a:normAutofit/>
          </a:bodyPr>
          <a:lstStyle/>
          <a:p>
            <a:pPr algn="ctr" defTabSz="1031875"/>
            <a:r>
              <a:rPr lang="en-US" altLang="fi-FI" sz="2700">
                <a:latin typeface="Arial" panose="020B0604020202020204" pitchFamily="34" charset="0"/>
                <a:cs typeface="Arial" panose="020B0604020202020204" pitchFamily="34" charset="0"/>
              </a:rPr>
              <a:t>Organizational Reward Systems</a:t>
            </a:r>
            <a:br>
              <a:rPr lang="en-US" altLang="fi-FI" sz="2700">
                <a:latin typeface="Arial" panose="020B0604020202020204" pitchFamily="34" charset="0"/>
                <a:cs typeface="Arial" panose="020B0604020202020204" pitchFamily="34" charset="0"/>
              </a:rPr>
            </a:br>
            <a:r>
              <a:rPr lang="en-US" altLang="fi-FI" sz="2700" b="1">
                <a:latin typeface="Arial" panose="020B0604020202020204" pitchFamily="34" charset="0"/>
                <a:cs typeface="Arial" panose="020B0604020202020204" pitchFamily="34" charset="0"/>
              </a:rPr>
              <a:t>Financial and Nonfinancial Components</a:t>
            </a:r>
          </a:p>
        </p:txBody>
      </p:sp>
      <p:sp>
        <p:nvSpPr>
          <p:cNvPr id="20483" name="Text Box 3">
            <a:extLst>
              <a:ext uri="{FF2B5EF4-FFF2-40B4-BE49-F238E27FC236}">
                <a16:creationId xmlns:a16="http://schemas.microsoft.com/office/drawing/2014/main" id="{33933FE7-9D1E-489B-AF93-4475A6177680}"/>
              </a:ext>
            </a:extLst>
          </p:cNvPr>
          <p:cNvSpPr txBox="1">
            <a:spLocks noChangeArrowheads="1"/>
          </p:cNvSpPr>
          <p:nvPr/>
        </p:nvSpPr>
        <p:spPr bwMode="auto">
          <a:xfrm>
            <a:off x="5029200" y="1949450"/>
            <a:ext cx="2368550" cy="369888"/>
          </a:xfrm>
          <a:prstGeom prst="rect">
            <a:avLst/>
          </a:prstGeom>
          <a:noFill/>
          <a:ln w="28575">
            <a:solidFill>
              <a:srgbClr val="0066FF"/>
            </a:solidFill>
            <a:miter lim="800000"/>
            <a:headEnd/>
            <a:tailEnd/>
          </a:ln>
          <a:effec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REWARD SYSTEMS</a:t>
            </a:r>
          </a:p>
        </p:txBody>
      </p:sp>
      <p:sp>
        <p:nvSpPr>
          <p:cNvPr id="20484" name="Text Box 4">
            <a:extLst>
              <a:ext uri="{FF2B5EF4-FFF2-40B4-BE49-F238E27FC236}">
                <a16:creationId xmlns:a16="http://schemas.microsoft.com/office/drawing/2014/main" id="{BE8E6362-15E7-43D4-B098-FF0E947F57F3}"/>
              </a:ext>
            </a:extLst>
          </p:cNvPr>
          <p:cNvSpPr txBox="1">
            <a:spLocks noChangeArrowheads="1"/>
          </p:cNvSpPr>
          <p:nvPr/>
        </p:nvSpPr>
        <p:spPr bwMode="auto">
          <a:xfrm>
            <a:off x="2955925" y="2900363"/>
            <a:ext cx="1098550" cy="368300"/>
          </a:xfrm>
          <a:prstGeom prst="rect">
            <a:avLst/>
          </a:prstGeom>
          <a:solidFill>
            <a:srgbClr val="92D050"/>
          </a:solidFill>
          <a:ln>
            <a:noFill/>
          </a:ln>
          <a:effec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Financial</a:t>
            </a:r>
          </a:p>
        </p:txBody>
      </p:sp>
      <p:sp>
        <p:nvSpPr>
          <p:cNvPr id="20485" name="Text Box 5">
            <a:extLst>
              <a:ext uri="{FF2B5EF4-FFF2-40B4-BE49-F238E27FC236}">
                <a16:creationId xmlns:a16="http://schemas.microsoft.com/office/drawing/2014/main" id="{D67C5EB0-FA79-4CCE-9CA2-002401B72233}"/>
              </a:ext>
            </a:extLst>
          </p:cNvPr>
          <p:cNvSpPr txBox="1">
            <a:spLocks noChangeArrowheads="1"/>
          </p:cNvSpPr>
          <p:nvPr/>
        </p:nvSpPr>
        <p:spPr bwMode="auto">
          <a:xfrm>
            <a:off x="2438400" y="3779838"/>
            <a:ext cx="26939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sz="1600"/>
              <a:t>Direct payments (salaries)</a:t>
            </a:r>
          </a:p>
          <a:p>
            <a:pPr eaLnBrk="1" hangingPunct="1"/>
            <a:endParaRPr lang="en-US" altLang="fi-FI" sz="1600"/>
          </a:p>
          <a:p>
            <a:pPr eaLnBrk="1" hangingPunct="1"/>
            <a:r>
              <a:rPr lang="en-US" altLang="fi-FI" sz="1600"/>
              <a:t>Indirect payments (benefits)</a:t>
            </a:r>
          </a:p>
        </p:txBody>
      </p:sp>
      <p:sp>
        <p:nvSpPr>
          <p:cNvPr id="20486" name="Text Box 6">
            <a:extLst>
              <a:ext uri="{FF2B5EF4-FFF2-40B4-BE49-F238E27FC236}">
                <a16:creationId xmlns:a16="http://schemas.microsoft.com/office/drawing/2014/main" id="{9DC697B9-8950-40C7-B7D3-005C0DD7903B}"/>
              </a:ext>
            </a:extLst>
          </p:cNvPr>
          <p:cNvSpPr txBox="1">
            <a:spLocks noChangeArrowheads="1"/>
          </p:cNvSpPr>
          <p:nvPr/>
        </p:nvSpPr>
        <p:spPr bwMode="auto">
          <a:xfrm>
            <a:off x="7848600" y="2940051"/>
            <a:ext cx="1441450" cy="366713"/>
          </a:xfrm>
          <a:prstGeom prst="rect">
            <a:avLst/>
          </a:prstGeom>
          <a:solidFill>
            <a:schemeClr val="accent5">
              <a:lumMod val="40000"/>
              <a:lumOff val="60000"/>
            </a:schemeClr>
          </a:solidFill>
          <a:ln>
            <a:noFill/>
          </a:ln>
          <a:effec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dirty="0"/>
              <a:t>Nonfinancial</a:t>
            </a:r>
          </a:p>
        </p:txBody>
      </p:sp>
      <p:sp>
        <p:nvSpPr>
          <p:cNvPr id="20487" name="Text Box 7">
            <a:extLst>
              <a:ext uri="{FF2B5EF4-FFF2-40B4-BE49-F238E27FC236}">
                <a16:creationId xmlns:a16="http://schemas.microsoft.com/office/drawing/2014/main" id="{1DFDD5A8-EE10-4D5D-91E4-CCBD8AA4B304}"/>
              </a:ext>
            </a:extLst>
          </p:cNvPr>
          <p:cNvSpPr txBox="1">
            <a:spLocks noChangeArrowheads="1"/>
          </p:cNvSpPr>
          <p:nvPr/>
        </p:nvSpPr>
        <p:spPr bwMode="auto">
          <a:xfrm>
            <a:off x="6858000" y="3779838"/>
            <a:ext cx="33528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sz="1600"/>
              <a:t>Employee involvement in decision making</a:t>
            </a:r>
          </a:p>
          <a:p>
            <a:pPr eaLnBrk="1" hangingPunct="1"/>
            <a:r>
              <a:rPr lang="en-US" altLang="fi-FI" sz="1600"/>
              <a:t>Effective supervision</a:t>
            </a:r>
          </a:p>
          <a:p>
            <a:pPr eaLnBrk="1" hangingPunct="1"/>
            <a:r>
              <a:rPr lang="en-US" altLang="fi-FI" sz="1600"/>
              <a:t>Recognition</a:t>
            </a:r>
          </a:p>
          <a:p>
            <a:pPr eaLnBrk="1" hangingPunct="1"/>
            <a:r>
              <a:rPr lang="en-US" altLang="fi-FI" sz="1600"/>
              <a:t>Training opportunities</a:t>
            </a:r>
          </a:p>
          <a:p>
            <a:pPr eaLnBrk="1" hangingPunct="1"/>
            <a:r>
              <a:rPr lang="en-US" altLang="fi-FI" sz="1600"/>
              <a:t>Supportive, nurturing company culture</a:t>
            </a:r>
          </a:p>
        </p:txBody>
      </p:sp>
      <p:sp>
        <p:nvSpPr>
          <p:cNvPr id="20488" name="Line 8">
            <a:extLst>
              <a:ext uri="{FF2B5EF4-FFF2-40B4-BE49-F238E27FC236}">
                <a16:creationId xmlns:a16="http://schemas.microsoft.com/office/drawing/2014/main" id="{329242A1-470E-4AF2-BE20-33D76EDD93EC}"/>
              </a:ext>
            </a:extLst>
          </p:cNvPr>
          <p:cNvSpPr>
            <a:spLocks noChangeShapeType="1"/>
          </p:cNvSpPr>
          <p:nvPr/>
        </p:nvSpPr>
        <p:spPr bwMode="auto">
          <a:xfrm>
            <a:off x="6096000" y="2406650"/>
            <a:ext cx="0" cy="2301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89" name="Line 9">
            <a:extLst>
              <a:ext uri="{FF2B5EF4-FFF2-40B4-BE49-F238E27FC236}">
                <a16:creationId xmlns:a16="http://schemas.microsoft.com/office/drawing/2014/main" id="{BE85FCB7-2B63-44E1-B923-2EA38FF27170}"/>
              </a:ext>
            </a:extLst>
          </p:cNvPr>
          <p:cNvSpPr>
            <a:spLocks noChangeShapeType="1"/>
          </p:cNvSpPr>
          <p:nvPr/>
        </p:nvSpPr>
        <p:spPr bwMode="auto">
          <a:xfrm flipH="1">
            <a:off x="3657600" y="2636838"/>
            <a:ext cx="2438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90" name="Line 10">
            <a:extLst>
              <a:ext uri="{FF2B5EF4-FFF2-40B4-BE49-F238E27FC236}">
                <a16:creationId xmlns:a16="http://schemas.microsoft.com/office/drawing/2014/main" id="{06099C34-E147-4993-9456-F7A1078C665D}"/>
              </a:ext>
            </a:extLst>
          </p:cNvPr>
          <p:cNvSpPr>
            <a:spLocks noChangeShapeType="1"/>
          </p:cNvSpPr>
          <p:nvPr/>
        </p:nvSpPr>
        <p:spPr bwMode="auto">
          <a:xfrm>
            <a:off x="6096000" y="2636838"/>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91" name="Line 11">
            <a:extLst>
              <a:ext uri="{FF2B5EF4-FFF2-40B4-BE49-F238E27FC236}">
                <a16:creationId xmlns:a16="http://schemas.microsoft.com/office/drawing/2014/main" id="{871ED071-BB10-45F0-84DA-C2A1B7D0A309}"/>
              </a:ext>
            </a:extLst>
          </p:cNvPr>
          <p:cNvSpPr>
            <a:spLocks noChangeShapeType="1"/>
          </p:cNvSpPr>
          <p:nvPr/>
        </p:nvSpPr>
        <p:spPr bwMode="auto">
          <a:xfrm>
            <a:off x="3657600" y="2636838"/>
            <a:ext cx="0" cy="2270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92" name="Line 12">
            <a:extLst>
              <a:ext uri="{FF2B5EF4-FFF2-40B4-BE49-F238E27FC236}">
                <a16:creationId xmlns:a16="http://schemas.microsoft.com/office/drawing/2014/main" id="{58EB3243-A73D-4585-A295-DB4B819D6042}"/>
              </a:ext>
            </a:extLst>
          </p:cNvPr>
          <p:cNvSpPr>
            <a:spLocks noChangeShapeType="1"/>
          </p:cNvSpPr>
          <p:nvPr/>
        </p:nvSpPr>
        <p:spPr bwMode="auto">
          <a:xfrm>
            <a:off x="8458200" y="2636838"/>
            <a:ext cx="0" cy="2270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93" name="Line 13">
            <a:extLst>
              <a:ext uri="{FF2B5EF4-FFF2-40B4-BE49-F238E27FC236}">
                <a16:creationId xmlns:a16="http://schemas.microsoft.com/office/drawing/2014/main" id="{5B3829F1-EB30-4F12-8A72-87085057E1E0}"/>
              </a:ext>
            </a:extLst>
          </p:cNvPr>
          <p:cNvSpPr>
            <a:spLocks noChangeShapeType="1"/>
          </p:cNvSpPr>
          <p:nvPr/>
        </p:nvSpPr>
        <p:spPr bwMode="auto">
          <a:xfrm>
            <a:off x="8458200" y="3321050"/>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0494" name="Line 14">
            <a:extLst>
              <a:ext uri="{FF2B5EF4-FFF2-40B4-BE49-F238E27FC236}">
                <a16:creationId xmlns:a16="http://schemas.microsoft.com/office/drawing/2014/main" id="{E269E32B-F365-49F9-B72A-A606427D14FA}"/>
              </a:ext>
            </a:extLst>
          </p:cNvPr>
          <p:cNvSpPr>
            <a:spLocks noChangeShapeType="1"/>
          </p:cNvSpPr>
          <p:nvPr/>
        </p:nvSpPr>
        <p:spPr bwMode="auto">
          <a:xfrm>
            <a:off x="3657600" y="3321050"/>
            <a:ext cx="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pic>
        <p:nvPicPr>
          <p:cNvPr id="2" name="Picture 1">
            <a:extLst>
              <a:ext uri="{FF2B5EF4-FFF2-40B4-BE49-F238E27FC236}">
                <a16:creationId xmlns:a16="http://schemas.microsoft.com/office/drawing/2014/main" id="{375FFE23-3882-4BC6-A360-F0F94249D9D6}"/>
              </a:ext>
            </a:extLst>
          </p:cNvPr>
          <p:cNvPicPr>
            <a:picLocks noChangeAspect="1"/>
          </p:cNvPicPr>
          <p:nvPr/>
        </p:nvPicPr>
        <p:blipFill>
          <a:blip r:embed="rId2"/>
          <a:stretch>
            <a:fillRect/>
          </a:stretch>
        </p:blipFill>
        <p:spPr>
          <a:xfrm>
            <a:off x="908367" y="1375057"/>
            <a:ext cx="10375265" cy="4809561"/>
          </a:xfrm>
          <a:prstGeom prst="rect">
            <a:avLst/>
          </a:prstGeom>
        </p:spPr>
      </p:pic>
    </p:spTree>
    <p:extLst>
      <p:ext uri="{BB962C8B-B14F-4D97-AF65-F5344CB8AC3E}">
        <p14:creationId xmlns:p14="http://schemas.microsoft.com/office/powerpoint/2010/main" val="20566984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026">
            <a:extLst>
              <a:ext uri="{FF2B5EF4-FFF2-40B4-BE49-F238E27FC236}">
                <a16:creationId xmlns:a16="http://schemas.microsoft.com/office/drawing/2014/main" id="{63A8893E-1D42-4263-85FC-BC03023AA64A}"/>
              </a:ext>
            </a:extLst>
          </p:cNvPr>
          <p:cNvSpPr txBox="1">
            <a:spLocks noChangeArrowheads="1"/>
          </p:cNvSpPr>
          <p:nvPr/>
        </p:nvSpPr>
        <p:spPr bwMode="auto">
          <a:xfrm>
            <a:off x="2209800" y="1071563"/>
            <a:ext cx="77739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a:t>THE COMPONENTS OF TOTAL REWARD</a:t>
            </a:r>
          </a:p>
        </p:txBody>
      </p:sp>
      <p:sp>
        <p:nvSpPr>
          <p:cNvPr id="21507" name="Rectangle 1027">
            <a:extLst>
              <a:ext uri="{FF2B5EF4-FFF2-40B4-BE49-F238E27FC236}">
                <a16:creationId xmlns:a16="http://schemas.microsoft.com/office/drawing/2014/main" id="{83C21C1A-DA26-4773-AD89-8F322F81F804}"/>
              </a:ext>
            </a:extLst>
          </p:cNvPr>
          <p:cNvSpPr>
            <a:spLocks noChangeArrowheads="1"/>
          </p:cNvSpPr>
          <p:nvPr/>
        </p:nvSpPr>
        <p:spPr bwMode="auto">
          <a:xfrm>
            <a:off x="2209800" y="2133600"/>
            <a:ext cx="1828800" cy="1371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dirty="0">
                <a:solidFill>
                  <a:schemeClr val="bg1"/>
                </a:solidFill>
              </a:rPr>
              <a:t>Transactional </a:t>
            </a:r>
          </a:p>
          <a:p>
            <a:pPr algn="ctr" eaLnBrk="1" hangingPunct="1"/>
            <a:r>
              <a:rPr lang="en-GB" altLang="fi-FI" sz="1600" dirty="0">
                <a:solidFill>
                  <a:schemeClr val="bg1"/>
                </a:solidFill>
              </a:rPr>
              <a:t>rewards</a:t>
            </a:r>
          </a:p>
        </p:txBody>
      </p:sp>
      <p:sp>
        <p:nvSpPr>
          <p:cNvPr id="21508" name="Rectangle 1028">
            <a:extLst>
              <a:ext uri="{FF2B5EF4-FFF2-40B4-BE49-F238E27FC236}">
                <a16:creationId xmlns:a16="http://schemas.microsoft.com/office/drawing/2014/main" id="{1E0DD7B8-17EA-4826-910C-6D24E9A6478A}"/>
              </a:ext>
            </a:extLst>
          </p:cNvPr>
          <p:cNvSpPr>
            <a:spLocks noChangeArrowheads="1"/>
          </p:cNvSpPr>
          <p:nvPr/>
        </p:nvSpPr>
        <p:spPr bwMode="auto">
          <a:xfrm>
            <a:off x="2209800" y="3505200"/>
            <a:ext cx="1828800" cy="1447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Relational </a:t>
            </a:r>
          </a:p>
          <a:p>
            <a:pPr algn="ctr" eaLnBrk="1" hangingPunct="1"/>
            <a:r>
              <a:rPr lang="en-GB" altLang="fi-FI" sz="1600">
                <a:solidFill>
                  <a:schemeClr val="bg1"/>
                </a:solidFill>
              </a:rPr>
              <a:t>rewards</a:t>
            </a:r>
          </a:p>
        </p:txBody>
      </p:sp>
      <p:sp>
        <p:nvSpPr>
          <p:cNvPr id="21509" name="Rectangle 1029">
            <a:extLst>
              <a:ext uri="{FF2B5EF4-FFF2-40B4-BE49-F238E27FC236}">
                <a16:creationId xmlns:a16="http://schemas.microsoft.com/office/drawing/2014/main" id="{8637EAE4-CD32-4818-868B-FD78425E7200}"/>
              </a:ext>
            </a:extLst>
          </p:cNvPr>
          <p:cNvSpPr>
            <a:spLocks noChangeArrowheads="1"/>
          </p:cNvSpPr>
          <p:nvPr/>
        </p:nvSpPr>
        <p:spPr bwMode="auto">
          <a:xfrm>
            <a:off x="4038600" y="2133600"/>
            <a:ext cx="3048000" cy="4572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Base pay</a:t>
            </a:r>
          </a:p>
        </p:txBody>
      </p:sp>
      <p:sp>
        <p:nvSpPr>
          <p:cNvPr id="21510" name="Rectangle 1030">
            <a:extLst>
              <a:ext uri="{FF2B5EF4-FFF2-40B4-BE49-F238E27FC236}">
                <a16:creationId xmlns:a16="http://schemas.microsoft.com/office/drawing/2014/main" id="{60D53481-21BC-4647-8D19-EA5030D8A2CA}"/>
              </a:ext>
            </a:extLst>
          </p:cNvPr>
          <p:cNvSpPr>
            <a:spLocks noChangeArrowheads="1"/>
          </p:cNvSpPr>
          <p:nvPr/>
        </p:nvSpPr>
        <p:spPr bwMode="auto">
          <a:xfrm>
            <a:off x="4038600" y="2590800"/>
            <a:ext cx="3048000" cy="4572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Contingent pay</a:t>
            </a:r>
          </a:p>
        </p:txBody>
      </p:sp>
      <p:sp>
        <p:nvSpPr>
          <p:cNvPr id="21511" name="Rectangle 1031">
            <a:extLst>
              <a:ext uri="{FF2B5EF4-FFF2-40B4-BE49-F238E27FC236}">
                <a16:creationId xmlns:a16="http://schemas.microsoft.com/office/drawing/2014/main" id="{6160DB72-8BB0-4108-BD22-8BCFA375028D}"/>
              </a:ext>
            </a:extLst>
          </p:cNvPr>
          <p:cNvSpPr>
            <a:spLocks noChangeArrowheads="1"/>
          </p:cNvSpPr>
          <p:nvPr/>
        </p:nvSpPr>
        <p:spPr bwMode="auto">
          <a:xfrm>
            <a:off x="4038600" y="3048000"/>
            <a:ext cx="3048000" cy="4572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Employee benefits</a:t>
            </a:r>
          </a:p>
        </p:txBody>
      </p:sp>
      <p:sp>
        <p:nvSpPr>
          <p:cNvPr id="21512" name="Rectangle 1032">
            <a:extLst>
              <a:ext uri="{FF2B5EF4-FFF2-40B4-BE49-F238E27FC236}">
                <a16:creationId xmlns:a16="http://schemas.microsoft.com/office/drawing/2014/main" id="{6BD44D49-2C3D-4505-ABA0-DB1025C00324}"/>
              </a:ext>
            </a:extLst>
          </p:cNvPr>
          <p:cNvSpPr>
            <a:spLocks noChangeArrowheads="1"/>
          </p:cNvSpPr>
          <p:nvPr/>
        </p:nvSpPr>
        <p:spPr bwMode="auto">
          <a:xfrm>
            <a:off x="4038600" y="3505200"/>
            <a:ext cx="3048000" cy="5334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Learning and development</a:t>
            </a:r>
          </a:p>
        </p:txBody>
      </p:sp>
      <p:sp>
        <p:nvSpPr>
          <p:cNvPr id="21513" name="Rectangle 1033">
            <a:extLst>
              <a:ext uri="{FF2B5EF4-FFF2-40B4-BE49-F238E27FC236}">
                <a16:creationId xmlns:a16="http://schemas.microsoft.com/office/drawing/2014/main" id="{62C0CAA7-6530-4055-B992-657A5351F976}"/>
              </a:ext>
            </a:extLst>
          </p:cNvPr>
          <p:cNvSpPr>
            <a:spLocks noChangeArrowheads="1"/>
          </p:cNvSpPr>
          <p:nvPr/>
        </p:nvSpPr>
        <p:spPr bwMode="auto">
          <a:xfrm>
            <a:off x="4038600" y="4038600"/>
            <a:ext cx="3048000" cy="4572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The work experience</a:t>
            </a:r>
          </a:p>
        </p:txBody>
      </p:sp>
      <p:sp>
        <p:nvSpPr>
          <p:cNvPr id="21514" name="Rectangle 1034">
            <a:extLst>
              <a:ext uri="{FF2B5EF4-FFF2-40B4-BE49-F238E27FC236}">
                <a16:creationId xmlns:a16="http://schemas.microsoft.com/office/drawing/2014/main" id="{1C068B10-E1C8-4092-90D1-611951645B5A}"/>
              </a:ext>
            </a:extLst>
          </p:cNvPr>
          <p:cNvSpPr>
            <a:spLocks noChangeArrowheads="1"/>
          </p:cNvSpPr>
          <p:nvPr/>
        </p:nvSpPr>
        <p:spPr bwMode="auto">
          <a:xfrm>
            <a:off x="7086600" y="2133600"/>
            <a:ext cx="1518920" cy="1371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dirty="0">
                <a:solidFill>
                  <a:schemeClr val="bg1"/>
                </a:solidFill>
              </a:rPr>
              <a:t>Total</a:t>
            </a:r>
          </a:p>
          <a:p>
            <a:pPr algn="ctr" eaLnBrk="1" hangingPunct="1"/>
            <a:r>
              <a:rPr lang="en-GB" altLang="fi-FI" sz="1600" dirty="0">
                <a:solidFill>
                  <a:schemeClr val="bg1"/>
                </a:solidFill>
              </a:rPr>
              <a:t>remuneration</a:t>
            </a:r>
          </a:p>
        </p:txBody>
      </p:sp>
      <p:sp>
        <p:nvSpPr>
          <p:cNvPr id="21515" name="Rectangle 1035">
            <a:extLst>
              <a:ext uri="{FF2B5EF4-FFF2-40B4-BE49-F238E27FC236}">
                <a16:creationId xmlns:a16="http://schemas.microsoft.com/office/drawing/2014/main" id="{A50A0C91-C449-4A4C-A28D-87CFA02DDA20}"/>
              </a:ext>
            </a:extLst>
          </p:cNvPr>
          <p:cNvSpPr>
            <a:spLocks noChangeArrowheads="1"/>
          </p:cNvSpPr>
          <p:nvPr/>
        </p:nvSpPr>
        <p:spPr bwMode="auto">
          <a:xfrm>
            <a:off x="7086600" y="3505200"/>
            <a:ext cx="1518920" cy="1447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Non-financial </a:t>
            </a:r>
          </a:p>
          <a:p>
            <a:pPr algn="ctr" eaLnBrk="1" hangingPunct="1"/>
            <a:r>
              <a:rPr lang="en-GB" altLang="fi-FI" sz="1600">
                <a:solidFill>
                  <a:schemeClr val="bg1"/>
                </a:solidFill>
              </a:rPr>
              <a:t>rewards</a:t>
            </a:r>
          </a:p>
        </p:txBody>
      </p:sp>
      <p:sp>
        <p:nvSpPr>
          <p:cNvPr id="21516" name="Rectangle 1036">
            <a:extLst>
              <a:ext uri="{FF2B5EF4-FFF2-40B4-BE49-F238E27FC236}">
                <a16:creationId xmlns:a16="http://schemas.microsoft.com/office/drawing/2014/main" id="{C9FD2F8C-FD51-41AA-98BD-F240ED72CFBE}"/>
              </a:ext>
            </a:extLst>
          </p:cNvPr>
          <p:cNvSpPr>
            <a:spLocks noChangeArrowheads="1"/>
          </p:cNvSpPr>
          <p:nvPr/>
        </p:nvSpPr>
        <p:spPr bwMode="auto">
          <a:xfrm>
            <a:off x="4038600" y="4495800"/>
            <a:ext cx="3048000" cy="457200"/>
          </a:xfrm>
          <a:prstGeom prst="rect">
            <a:avLst/>
          </a:prstGeom>
          <a:solidFill>
            <a:schemeClr val="hlink"/>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Recognition, achievement, growth</a:t>
            </a:r>
          </a:p>
        </p:txBody>
      </p:sp>
      <p:sp>
        <p:nvSpPr>
          <p:cNvPr id="21517" name="Rectangle 1037">
            <a:extLst>
              <a:ext uri="{FF2B5EF4-FFF2-40B4-BE49-F238E27FC236}">
                <a16:creationId xmlns:a16="http://schemas.microsoft.com/office/drawing/2014/main" id="{9A35CD9E-E37E-4AC8-BBFF-C3F8BAF9D16F}"/>
              </a:ext>
            </a:extLst>
          </p:cNvPr>
          <p:cNvSpPr>
            <a:spLocks noChangeArrowheads="1"/>
          </p:cNvSpPr>
          <p:nvPr/>
        </p:nvSpPr>
        <p:spPr bwMode="auto">
          <a:xfrm>
            <a:off x="8605520" y="2133600"/>
            <a:ext cx="1676400" cy="2819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fi-FI" sz="1600">
                <a:solidFill>
                  <a:schemeClr val="bg1"/>
                </a:solidFill>
              </a:rPr>
              <a:t>Total reward</a:t>
            </a:r>
          </a:p>
        </p:txBody>
      </p:sp>
      <p:sp>
        <p:nvSpPr>
          <p:cNvPr id="21518" name="Text Box 1038">
            <a:extLst>
              <a:ext uri="{FF2B5EF4-FFF2-40B4-BE49-F238E27FC236}">
                <a16:creationId xmlns:a16="http://schemas.microsoft.com/office/drawing/2014/main" id="{BC437B94-324E-4CB9-ACFE-2216BA01F81F}"/>
              </a:ext>
            </a:extLst>
          </p:cNvPr>
          <p:cNvSpPr txBox="1">
            <a:spLocks noChangeArrowheads="1"/>
          </p:cNvSpPr>
          <p:nvPr/>
        </p:nvSpPr>
        <p:spPr bwMode="auto">
          <a:xfrm>
            <a:off x="1828800" y="62484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fi-FI" altLang="fi-FI" sz="2400">
              <a:latin typeface="Times New Roman" panose="02020603050405020304" pitchFamily="18" charset="0"/>
            </a:endParaRPr>
          </a:p>
        </p:txBody>
      </p:sp>
      <p:sp>
        <p:nvSpPr>
          <p:cNvPr id="21519" name="Text Box 1040">
            <a:extLst>
              <a:ext uri="{FF2B5EF4-FFF2-40B4-BE49-F238E27FC236}">
                <a16:creationId xmlns:a16="http://schemas.microsoft.com/office/drawing/2014/main" id="{F9F78C12-09E1-427B-A5EC-1E01561EFF33}"/>
              </a:ext>
            </a:extLst>
          </p:cNvPr>
          <p:cNvSpPr txBox="1">
            <a:spLocks noChangeArrowheads="1"/>
          </p:cNvSpPr>
          <p:nvPr/>
        </p:nvSpPr>
        <p:spPr bwMode="auto">
          <a:xfrm>
            <a:off x="5410200" y="6019801"/>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a:solidFill>
                  <a:schemeClr val="bg1"/>
                </a:solidFill>
              </a:rPr>
              <a:t>   </a:t>
            </a:r>
          </a:p>
        </p:txBody>
      </p:sp>
      <p:pic>
        <p:nvPicPr>
          <p:cNvPr id="2" name="Picture 1">
            <a:extLst>
              <a:ext uri="{FF2B5EF4-FFF2-40B4-BE49-F238E27FC236}">
                <a16:creationId xmlns:a16="http://schemas.microsoft.com/office/drawing/2014/main" id="{0FE30BBC-FC3A-48EC-B3E5-194BA0303140}"/>
              </a:ext>
            </a:extLst>
          </p:cNvPr>
          <p:cNvPicPr>
            <a:picLocks noChangeAspect="1"/>
          </p:cNvPicPr>
          <p:nvPr/>
        </p:nvPicPr>
        <p:blipFill>
          <a:blip r:embed="rId3"/>
          <a:stretch>
            <a:fillRect/>
          </a:stretch>
        </p:blipFill>
        <p:spPr>
          <a:xfrm>
            <a:off x="1015047" y="1838326"/>
            <a:ext cx="10361848" cy="3759834"/>
          </a:xfrm>
          <a:prstGeom prst="rect">
            <a:avLst/>
          </a:prstGeom>
        </p:spPr>
      </p:pic>
    </p:spTree>
    <p:extLst>
      <p:ext uri="{BB962C8B-B14F-4D97-AF65-F5344CB8AC3E}">
        <p14:creationId xmlns:p14="http://schemas.microsoft.com/office/powerpoint/2010/main" val="67321898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997BC6E7-DD09-4717-BB81-316B662A069F}"/>
              </a:ext>
            </a:extLst>
          </p:cNvPr>
          <p:cNvSpPr txBox="1">
            <a:spLocks noChangeArrowheads="1"/>
          </p:cNvSpPr>
          <p:nvPr/>
        </p:nvSpPr>
        <p:spPr bwMode="auto">
          <a:xfrm>
            <a:off x="3016250" y="2057401"/>
            <a:ext cx="3048000" cy="1622425"/>
          </a:xfrm>
          <a:prstGeom prst="rect">
            <a:avLst/>
          </a:prstGeom>
          <a:solidFill>
            <a:schemeClr val="fo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GB" altLang="fi-FI" sz="1600" i="1">
                <a:solidFill>
                  <a:schemeClr val="bg1"/>
                </a:solidFill>
              </a:rPr>
              <a:t>PAY/REWARD</a:t>
            </a:r>
          </a:p>
          <a:p>
            <a:pPr>
              <a:spcBef>
                <a:spcPct val="50000"/>
              </a:spcBef>
              <a:buFontTx/>
              <a:buChar char="•"/>
            </a:pPr>
            <a:r>
              <a:rPr lang="en-GB" altLang="fi-FI" sz="1400">
                <a:solidFill>
                  <a:schemeClr val="bg1"/>
                </a:solidFill>
              </a:rPr>
              <a:t>  Base pay</a:t>
            </a:r>
          </a:p>
          <a:p>
            <a:pPr>
              <a:spcBef>
                <a:spcPct val="50000"/>
              </a:spcBef>
              <a:buFontTx/>
              <a:buChar char="•"/>
            </a:pPr>
            <a:r>
              <a:rPr lang="en-GB" altLang="fi-FI" sz="1400" i="1">
                <a:solidFill>
                  <a:schemeClr val="bg1"/>
                </a:solidFill>
              </a:rPr>
              <a:t>  </a:t>
            </a:r>
            <a:r>
              <a:rPr lang="en-GB" altLang="fi-FI" sz="1400">
                <a:solidFill>
                  <a:schemeClr val="bg1"/>
                </a:solidFill>
              </a:rPr>
              <a:t>Contribution / Related pay</a:t>
            </a:r>
          </a:p>
          <a:p>
            <a:pPr>
              <a:spcBef>
                <a:spcPct val="50000"/>
              </a:spcBef>
              <a:buFontTx/>
              <a:buChar char="•"/>
            </a:pPr>
            <a:r>
              <a:rPr lang="en-GB" altLang="fi-FI" sz="1400">
                <a:solidFill>
                  <a:schemeClr val="bg1"/>
                </a:solidFill>
              </a:rPr>
              <a:t>  Shares / profit sharing</a:t>
            </a:r>
          </a:p>
          <a:p>
            <a:pPr>
              <a:spcBef>
                <a:spcPct val="50000"/>
              </a:spcBef>
              <a:buFontTx/>
              <a:buChar char="•"/>
            </a:pPr>
            <a:r>
              <a:rPr lang="en-GB" altLang="fi-FI" sz="1400">
                <a:solidFill>
                  <a:schemeClr val="bg1"/>
                </a:solidFill>
              </a:rPr>
              <a:t>  Recognition</a:t>
            </a:r>
            <a:endParaRPr lang="en-US" altLang="fi-FI" sz="1400">
              <a:solidFill>
                <a:schemeClr val="bg1"/>
              </a:solidFill>
            </a:endParaRPr>
          </a:p>
        </p:txBody>
      </p:sp>
      <p:sp>
        <p:nvSpPr>
          <p:cNvPr id="23555" name="Line 3">
            <a:extLst>
              <a:ext uri="{FF2B5EF4-FFF2-40B4-BE49-F238E27FC236}">
                <a16:creationId xmlns:a16="http://schemas.microsoft.com/office/drawing/2014/main" id="{B3E6307E-C17D-4B77-BFE1-FBA60322F905}"/>
              </a:ext>
            </a:extLst>
          </p:cNvPr>
          <p:cNvSpPr>
            <a:spLocks noChangeShapeType="1"/>
          </p:cNvSpPr>
          <p:nvPr/>
        </p:nvSpPr>
        <p:spPr bwMode="auto">
          <a:xfrm flipV="1">
            <a:off x="6064250" y="1447800"/>
            <a:ext cx="0" cy="838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6" name="Line 4">
            <a:extLst>
              <a:ext uri="{FF2B5EF4-FFF2-40B4-BE49-F238E27FC236}">
                <a16:creationId xmlns:a16="http://schemas.microsoft.com/office/drawing/2014/main" id="{42DD5EC8-2D70-47B6-AB10-92A27CF132E4}"/>
              </a:ext>
            </a:extLst>
          </p:cNvPr>
          <p:cNvSpPr>
            <a:spLocks noChangeShapeType="1"/>
          </p:cNvSpPr>
          <p:nvPr/>
        </p:nvSpPr>
        <p:spPr bwMode="auto">
          <a:xfrm flipH="1">
            <a:off x="6064250" y="2286000"/>
            <a:ext cx="0" cy="3733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7" name="Line 5">
            <a:extLst>
              <a:ext uri="{FF2B5EF4-FFF2-40B4-BE49-F238E27FC236}">
                <a16:creationId xmlns:a16="http://schemas.microsoft.com/office/drawing/2014/main" id="{38B430D6-FCD6-4EAA-883C-B59E13B17702}"/>
              </a:ext>
            </a:extLst>
          </p:cNvPr>
          <p:cNvSpPr>
            <a:spLocks noChangeShapeType="1"/>
          </p:cNvSpPr>
          <p:nvPr/>
        </p:nvSpPr>
        <p:spPr bwMode="auto">
          <a:xfrm>
            <a:off x="6064250" y="3657600"/>
            <a:ext cx="335280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8" name="Line 6">
            <a:extLst>
              <a:ext uri="{FF2B5EF4-FFF2-40B4-BE49-F238E27FC236}">
                <a16:creationId xmlns:a16="http://schemas.microsoft.com/office/drawing/2014/main" id="{EEE0DD75-B833-40D0-AB28-86775A7EE6F0}"/>
              </a:ext>
            </a:extLst>
          </p:cNvPr>
          <p:cNvSpPr>
            <a:spLocks noChangeShapeType="1"/>
          </p:cNvSpPr>
          <p:nvPr/>
        </p:nvSpPr>
        <p:spPr bwMode="auto">
          <a:xfrm flipH="1">
            <a:off x="2711450" y="3657600"/>
            <a:ext cx="365760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9" name="Text Box 7">
            <a:extLst>
              <a:ext uri="{FF2B5EF4-FFF2-40B4-BE49-F238E27FC236}">
                <a16:creationId xmlns:a16="http://schemas.microsoft.com/office/drawing/2014/main" id="{334F7AA5-2AE3-4BFF-ACA6-24AE27C4DB2B}"/>
              </a:ext>
            </a:extLst>
          </p:cNvPr>
          <p:cNvSpPr txBox="1">
            <a:spLocks noChangeArrowheads="1"/>
          </p:cNvSpPr>
          <p:nvPr/>
        </p:nvSpPr>
        <p:spPr bwMode="auto">
          <a:xfrm>
            <a:off x="4921250" y="914401"/>
            <a:ext cx="2362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GB" altLang="fi-FI" sz="1600" b="1"/>
              <a:t>TRANSACTIONAL (TANGIBLE)</a:t>
            </a:r>
            <a:endParaRPr lang="en-US" altLang="fi-FI" sz="1600" b="1"/>
          </a:p>
        </p:txBody>
      </p:sp>
      <p:sp>
        <p:nvSpPr>
          <p:cNvPr id="23560" name="Text Box 8">
            <a:extLst>
              <a:ext uri="{FF2B5EF4-FFF2-40B4-BE49-F238E27FC236}">
                <a16:creationId xmlns:a16="http://schemas.microsoft.com/office/drawing/2014/main" id="{B2A437C8-6349-4398-B516-0726C26960F2}"/>
              </a:ext>
            </a:extLst>
          </p:cNvPr>
          <p:cNvSpPr txBox="1">
            <a:spLocks noChangeArrowheads="1"/>
          </p:cNvSpPr>
          <p:nvPr/>
        </p:nvSpPr>
        <p:spPr bwMode="auto">
          <a:xfrm>
            <a:off x="4768850" y="6096001"/>
            <a:ext cx="2667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GB" altLang="fi-FI" sz="1600" b="1"/>
              <a:t>RELATIONAL (INTANGIBLE)</a:t>
            </a:r>
            <a:endParaRPr lang="en-US" altLang="fi-FI" sz="1600" b="1"/>
          </a:p>
        </p:txBody>
      </p:sp>
      <p:sp>
        <p:nvSpPr>
          <p:cNvPr id="23561" name="Text Box 9">
            <a:extLst>
              <a:ext uri="{FF2B5EF4-FFF2-40B4-BE49-F238E27FC236}">
                <a16:creationId xmlns:a16="http://schemas.microsoft.com/office/drawing/2014/main" id="{ADF092C6-1501-46D2-A224-ED232B12E8B9}"/>
              </a:ext>
            </a:extLst>
          </p:cNvPr>
          <p:cNvSpPr txBox="1">
            <a:spLocks noChangeArrowheads="1"/>
          </p:cNvSpPr>
          <p:nvPr/>
        </p:nvSpPr>
        <p:spPr bwMode="auto">
          <a:xfrm rot="16171722">
            <a:off x="1521619" y="3534569"/>
            <a:ext cx="14335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GB" altLang="fi-FI" sz="1600" b="1"/>
              <a:t>INDIVIDUAL</a:t>
            </a:r>
            <a:endParaRPr lang="en-US" altLang="fi-FI" sz="1600" b="1"/>
          </a:p>
        </p:txBody>
      </p:sp>
      <p:sp>
        <p:nvSpPr>
          <p:cNvPr id="23562" name="Text Box 10">
            <a:extLst>
              <a:ext uri="{FF2B5EF4-FFF2-40B4-BE49-F238E27FC236}">
                <a16:creationId xmlns:a16="http://schemas.microsoft.com/office/drawing/2014/main" id="{FB90456B-6DB6-454F-A12C-09AF2EE402B5}"/>
              </a:ext>
            </a:extLst>
          </p:cNvPr>
          <p:cNvSpPr txBox="1">
            <a:spLocks noChangeArrowheads="1"/>
          </p:cNvSpPr>
          <p:nvPr/>
        </p:nvSpPr>
        <p:spPr bwMode="auto">
          <a:xfrm rot="16159478">
            <a:off x="9173369" y="3534569"/>
            <a:ext cx="14335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GB" altLang="fi-FI" sz="1600" b="1"/>
              <a:t>COMMUNAL</a:t>
            </a:r>
            <a:endParaRPr lang="en-US" altLang="fi-FI" sz="1600" b="1"/>
          </a:p>
        </p:txBody>
      </p:sp>
      <p:sp>
        <p:nvSpPr>
          <p:cNvPr id="23563" name="Text Box 11">
            <a:extLst>
              <a:ext uri="{FF2B5EF4-FFF2-40B4-BE49-F238E27FC236}">
                <a16:creationId xmlns:a16="http://schemas.microsoft.com/office/drawing/2014/main" id="{637EA93C-E8E6-4679-8146-BE528BA889AD}"/>
              </a:ext>
            </a:extLst>
          </p:cNvPr>
          <p:cNvSpPr txBox="1">
            <a:spLocks noChangeArrowheads="1"/>
          </p:cNvSpPr>
          <p:nvPr/>
        </p:nvSpPr>
        <p:spPr bwMode="auto">
          <a:xfrm>
            <a:off x="3196590" y="230190"/>
            <a:ext cx="61214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GB" altLang="fi-FI" sz="2800" b="1" dirty="0"/>
              <a:t>TOTAL REWARD FRAMEWORK</a:t>
            </a:r>
            <a:endParaRPr lang="en-US" altLang="fi-FI" sz="2800" b="1" dirty="0"/>
          </a:p>
        </p:txBody>
      </p:sp>
      <p:sp>
        <p:nvSpPr>
          <p:cNvPr id="23564" name="Text Box 12">
            <a:extLst>
              <a:ext uri="{FF2B5EF4-FFF2-40B4-BE49-F238E27FC236}">
                <a16:creationId xmlns:a16="http://schemas.microsoft.com/office/drawing/2014/main" id="{590EDF75-7DDC-4E46-A119-20F2AA56EB6A}"/>
              </a:ext>
            </a:extLst>
          </p:cNvPr>
          <p:cNvSpPr txBox="1">
            <a:spLocks noChangeArrowheads="1"/>
          </p:cNvSpPr>
          <p:nvPr/>
        </p:nvSpPr>
        <p:spPr bwMode="auto">
          <a:xfrm>
            <a:off x="6064250" y="2057401"/>
            <a:ext cx="3048000" cy="1590675"/>
          </a:xfrm>
          <a:prstGeom prst="rect">
            <a:avLst/>
          </a:prstGeom>
          <a:solidFill>
            <a:schemeClr val="fo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1400" i="1">
                <a:solidFill>
                  <a:schemeClr val="bg1"/>
                </a:solidFill>
              </a:rPr>
              <a:t>BENEFITS</a:t>
            </a:r>
          </a:p>
          <a:p>
            <a:pPr eaLnBrk="1" hangingPunct="1">
              <a:spcBef>
                <a:spcPct val="50000"/>
              </a:spcBef>
              <a:buFontTx/>
              <a:buChar char="•"/>
            </a:pPr>
            <a:r>
              <a:rPr lang="en-GB" altLang="fi-FI" sz="1400">
                <a:solidFill>
                  <a:schemeClr val="bg1"/>
                </a:solidFill>
              </a:rPr>
              <a:t>  Pensions</a:t>
            </a:r>
          </a:p>
          <a:p>
            <a:pPr eaLnBrk="1" hangingPunct="1">
              <a:spcBef>
                <a:spcPct val="50000"/>
              </a:spcBef>
              <a:buFontTx/>
              <a:buChar char="•"/>
            </a:pPr>
            <a:r>
              <a:rPr lang="en-GB" altLang="fi-FI" sz="1400">
                <a:solidFill>
                  <a:schemeClr val="bg1"/>
                </a:solidFill>
              </a:rPr>
              <a:t>  Health care</a:t>
            </a:r>
          </a:p>
          <a:p>
            <a:pPr eaLnBrk="1" hangingPunct="1">
              <a:spcBef>
                <a:spcPct val="50000"/>
              </a:spcBef>
              <a:buFontTx/>
              <a:buChar char="•"/>
            </a:pPr>
            <a:r>
              <a:rPr lang="en-GB" altLang="fi-FI" sz="1400">
                <a:solidFill>
                  <a:schemeClr val="bg1"/>
                </a:solidFill>
              </a:rPr>
              <a:t>  Perks</a:t>
            </a:r>
          </a:p>
          <a:p>
            <a:pPr eaLnBrk="1" hangingPunct="1">
              <a:spcBef>
                <a:spcPct val="50000"/>
              </a:spcBef>
              <a:buFontTx/>
              <a:buChar char="•"/>
            </a:pPr>
            <a:r>
              <a:rPr lang="en-GB" altLang="fi-FI" sz="1400">
                <a:solidFill>
                  <a:schemeClr val="bg1"/>
                </a:solidFill>
              </a:rPr>
              <a:t>  Flexible benefits</a:t>
            </a:r>
            <a:endParaRPr lang="en-GB" altLang="fi-FI" sz="1400" i="1">
              <a:solidFill>
                <a:schemeClr val="bg1"/>
              </a:solidFill>
            </a:endParaRPr>
          </a:p>
        </p:txBody>
      </p:sp>
      <p:sp>
        <p:nvSpPr>
          <p:cNvPr id="23565" name="Text Box 13">
            <a:extLst>
              <a:ext uri="{FF2B5EF4-FFF2-40B4-BE49-F238E27FC236}">
                <a16:creationId xmlns:a16="http://schemas.microsoft.com/office/drawing/2014/main" id="{21E418E1-EC73-40DA-BB6A-152FABCB9131}"/>
              </a:ext>
            </a:extLst>
          </p:cNvPr>
          <p:cNvSpPr txBox="1">
            <a:spLocks noChangeArrowheads="1"/>
          </p:cNvSpPr>
          <p:nvPr/>
        </p:nvSpPr>
        <p:spPr bwMode="auto">
          <a:xfrm>
            <a:off x="3016250" y="3657601"/>
            <a:ext cx="3048000" cy="1909763"/>
          </a:xfrm>
          <a:prstGeom prst="rect">
            <a:avLst/>
          </a:prstGeom>
          <a:solidFill>
            <a:schemeClr val="fo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1400" i="1">
                <a:solidFill>
                  <a:schemeClr val="bg1"/>
                </a:solidFill>
              </a:rPr>
              <a:t>LEARNING AND DEVELOPMENT</a:t>
            </a:r>
          </a:p>
          <a:p>
            <a:pPr eaLnBrk="1" hangingPunct="1">
              <a:spcBef>
                <a:spcPct val="50000"/>
              </a:spcBef>
              <a:buFontTx/>
              <a:buChar char="•"/>
            </a:pPr>
            <a:r>
              <a:rPr lang="en-GB" altLang="fi-FI" sz="1400" i="1">
                <a:solidFill>
                  <a:schemeClr val="bg1"/>
                </a:solidFill>
              </a:rPr>
              <a:t>  </a:t>
            </a:r>
            <a:r>
              <a:rPr lang="en-GB" altLang="fi-FI" sz="1400">
                <a:solidFill>
                  <a:schemeClr val="bg1"/>
                </a:solidFill>
              </a:rPr>
              <a:t>Workplace learning</a:t>
            </a:r>
          </a:p>
          <a:p>
            <a:pPr eaLnBrk="1" hangingPunct="1">
              <a:spcBef>
                <a:spcPct val="50000"/>
              </a:spcBef>
              <a:buFontTx/>
              <a:buChar char="•"/>
            </a:pPr>
            <a:r>
              <a:rPr lang="en-GB" altLang="fi-FI" sz="1400">
                <a:solidFill>
                  <a:schemeClr val="bg1"/>
                </a:solidFill>
              </a:rPr>
              <a:t>  Training</a:t>
            </a:r>
          </a:p>
          <a:p>
            <a:pPr eaLnBrk="1" hangingPunct="1">
              <a:spcBef>
                <a:spcPct val="50000"/>
              </a:spcBef>
              <a:buFontTx/>
              <a:buChar char="•"/>
            </a:pPr>
            <a:r>
              <a:rPr lang="en-GB" altLang="fi-FI" sz="1400">
                <a:solidFill>
                  <a:schemeClr val="bg1"/>
                </a:solidFill>
              </a:rPr>
              <a:t>  Performance management</a:t>
            </a:r>
          </a:p>
          <a:p>
            <a:pPr eaLnBrk="1" hangingPunct="1">
              <a:spcBef>
                <a:spcPct val="50000"/>
              </a:spcBef>
              <a:buFontTx/>
              <a:buChar char="•"/>
            </a:pPr>
            <a:r>
              <a:rPr lang="en-GB" altLang="fi-FI" sz="1400">
                <a:solidFill>
                  <a:schemeClr val="bg1"/>
                </a:solidFill>
              </a:rPr>
              <a:t>  Career development</a:t>
            </a:r>
          </a:p>
          <a:p>
            <a:pPr eaLnBrk="1" hangingPunct="1">
              <a:spcBef>
                <a:spcPct val="50000"/>
              </a:spcBef>
              <a:buFontTx/>
              <a:buChar char="•"/>
            </a:pPr>
            <a:endParaRPr lang="en-GB" altLang="fi-FI" sz="1400" i="1">
              <a:solidFill>
                <a:schemeClr val="bg1"/>
              </a:solidFill>
            </a:endParaRPr>
          </a:p>
        </p:txBody>
      </p:sp>
      <p:sp>
        <p:nvSpPr>
          <p:cNvPr id="23566" name="Text Box 14">
            <a:extLst>
              <a:ext uri="{FF2B5EF4-FFF2-40B4-BE49-F238E27FC236}">
                <a16:creationId xmlns:a16="http://schemas.microsoft.com/office/drawing/2014/main" id="{DC95F406-5B68-43A3-9557-DE5C275F8C60}"/>
              </a:ext>
            </a:extLst>
          </p:cNvPr>
          <p:cNvSpPr txBox="1">
            <a:spLocks noChangeArrowheads="1"/>
          </p:cNvSpPr>
          <p:nvPr/>
        </p:nvSpPr>
        <p:spPr bwMode="auto">
          <a:xfrm>
            <a:off x="6064250" y="3657601"/>
            <a:ext cx="3048000" cy="1909763"/>
          </a:xfrm>
          <a:prstGeom prst="rect">
            <a:avLst/>
          </a:prstGeom>
          <a:solidFill>
            <a:schemeClr val="fo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1400" i="1">
                <a:solidFill>
                  <a:schemeClr val="bg1"/>
                </a:solidFill>
              </a:rPr>
              <a:t>WORK ENVIRONMENT</a:t>
            </a:r>
          </a:p>
          <a:p>
            <a:pPr eaLnBrk="1" hangingPunct="1">
              <a:spcBef>
                <a:spcPct val="50000"/>
              </a:spcBef>
              <a:buFontTx/>
              <a:buChar char="•"/>
            </a:pPr>
            <a:r>
              <a:rPr lang="en-GB" altLang="fi-FI" sz="1400" i="1">
                <a:solidFill>
                  <a:schemeClr val="bg1"/>
                </a:solidFill>
              </a:rPr>
              <a:t>  </a:t>
            </a:r>
            <a:r>
              <a:rPr lang="en-GB" altLang="fi-FI" sz="1400">
                <a:solidFill>
                  <a:schemeClr val="bg1"/>
                </a:solidFill>
              </a:rPr>
              <a:t>Core values</a:t>
            </a:r>
          </a:p>
          <a:p>
            <a:pPr eaLnBrk="1" hangingPunct="1">
              <a:spcBef>
                <a:spcPct val="50000"/>
              </a:spcBef>
              <a:buFontTx/>
              <a:buChar char="•"/>
            </a:pPr>
            <a:r>
              <a:rPr lang="en-GB" altLang="fi-FI" sz="1400">
                <a:solidFill>
                  <a:schemeClr val="bg1"/>
                </a:solidFill>
              </a:rPr>
              <a:t>  Leadership</a:t>
            </a:r>
          </a:p>
          <a:p>
            <a:pPr eaLnBrk="1" hangingPunct="1">
              <a:spcBef>
                <a:spcPct val="50000"/>
              </a:spcBef>
              <a:buFontTx/>
              <a:buChar char="•"/>
            </a:pPr>
            <a:r>
              <a:rPr lang="en-GB" altLang="fi-FI" sz="1400">
                <a:solidFill>
                  <a:schemeClr val="bg1"/>
                </a:solidFill>
              </a:rPr>
              <a:t>  Employee voice</a:t>
            </a:r>
          </a:p>
          <a:p>
            <a:pPr eaLnBrk="1" hangingPunct="1">
              <a:spcBef>
                <a:spcPct val="50000"/>
              </a:spcBef>
              <a:buFontTx/>
              <a:buChar char="•"/>
            </a:pPr>
            <a:r>
              <a:rPr lang="en-GB" altLang="fi-FI" sz="1400">
                <a:solidFill>
                  <a:schemeClr val="bg1"/>
                </a:solidFill>
              </a:rPr>
              <a:t>  Job/work design</a:t>
            </a:r>
          </a:p>
          <a:p>
            <a:pPr eaLnBrk="1" hangingPunct="1">
              <a:spcBef>
                <a:spcPct val="50000"/>
              </a:spcBef>
            </a:pPr>
            <a:endParaRPr lang="en-GB" altLang="fi-FI" sz="1400" i="1">
              <a:solidFill>
                <a:schemeClr val="bg1"/>
              </a:solidFill>
            </a:endParaRPr>
          </a:p>
        </p:txBody>
      </p:sp>
      <p:sp>
        <p:nvSpPr>
          <p:cNvPr id="23567" name="Text Box 15">
            <a:extLst>
              <a:ext uri="{FF2B5EF4-FFF2-40B4-BE49-F238E27FC236}">
                <a16:creationId xmlns:a16="http://schemas.microsoft.com/office/drawing/2014/main" id="{F1061E18-7588-4E27-B8EB-7403E1D98FA6}"/>
              </a:ext>
            </a:extLst>
          </p:cNvPr>
          <p:cNvSpPr txBox="1">
            <a:spLocks noChangeArrowheads="1"/>
          </p:cNvSpPr>
          <p:nvPr/>
        </p:nvSpPr>
        <p:spPr bwMode="auto">
          <a:xfrm>
            <a:off x="1828800" y="61722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a:t>Adapted from Duncan Brown and Michael Armstrong (1999) </a:t>
            </a:r>
            <a:r>
              <a:rPr lang="en-GB" altLang="fi-FI" sz="1200" i="1"/>
              <a:t>Paying for Contribution</a:t>
            </a:r>
            <a:endParaRPr lang="en-US" altLang="fi-FI" sz="1200"/>
          </a:p>
        </p:txBody>
      </p:sp>
    </p:spTree>
    <p:extLst>
      <p:ext uri="{BB962C8B-B14F-4D97-AF65-F5344CB8AC3E}">
        <p14:creationId xmlns:p14="http://schemas.microsoft.com/office/powerpoint/2010/main" val="310203825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EB42591A-F8DD-4EE7-B587-4952C75C48AC}"/>
              </a:ext>
            </a:extLst>
          </p:cNvPr>
          <p:cNvSpPr>
            <a:spLocks noGrp="1" noChangeArrowheads="1"/>
          </p:cNvSpPr>
          <p:nvPr>
            <p:ph type="title"/>
          </p:nvPr>
        </p:nvSpPr>
        <p:spPr bwMode="auto">
          <a:xfrm>
            <a:off x="1981200" y="630238"/>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rtlCol="0" anchor="t" anchorCtr="0" compatLnSpc="1">
            <a:prstTxWarp prst="textNoShape">
              <a:avLst/>
            </a:prstTxWarp>
            <a:normAutofit/>
          </a:bodyPr>
          <a:lstStyle/>
          <a:p>
            <a:pPr algn="ctr" defTabSz="1031875"/>
            <a:r>
              <a:rPr lang="en-US" altLang="fi-FI" sz="3200" b="1" dirty="0">
                <a:latin typeface="Arial" panose="020B0604020202020204" pitchFamily="34" charset="0"/>
                <a:cs typeface="Arial" panose="020B0604020202020204" pitchFamily="34" charset="0"/>
              </a:rPr>
              <a:t>Requirements of Effective Incentive Systems</a:t>
            </a:r>
          </a:p>
        </p:txBody>
      </p:sp>
      <p:sp>
        <p:nvSpPr>
          <p:cNvPr id="27651" name="Oval 3">
            <a:extLst>
              <a:ext uri="{FF2B5EF4-FFF2-40B4-BE49-F238E27FC236}">
                <a16:creationId xmlns:a16="http://schemas.microsoft.com/office/drawing/2014/main" id="{A093439A-50A1-4287-B298-EE6262686311}"/>
              </a:ext>
            </a:extLst>
          </p:cNvPr>
          <p:cNvSpPr>
            <a:spLocks noChangeArrowheads="1"/>
          </p:cNvSpPr>
          <p:nvPr/>
        </p:nvSpPr>
        <p:spPr bwMode="auto">
          <a:xfrm>
            <a:off x="4953000" y="3057525"/>
            <a:ext cx="1981200" cy="1754188"/>
          </a:xfrm>
          <a:prstGeom prst="ellipse">
            <a:avLst/>
          </a:prstGeom>
          <a:solidFill>
            <a:srgbClr val="CCFF33"/>
          </a:solidFill>
          <a:ln w="28575">
            <a:solidFill>
              <a:srgbClr val="006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7652" name="Text Box 4">
            <a:extLst>
              <a:ext uri="{FF2B5EF4-FFF2-40B4-BE49-F238E27FC236}">
                <a16:creationId xmlns:a16="http://schemas.microsoft.com/office/drawing/2014/main" id="{4B82F68A-B040-4714-93F5-7C9CAA5179F8}"/>
              </a:ext>
            </a:extLst>
          </p:cNvPr>
          <p:cNvSpPr txBox="1">
            <a:spLocks noChangeArrowheads="1"/>
          </p:cNvSpPr>
          <p:nvPr/>
        </p:nvSpPr>
        <p:spPr bwMode="auto">
          <a:xfrm>
            <a:off x="5029201" y="3287714"/>
            <a:ext cx="176847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a:t>Effective Employee Incentive Programs Are:</a:t>
            </a:r>
          </a:p>
        </p:txBody>
      </p:sp>
      <p:sp>
        <p:nvSpPr>
          <p:cNvPr id="27653" name="Text Box 5">
            <a:extLst>
              <a:ext uri="{FF2B5EF4-FFF2-40B4-BE49-F238E27FC236}">
                <a16:creationId xmlns:a16="http://schemas.microsoft.com/office/drawing/2014/main" id="{238AC464-0C82-44B6-9BBC-DF23BF406456}"/>
              </a:ext>
            </a:extLst>
          </p:cNvPr>
          <p:cNvSpPr txBox="1">
            <a:spLocks noChangeArrowheads="1"/>
          </p:cNvSpPr>
          <p:nvPr/>
        </p:nvSpPr>
        <p:spPr bwMode="auto">
          <a:xfrm>
            <a:off x="5410200" y="2295526"/>
            <a:ext cx="882650" cy="366713"/>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Simple</a:t>
            </a:r>
          </a:p>
        </p:txBody>
      </p:sp>
      <p:sp>
        <p:nvSpPr>
          <p:cNvPr id="27654" name="Text Box 6">
            <a:extLst>
              <a:ext uri="{FF2B5EF4-FFF2-40B4-BE49-F238E27FC236}">
                <a16:creationId xmlns:a16="http://schemas.microsoft.com/office/drawing/2014/main" id="{1E846779-8559-4FC5-BAC9-A7616C547FAA}"/>
              </a:ext>
            </a:extLst>
          </p:cNvPr>
          <p:cNvSpPr txBox="1">
            <a:spLocks noChangeArrowheads="1"/>
          </p:cNvSpPr>
          <p:nvPr/>
        </p:nvSpPr>
        <p:spPr bwMode="auto">
          <a:xfrm>
            <a:off x="5241925" y="5229225"/>
            <a:ext cx="1210578" cy="369328"/>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Attainable</a:t>
            </a:r>
          </a:p>
        </p:txBody>
      </p:sp>
      <p:sp>
        <p:nvSpPr>
          <p:cNvPr id="27655" name="Text Box 7">
            <a:extLst>
              <a:ext uri="{FF2B5EF4-FFF2-40B4-BE49-F238E27FC236}">
                <a16:creationId xmlns:a16="http://schemas.microsoft.com/office/drawing/2014/main" id="{60C99BAB-6218-43E4-99D0-BBA8CE26FFBF}"/>
              </a:ext>
            </a:extLst>
          </p:cNvPr>
          <p:cNvSpPr txBox="1">
            <a:spLocks noChangeArrowheads="1"/>
          </p:cNvSpPr>
          <p:nvPr/>
        </p:nvSpPr>
        <p:spPr bwMode="auto">
          <a:xfrm>
            <a:off x="2879725" y="3856038"/>
            <a:ext cx="1377950" cy="366712"/>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Measurable</a:t>
            </a:r>
          </a:p>
        </p:txBody>
      </p:sp>
      <p:sp>
        <p:nvSpPr>
          <p:cNvPr id="27656" name="Text Box 8">
            <a:extLst>
              <a:ext uri="{FF2B5EF4-FFF2-40B4-BE49-F238E27FC236}">
                <a16:creationId xmlns:a16="http://schemas.microsoft.com/office/drawing/2014/main" id="{70C5ED7C-82AA-47F6-B64C-E3DF22B03B09}"/>
              </a:ext>
            </a:extLst>
          </p:cNvPr>
          <p:cNvSpPr txBox="1">
            <a:spLocks noChangeArrowheads="1"/>
          </p:cNvSpPr>
          <p:nvPr/>
        </p:nvSpPr>
        <p:spPr bwMode="auto">
          <a:xfrm>
            <a:off x="7604125" y="3856038"/>
            <a:ext cx="984250" cy="366712"/>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Specific</a:t>
            </a:r>
          </a:p>
        </p:txBody>
      </p:sp>
      <p:sp>
        <p:nvSpPr>
          <p:cNvPr id="27657" name="Line 9">
            <a:extLst>
              <a:ext uri="{FF2B5EF4-FFF2-40B4-BE49-F238E27FC236}">
                <a16:creationId xmlns:a16="http://schemas.microsoft.com/office/drawing/2014/main" id="{64D66201-6C56-4A05-A248-99BEF399CAAB}"/>
              </a:ext>
            </a:extLst>
          </p:cNvPr>
          <p:cNvSpPr>
            <a:spLocks noChangeShapeType="1"/>
          </p:cNvSpPr>
          <p:nvPr/>
        </p:nvSpPr>
        <p:spPr bwMode="auto">
          <a:xfrm flipV="1">
            <a:off x="5867400" y="2676525"/>
            <a:ext cx="0" cy="304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7658" name="Line 10">
            <a:extLst>
              <a:ext uri="{FF2B5EF4-FFF2-40B4-BE49-F238E27FC236}">
                <a16:creationId xmlns:a16="http://schemas.microsoft.com/office/drawing/2014/main" id="{706B4E19-B971-47AB-952B-5BE2385A7CA6}"/>
              </a:ext>
            </a:extLst>
          </p:cNvPr>
          <p:cNvSpPr>
            <a:spLocks noChangeShapeType="1"/>
          </p:cNvSpPr>
          <p:nvPr/>
        </p:nvSpPr>
        <p:spPr bwMode="auto">
          <a:xfrm>
            <a:off x="5867400" y="4886325"/>
            <a:ext cx="0" cy="3063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7659" name="Line 11">
            <a:extLst>
              <a:ext uri="{FF2B5EF4-FFF2-40B4-BE49-F238E27FC236}">
                <a16:creationId xmlns:a16="http://schemas.microsoft.com/office/drawing/2014/main" id="{2FE1C846-6CC6-4836-8A4E-9C55709637B8}"/>
              </a:ext>
            </a:extLst>
          </p:cNvPr>
          <p:cNvSpPr>
            <a:spLocks noChangeShapeType="1"/>
          </p:cNvSpPr>
          <p:nvPr/>
        </p:nvSpPr>
        <p:spPr bwMode="auto">
          <a:xfrm flipH="1">
            <a:off x="4419600" y="4049713"/>
            <a:ext cx="381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7660" name="Line 12">
            <a:extLst>
              <a:ext uri="{FF2B5EF4-FFF2-40B4-BE49-F238E27FC236}">
                <a16:creationId xmlns:a16="http://schemas.microsoft.com/office/drawing/2014/main" id="{D125B034-67CC-433E-A8CE-A86D74F0BB0A}"/>
              </a:ext>
            </a:extLst>
          </p:cNvPr>
          <p:cNvSpPr>
            <a:spLocks noChangeShapeType="1"/>
          </p:cNvSpPr>
          <p:nvPr/>
        </p:nvSpPr>
        <p:spPr bwMode="auto">
          <a:xfrm>
            <a:off x="7010400" y="4049713"/>
            <a:ext cx="381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pic>
        <p:nvPicPr>
          <p:cNvPr id="2" name="Picture 1">
            <a:extLst>
              <a:ext uri="{FF2B5EF4-FFF2-40B4-BE49-F238E27FC236}">
                <a16:creationId xmlns:a16="http://schemas.microsoft.com/office/drawing/2014/main" id="{FFBE69BB-4FB4-4623-9862-A98EBC49034E}"/>
              </a:ext>
            </a:extLst>
          </p:cNvPr>
          <p:cNvPicPr>
            <a:picLocks noChangeAspect="1"/>
          </p:cNvPicPr>
          <p:nvPr/>
        </p:nvPicPr>
        <p:blipFill>
          <a:blip r:embed="rId2"/>
          <a:stretch>
            <a:fillRect/>
          </a:stretch>
        </p:blipFill>
        <p:spPr>
          <a:xfrm>
            <a:off x="1991360" y="1665287"/>
            <a:ext cx="7904480" cy="4467750"/>
          </a:xfrm>
          <a:prstGeom prst="rect">
            <a:avLst/>
          </a:prstGeom>
        </p:spPr>
      </p:pic>
    </p:spTree>
    <p:extLst>
      <p:ext uri="{BB962C8B-B14F-4D97-AF65-F5344CB8AC3E}">
        <p14:creationId xmlns:p14="http://schemas.microsoft.com/office/powerpoint/2010/main" val="305115496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1EDCF2E9-2685-4D75-A4E1-A264F8F5683D}"/>
              </a:ext>
            </a:extLst>
          </p:cNvPr>
          <p:cNvSpPr>
            <a:spLocks noGrp="1" noChangeArrowheads="1"/>
          </p:cNvSpPr>
          <p:nvPr>
            <p:ph type="title"/>
          </p:nvPr>
        </p:nvSpPr>
        <p:spPr bwMode="auto">
          <a:xfrm>
            <a:off x="1981200" y="565151"/>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rtlCol="0" anchor="t" anchorCtr="0" compatLnSpc="1">
            <a:prstTxWarp prst="textNoShape">
              <a:avLst/>
            </a:prstTxWarp>
            <a:normAutofit/>
          </a:bodyPr>
          <a:lstStyle/>
          <a:p>
            <a:pPr algn="ctr" defTabSz="1031875"/>
            <a:r>
              <a:rPr lang="en-US" altLang="fi-FI" sz="3200" b="1">
                <a:latin typeface="Arial" panose="020B0604020202020204" pitchFamily="34" charset="0"/>
                <a:cs typeface="Arial" panose="020B0604020202020204" pitchFamily="34" charset="0"/>
              </a:rPr>
              <a:t>Why Merit-Pay Systems Fail</a:t>
            </a:r>
          </a:p>
        </p:txBody>
      </p:sp>
      <p:sp>
        <p:nvSpPr>
          <p:cNvPr id="28675" name="Rectangle 3">
            <a:extLst>
              <a:ext uri="{FF2B5EF4-FFF2-40B4-BE49-F238E27FC236}">
                <a16:creationId xmlns:a16="http://schemas.microsoft.com/office/drawing/2014/main" id="{E4762B37-0D1F-40C0-BA20-C273E031FC11}"/>
              </a:ext>
            </a:extLst>
          </p:cNvPr>
          <p:cNvSpPr>
            <a:spLocks noChangeArrowheads="1"/>
          </p:cNvSpPr>
          <p:nvPr/>
        </p:nvSpPr>
        <p:spPr bwMode="auto">
          <a:xfrm>
            <a:off x="2933700" y="2057400"/>
            <a:ext cx="6477000" cy="457200"/>
          </a:xfrm>
          <a:prstGeom prst="rect">
            <a:avLst/>
          </a:prstGeom>
          <a:solidFill>
            <a:srgbClr val="99CCFF"/>
          </a:solidFill>
          <a:ln w="28575">
            <a:solidFill>
              <a:srgbClr val="00CC00"/>
            </a:solidFill>
            <a:miter lim="800000"/>
            <a:headEnd/>
            <a:tailEnd/>
          </a:ln>
          <a:effectLst>
            <a:outerShdw dist="107763" dir="27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8676" name="Rectangle 4">
            <a:extLst>
              <a:ext uri="{FF2B5EF4-FFF2-40B4-BE49-F238E27FC236}">
                <a16:creationId xmlns:a16="http://schemas.microsoft.com/office/drawing/2014/main" id="{E48F05ED-2CBC-4146-8825-E3F411D03A87}"/>
              </a:ext>
            </a:extLst>
          </p:cNvPr>
          <p:cNvSpPr>
            <a:spLocks noChangeArrowheads="1"/>
          </p:cNvSpPr>
          <p:nvPr/>
        </p:nvSpPr>
        <p:spPr bwMode="auto">
          <a:xfrm>
            <a:off x="3076575" y="3657600"/>
            <a:ext cx="1371600" cy="1524000"/>
          </a:xfrm>
          <a:prstGeom prst="rect">
            <a:avLst/>
          </a:prstGeom>
          <a:solidFill>
            <a:srgbClr val="FFCC99"/>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8677" name="Rectangle 6">
            <a:extLst>
              <a:ext uri="{FF2B5EF4-FFF2-40B4-BE49-F238E27FC236}">
                <a16:creationId xmlns:a16="http://schemas.microsoft.com/office/drawing/2014/main" id="{B4D8EED3-C9F3-4CDF-9AFC-0933EC9497DD}"/>
              </a:ext>
            </a:extLst>
          </p:cNvPr>
          <p:cNvSpPr>
            <a:spLocks noChangeArrowheads="1"/>
          </p:cNvSpPr>
          <p:nvPr/>
        </p:nvSpPr>
        <p:spPr bwMode="auto">
          <a:xfrm>
            <a:off x="4676775" y="3657600"/>
            <a:ext cx="1371600" cy="1524000"/>
          </a:xfrm>
          <a:prstGeom prst="rect">
            <a:avLst/>
          </a:prstGeom>
          <a:solidFill>
            <a:srgbClr val="FFCC99"/>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8678" name="Rectangle 7">
            <a:extLst>
              <a:ext uri="{FF2B5EF4-FFF2-40B4-BE49-F238E27FC236}">
                <a16:creationId xmlns:a16="http://schemas.microsoft.com/office/drawing/2014/main" id="{CD1FE414-8A3E-44B7-859D-CDA8ACC0FE18}"/>
              </a:ext>
            </a:extLst>
          </p:cNvPr>
          <p:cNvSpPr>
            <a:spLocks noChangeArrowheads="1"/>
          </p:cNvSpPr>
          <p:nvPr/>
        </p:nvSpPr>
        <p:spPr bwMode="auto">
          <a:xfrm>
            <a:off x="6276975" y="3657600"/>
            <a:ext cx="1371600" cy="1524000"/>
          </a:xfrm>
          <a:prstGeom prst="rect">
            <a:avLst/>
          </a:prstGeom>
          <a:solidFill>
            <a:srgbClr val="FFCC99"/>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8679" name="Rectangle 8">
            <a:extLst>
              <a:ext uri="{FF2B5EF4-FFF2-40B4-BE49-F238E27FC236}">
                <a16:creationId xmlns:a16="http://schemas.microsoft.com/office/drawing/2014/main" id="{4C93DE87-C627-41B2-B3FA-A5E65E11D465}"/>
              </a:ext>
            </a:extLst>
          </p:cNvPr>
          <p:cNvSpPr>
            <a:spLocks noChangeArrowheads="1"/>
          </p:cNvSpPr>
          <p:nvPr/>
        </p:nvSpPr>
        <p:spPr bwMode="auto">
          <a:xfrm>
            <a:off x="7877175" y="3657600"/>
            <a:ext cx="1371600" cy="1524000"/>
          </a:xfrm>
          <a:prstGeom prst="rect">
            <a:avLst/>
          </a:prstGeom>
          <a:solidFill>
            <a:srgbClr val="FFCC99"/>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8680" name="Text Box 9">
            <a:extLst>
              <a:ext uri="{FF2B5EF4-FFF2-40B4-BE49-F238E27FC236}">
                <a16:creationId xmlns:a16="http://schemas.microsoft.com/office/drawing/2014/main" id="{DF7E1F4C-7991-43CE-BC2D-CFE4DEF65979}"/>
              </a:ext>
            </a:extLst>
          </p:cNvPr>
          <p:cNvSpPr txBox="1">
            <a:spLocks noChangeArrowheads="1"/>
          </p:cNvSpPr>
          <p:nvPr/>
        </p:nvSpPr>
        <p:spPr bwMode="auto">
          <a:xfrm>
            <a:off x="2933700" y="2093913"/>
            <a:ext cx="6477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a:t>Reasons Why Merit-Pay Systems Fail</a:t>
            </a:r>
          </a:p>
        </p:txBody>
      </p:sp>
      <p:sp>
        <p:nvSpPr>
          <p:cNvPr id="28681" name="Text Box 10">
            <a:extLst>
              <a:ext uri="{FF2B5EF4-FFF2-40B4-BE49-F238E27FC236}">
                <a16:creationId xmlns:a16="http://schemas.microsoft.com/office/drawing/2014/main" id="{CFC23E20-0EE1-4F4F-A366-87D2759F1230}"/>
              </a:ext>
            </a:extLst>
          </p:cNvPr>
          <p:cNvSpPr txBox="1">
            <a:spLocks noChangeArrowheads="1"/>
          </p:cNvSpPr>
          <p:nvPr/>
        </p:nvSpPr>
        <p:spPr bwMode="auto">
          <a:xfrm>
            <a:off x="3060701" y="3717926"/>
            <a:ext cx="1387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Rewards are too small</a:t>
            </a:r>
          </a:p>
        </p:txBody>
      </p:sp>
      <p:sp>
        <p:nvSpPr>
          <p:cNvPr id="28682" name="Text Box 11">
            <a:extLst>
              <a:ext uri="{FF2B5EF4-FFF2-40B4-BE49-F238E27FC236}">
                <a16:creationId xmlns:a16="http://schemas.microsoft.com/office/drawing/2014/main" id="{42A61762-9DE9-411F-87CC-DB09305174AB}"/>
              </a:ext>
            </a:extLst>
          </p:cNvPr>
          <p:cNvSpPr txBox="1">
            <a:spLocks noChangeArrowheads="1"/>
          </p:cNvSpPr>
          <p:nvPr/>
        </p:nvSpPr>
        <p:spPr bwMode="auto">
          <a:xfrm>
            <a:off x="4660901" y="3717926"/>
            <a:ext cx="1387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Merit-based pay fails to match union pay scales</a:t>
            </a:r>
          </a:p>
        </p:txBody>
      </p:sp>
      <p:sp>
        <p:nvSpPr>
          <p:cNvPr id="28683" name="Text Box 12">
            <a:extLst>
              <a:ext uri="{FF2B5EF4-FFF2-40B4-BE49-F238E27FC236}">
                <a16:creationId xmlns:a16="http://schemas.microsoft.com/office/drawing/2014/main" id="{516700C5-9AD1-4E5F-B2DE-6C55734360D3}"/>
              </a:ext>
            </a:extLst>
          </p:cNvPr>
          <p:cNvSpPr txBox="1">
            <a:spLocks noChangeArrowheads="1"/>
          </p:cNvSpPr>
          <p:nvPr/>
        </p:nvSpPr>
        <p:spPr bwMode="auto">
          <a:xfrm>
            <a:off x="6261101" y="3717926"/>
            <a:ext cx="1387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Supervisors resist performance appraisal</a:t>
            </a:r>
          </a:p>
        </p:txBody>
      </p:sp>
      <p:sp>
        <p:nvSpPr>
          <p:cNvPr id="28684" name="Text Box 13">
            <a:extLst>
              <a:ext uri="{FF2B5EF4-FFF2-40B4-BE49-F238E27FC236}">
                <a16:creationId xmlns:a16="http://schemas.microsoft.com/office/drawing/2014/main" id="{E39AB810-E4CC-46B0-9E05-6B20F4A5291E}"/>
              </a:ext>
            </a:extLst>
          </p:cNvPr>
          <p:cNvSpPr txBox="1">
            <a:spLocks noChangeArrowheads="1"/>
          </p:cNvSpPr>
          <p:nvPr/>
        </p:nvSpPr>
        <p:spPr bwMode="auto">
          <a:xfrm>
            <a:off x="7861301" y="3717925"/>
            <a:ext cx="13874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Links between performance and rewards are weak</a:t>
            </a:r>
          </a:p>
        </p:txBody>
      </p:sp>
      <p:sp>
        <p:nvSpPr>
          <p:cNvPr id="28685" name="Line 15">
            <a:extLst>
              <a:ext uri="{FF2B5EF4-FFF2-40B4-BE49-F238E27FC236}">
                <a16:creationId xmlns:a16="http://schemas.microsoft.com/office/drawing/2014/main" id="{F46558CA-AE79-4A47-8D30-E3C78BE927AB}"/>
              </a:ext>
            </a:extLst>
          </p:cNvPr>
          <p:cNvSpPr>
            <a:spLocks noChangeShapeType="1"/>
          </p:cNvSpPr>
          <p:nvPr/>
        </p:nvSpPr>
        <p:spPr bwMode="auto">
          <a:xfrm>
            <a:off x="3838575"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8686" name="Line 16">
            <a:extLst>
              <a:ext uri="{FF2B5EF4-FFF2-40B4-BE49-F238E27FC236}">
                <a16:creationId xmlns:a16="http://schemas.microsoft.com/office/drawing/2014/main" id="{F675131D-6C35-4E25-8330-CD70FD21CADA}"/>
              </a:ext>
            </a:extLst>
          </p:cNvPr>
          <p:cNvSpPr>
            <a:spLocks noChangeShapeType="1"/>
          </p:cNvSpPr>
          <p:nvPr/>
        </p:nvSpPr>
        <p:spPr bwMode="auto">
          <a:xfrm>
            <a:off x="5286375"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8687" name="Line 17">
            <a:extLst>
              <a:ext uri="{FF2B5EF4-FFF2-40B4-BE49-F238E27FC236}">
                <a16:creationId xmlns:a16="http://schemas.microsoft.com/office/drawing/2014/main" id="{4B775FC2-1D1E-4A06-AE88-5FD38978F047}"/>
              </a:ext>
            </a:extLst>
          </p:cNvPr>
          <p:cNvSpPr>
            <a:spLocks noChangeShapeType="1"/>
          </p:cNvSpPr>
          <p:nvPr/>
        </p:nvSpPr>
        <p:spPr bwMode="auto">
          <a:xfrm>
            <a:off x="6886575"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8688" name="Line 18">
            <a:extLst>
              <a:ext uri="{FF2B5EF4-FFF2-40B4-BE49-F238E27FC236}">
                <a16:creationId xmlns:a16="http://schemas.microsoft.com/office/drawing/2014/main" id="{BCDDF98B-A026-411A-8AA0-5A4531819DEB}"/>
              </a:ext>
            </a:extLst>
          </p:cNvPr>
          <p:cNvSpPr>
            <a:spLocks noChangeShapeType="1"/>
          </p:cNvSpPr>
          <p:nvPr/>
        </p:nvSpPr>
        <p:spPr bwMode="auto">
          <a:xfrm>
            <a:off x="8486775"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pic>
        <p:nvPicPr>
          <p:cNvPr id="2" name="Picture 1">
            <a:extLst>
              <a:ext uri="{FF2B5EF4-FFF2-40B4-BE49-F238E27FC236}">
                <a16:creationId xmlns:a16="http://schemas.microsoft.com/office/drawing/2014/main" id="{ADB86A7D-26DE-473B-A8C9-61F3469396A0}"/>
              </a:ext>
            </a:extLst>
          </p:cNvPr>
          <p:cNvPicPr>
            <a:picLocks noChangeAspect="1"/>
          </p:cNvPicPr>
          <p:nvPr/>
        </p:nvPicPr>
        <p:blipFill>
          <a:blip r:embed="rId2"/>
          <a:stretch>
            <a:fillRect/>
          </a:stretch>
        </p:blipFill>
        <p:spPr>
          <a:xfrm>
            <a:off x="1567973" y="1307354"/>
            <a:ext cx="9056053" cy="4548092"/>
          </a:xfrm>
          <a:prstGeom prst="rect">
            <a:avLst/>
          </a:prstGeom>
        </p:spPr>
      </p:pic>
    </p:spTree>
    <p:extLst>
      <p:ext uri="{BB962C8B-B14F-4D97-AF65-F5344CB8AC3E}">
        <p14:creationId xmlns:p14="http://schemas.microsoft.com/office/powerpoint/2010/main" val="291102341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6D8E080D-2F3F-4D2E-852C-8EA3A931B373}"/>
              </a:ext>
            </a:extLst>
          </p:cNvPr>
          <p:cNvSpPr>
            <a:spLocks noGrp="1" noChangeArrowheads="1"/>
          </p:cNvSpPr>
          <p:nvPr>
            <p:ph type="title"/>
          </p:nvPr>
        </p:nvSpPr>
        <p:spPr bwMode="auto">
          <a:xfrm>
            <a:off x="1410929" y="896144"/>
            <a:ext cx="9522542"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rtlCol="0" anchor="t" anchorCtr="0" compatLnSpc="1">
            <a:prstTxWarp prst="textNoShape">
              <a:avLst/>
            </a:prstTxWarp>
            <a:normAutofit/>
          </a:bodyPr>
          <a:lstStyle/>
          <a:p>
            <a:pPr algn="ctr" defTabSz="1031875"/>
            <a:r>
              <a:rPr lang="en-US" altLang="fi-FI" sz="3200" b="1" dirty="0">
                <a:latin typeface="Arial" panose="020B0604020202020204" pitchFamily="34" charset="0"/>
                <a:cs typeface="Arial" panose="020B0604020202020204" pitchFamily="34" charset="0"/>
              </a:rPr>
              <a:t>Guidelines for Effective Merit-Pay Systems </a:t>
            </a:r>
          </a:p>
        </p:txBody>
      </p:sp>
      <p:sp>
        <p:nvSpPr>
          <p:cNvPr id="29699" name="Rectangle 3">
            <a:extLst>
              <a:ext uri="{FF2B5EF4-FFF2-40B4-BE49-F238E27FC236}">
                <a16:creationId xmlns:a16="http://schemas.microsoft.com/office/drawing/2014/main" id="{6CFBED7F-15F8-4A6F-9E4D-BCD0993B1B53}"/>
              </a:ext>
            </a:extLst>
          </p:cNvPr>
          <p:cNvSpPr>
            <a:spLocks noChangeArrowheads="1"/>
          </p:cNvSpPr>
          <p:nvPr/>
        </p:nvSpPr>
        <p:spPr bwMode="auto">
          <a:xfrm>
            <a:off x="2819400" y="2057400"/>
            <a:ext cx="6477000" cy="457200"/>
          </a:xfrm>
          <a:prstGeom prst="rect">
            <a:avLst/>
          </a:prstGeom>
          <a:solidFill>
            <a:srgbClr val="CCFF33"/>
          </a:solidFill>
          <a:ln w="28575">
            <a:solidFill>
              <a:srgbClr val="00CC00"/>
            </a:solidFill>
            <a:miter lim="800000"/>
            <a:headEnd/>
            <a:tailEnd/>
          </a:ln>
          <a:effectLst>
            <a:outerShdw dist="107763" dir="27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0" name="Rectangle 4">
            <a:extLst>
              <a:ext uri="{FF2B5EF4-FFF2-40B4-BE49-F238E27FC236}">
                <a16:creationId xmlns:a16="http://schemas.microsoft.com/office/drawing/2014/main" id="{91C5FA29-34C1-4ED4-BE71-5225B9120409}"/>
              </a:ext>
            </a:extLst>
          </p:cNvPr>
          <p:cNvSpPr>
            <a:spLocks noChangeArrowheads="1"/>
          </p:cNvSpPr>
          <p:nvPr/>
        </p:nvSpPr>
        <p:spPr bwMode="auto">
          <a:xfrm>
            <a:off x="2362200" y="3657600"/>
            <a:ext cx="1371600" cy="1524000"/>
          </a:xfrm>
          <a:prstGeom prst="rect">
            <a:avLst/>
          </a:prstGeom>
          <a:solidFill>
            <a:srgbClr val="99CCFF"/>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1" name="Rectangle 5">
            <a:extLst>
              <a:ext uri="{FF2B5EF4-FFF2-40B4-BE49-F238E27FC236}">
                <a16:creationId xmlns:a16="http://schemas.microsoft.com/office/drawing/2014/main" id="{DA572F2B-D267-4B72-B72F-B2FF9DADDC28}"/>
              </a:ext>
            </a:extLst>
          </p:cNvPr>
          <p:cNvSpPr>
            <a:spLocks noChangeArrowheads="1"/>
          </p:cNvSpPr>
          <p:nvPr/>
        </p:nvSpPr>
        <p:spPr bwMode="auto">
          <a:xfrm>
            <a:off x="8763000" y="3657600"/>
            <a:ext cx="1371600" cy="1524000"/>
          </a:xfrm>
          <a:prstGeom prst="rect">
            <a:avLst/>
          </a:prstGeom>
          <a:solidFill>
            <a:srgbClr val="99CCFF"/>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2" name="Rectangle 6">
            <a:extLst>
              <a:ext uri="{FF2B5EF4-FFF2-40B4-BE49-F238E27FC236}">
                <a16:creationId xmlns:a16="http://schemas.microsoft.com/office/drawing/2014/main" id="{56A33368-C6F0-47E9-8F6A-CEF859E6A1B1}"/>
              </a:ext>
            </a:extLst>
          </p:cNvPr>
          <p:cNvSpPr>
            <a:spLocks noChangeArrowheads="1"/>
          </p:cNvSpPr>
          <p:nvPr/>
        </p:nvSpPr>
        <p:spPr bwMode="auto">
          <a:xfrm>
            <a:off x="3962400" y="3657600"/>
            <a:ext cx="1371600" cy="1524000"/>
          </a:xfrm>
          <a:prstGeom prst="rect">
            <a:avLst/>
          </a:prstGeom>
          <a:solidFill>
            <a:srgbClr val="99CCFF"/>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3" name="Rectangle 7">
            <a:extLst>
              <a:ext uri="{FF2B5EF4-FFF2-40B4-BE49-F238E27FC236}">
                <a16:creationId xmlns:a16="http://schemas.microsoft.com/office/drawing/2014/main" id="{B3751CE3-7206-406E-983D-18C2DCEAF883}"/>
              </a:ext>
            </a:extLst>
          </p:cNvPr>
          <p:cNvSpPr>
            <a:spLocks noChangeArrowheads="1"/>
          </p:cNvSpPr>
          <p:nvPr/>
        </p:nvSpPr>
        <p:spPr bwMode="auto">
          <a:xfrm>
            <a:off x="5562600" y="3657600"/>
            <a:ext cx="1371600" cy="1524000"/>
          </a:xfrm>
          <a:prstGeom prst="rect">
            <a:avLst/>
          </a:prstGeom>
          <a:solidFill>
            <a:srgbClr val="99CCFF"/>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4" name="Rectangle 8">
            <a:extLst>
              <a:ext uri="{FF2B5EF4-FFF2-40B4-BE49-F238E27FC236}">
                <a16:creationId xmlns:a16="http://schemas.microsoft.com/office/drawing/2014/main" id="{56F499F1-C751-4883-B60D-213E7DC07251}"/>
              </a:ext>
            </a:extLst>
          </p:cNvPr>
          <p:cNvSpPr>
            <a:spLocks noChangeArrowheads="1"/>
          </p:cNvSpPr>
          <p:nvPr/>
        </p:nvSpPr>
        <p:spPr bwMode="auto">
          <a:xfrm>
            <a:off x="7162800" y="3657600"/>
            <a:ext cx="1371600" cy="1524000"/>
          </a:xfrm>
          <a:prstGeom prst="rect">
            <a:avLst/>
          </a:prstGeom>
          <a:solidFill>
            <a:srgbClr val="99CCFF"/>
          </a:solidFill>
          <a:ln w="28575">
            <a:solidFill>
              <a:schemeClr val="accent2"/>
            </a:solidFill>
            <a:miter lim="800000"/>
            <a:headEnd/>
            <a:tailEnd/>
          </a:ln>
          <a:effectLst>
            <a:outerShdw dist="107763" dir="18900000" algn="ctr" rotWithShape="0">
              <a:schemeClr val="bg2">
                <a:alpha val="50000"/>
              </a:schemeClr>
            </a:outerShdw>
          </a:effec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29705" name="Text Box 9">
            <a:extLst>
              <a:ext uri="{FF2B5EF4-FFF2-40B4-BE49-F238E27FC236}">
                <a16:creationId xmlns:a16="http://schemas.microsoft.com/office/drawing/2014/main" id="{10661ACC-1354-4BB1-86F8-165AE2E8A426}"/>
              </a:ext>
            </a:extLst>
          </p:cNvPr>
          <p:cNvSpPr txBox="1">
            <a:spLocks noChangeArrowheads="1"/>
          </p:cNvSpPr>
          <p:nvPr/>
        </p:nvSpPr>
        <p:spPr bwMode="auto">
          <a:xfrm>
            <a:off x="2819400" y="2093913"/>
            <a:ext cx="6477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a:t>Merit-Pay Systems That Work</a:t>
            </a:r>
          </a:p>
        </p:txBody>
      </p:sp>
      <p:sp>
        <p:nvSpPr>
          <p:cNvPr id="29706" name="Text Box 10">
            <a:extLst>
              <a:ext uri="{FF2B5EF4-FFF2-40B4-BE49-F238E27FC236}">
                <a16:creationId xmlns:a16="http://schemas.microsoft.com/office/drawing/2014/main" id="{A16D0D85-E628-42ED-A0AB-E5FABC0C267F}"/>
              </a:ext>
            </a:extLst>
          </p:cNvPr>
          <p:cNvSpPr txBox="1">
            <a:spLocks noChangeArrowheads="1"/>
          </p:cNvSpPr>
          <p:nvPr/>
        </p:nvSpPr>
        <p:spPr bwMode="auto">
          <a:xfrm>
            <a:off x="2346326" y="3717926"/>
            <a:ext cx="1387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Establish high standards of performance</a:t>
            </a:r>
          </a:p>
        </p:txBody>
      </p:sp>
      <p:sp>
        <p:nvSpPr>
          <p:cNvPr id="29707" name="Text Box 11">
            <a:extLst>
              <a:ext uri="{FF2B5EF4-FFF2-40B4-BE49-F238E27FC236}">
                <a16:creationId xmlns:a16="http://schemas.microsoft.com/office/drawing/2014/main" id="{9C49486E-FCD1-4F97-920E-1D4359FCCD15}"/>
              </a:ext>
            </a:extLst>
          </p:cNvPr>
          <p:cNvSpPr txBox="1">
            <a:spLocks noChangeArrowheads="1"/>
          </p:cNvSpPr>
          <p:nvPr/>
        </p:nvSpPr>
        <p:spPr bwMode="auto">
          <a:xfrm>
            <a:off x="3946526" y="3717925"/>
            <a:ext cx="13874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Develop accurate performance appraisal systems</a:t>
            </a:r>
          </a:p>
        </p:txBody>
      </p:sp>
      <p:sp>
        <p:nvSpPr>
          <p:cNvPr id="29708" name="Text Box 12">
            <a:extLst>
              <a:ext uri="{FF2B5EF4-FFF2-40B4-BE49-F238E27FC236}">
                <a16:creationId xmlns:a16="http://schemas.microsoft.com/office/drawing/2014/main" id="{E1C3CAFE-D0A8-4E56-B8DB-0AB0B2AFCEBE}"/>
              </a:ext>
            </a:extLst>
          </p:cNvPr>
          <p:cNvSpPr txBox="1">
            <a:spLocks noChangeArrowheads="1"/>
          </p:cNvSpPr>
          <p:nvPr/>
        </p:nvSpPr>
        <p:spPr bwMode="auto">
          <a:xfrm>
            <a:off x="5546726" y="3717925"/>
            <a:ext cx="1387475" cy="13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400"/>
              <a:t>Teach supervisors how to do appraisals and how to give feedback</a:t>
            </a:r>
          </a:p>
        </p:txBody>
      </p:sp>
      <p:sp>
        <p:nvSpPr>
          <p:cNvPr id="29709" name="Text Box 13">
            <a:extLst>
              <a:ext uri="{FF2B5EF4-FFF2-40B4-BE49-F238E27FC236}">
                <a16:creationId xmlns:a16="http://schemas.microsoft.com/office/drawing/2014/main" id="{70F2B396-EE67-4E9B-9DF8-C8FAF5147965}"/>
              </a:ext>
            </a:extLst>
          </p:cNvPr>
          <p:cNvSpPr txBox="1">
            <a:spLocks noChangeArrowheads="1"/>
          </p:cNvSpPr>
          <p:nvPr/>
        </p:nvSpPr>
        <p:spPr bwMode="auto">
          <a:xfrm>
            <a:off x="7146926" y="3717925"/>
            <a:ext cx="13874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Link rewards closely to performance</a:t>
            </a:r>
          </a:p>
        </p:txBody>
      </p:sp>
      <p:sp>
        <p:nvSpPr>
          <p:cNvPr id="29710" name="Text Box 14">
            <a:extLst>
              <a:ext uri="{FF2B5EF4-FFF2-40B4-BE49-F238E27FC236}">
                <a16:creationId xmlns:a16="http://schemas.microsoft.com/office/drawing/2014/main" id="{C449B04B-3F3C-4A9A-83E1-7020F9BAA8CA}"/>
              </a:ext>
            </a:extLst>
          </p:cNvPr>
          <p:cNvSpPr txBox="1">
            <a:spLocks noChangeArrowheads="1"/>
          </p:cNvSpPr>
          <p:nvPr/>
        </p:nvSpPr>
        <p:spPr bwMode="auto">
          <a:xfrm>
            <a:off x="8747126" y="3717925"/>
            <a:ext cx="13874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fi-FI" sz="1600"/>
              <a:t>Use a wide range of increases</a:t>
            </a:r>
          </a:p>
        </p:txBody>
      </p:sp>
      <p:sp>
        <p:nvSpPr>
          <p:cNvPr id="29711" name="Line 15">
            <a:extLst>
              <a:ext uri="{FF2B5EF4-FFF2-40B4-BE49-F238E27FC236}">
                <a16:creationId xmlns:a16="http://schemas.microsoft.com/office/drawing/2014/main" id="{AD800A42-4F00-4FE6-899A-43A769B8162B}"/>
              </a:ext>
            </a:extLst>
          </p:cNvPr>
          <p:cNvSpPr>
            <a:spLocks noChangeShapeType="1"/>
          </p:cNvSpPr>
          <p:nvPr/>
        </p:nvSpPr>
        <p:spPr bwMode="auto">
          <a:xfrm>
            <a:off x="3124200"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9712" name="Line 16">
            <a:extLst>
              <a:ext uri="{FF2B5EF4-FFF2-40B4-BE49-F238E27FC236}">
                <a16:creationId xmlns:a16="http://schemas.microsoft.com/office/drawing/2014/main" id="{A2A69065-CB68-46CE-9568-0F4A2CB35121}"/>
              </a:ext>
            </a:extLst>
          </p:cNvPr>
          <p:cNvSpPr>
            <a:spLocks noChangeShapeType="1"/>
          </p:cNvSpPr>
          <p:nvPr/>
        </p:nvSpPr>
        <p:spPr bwMode="auto">
          <a:xfrm>
            <a:off x="4572000"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9713" name="Line 17">
            <a:extLst>
              <a:ext uri="{FF2B5EF4-FFF2-40B4-BE49-F238E27FC236}">
                <a16:creationId xmlns:a16="http://schemas.microsoft.com/office/drawing/2014/main" id="{DDF32281-D5AF-4E24-BC1B-2D80C4C108E2}"/>
              </a:ext>
            </a:extLst>
          </p:cNvPr>
          <p:cNvSpPr>
            <a:spLocks noChangeShapeType="1"/>
          </p:cNvSpPr>
          <p:nvPr/>
        </p:nvSpPr>
        <p:spPr bwMode="auto">
          <a:xfrm>
            <a:off x="6172200"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9714" name="Line 18">
            <a:extLst>
              <a:ext uri="{FF2B5EF4-FFF2-40B4-BE49-F238E27FC236}">
                <a16:creationId xmlns:a16="http://schemas.microsoft.com/office/drawing/2014/main" id="{14BDB942-7B5A-41F4-8D0F-190C6CEE5A6F}"/>
              </a:ext>
            </a:extLst>
          </p:cNvPr>
          <p:cNvSpPr>
            <a:spLocks noChangeShapeType="1"/>
          </p:cNvSpPr>
          <p:nvPr/>
        </p:nvSpPr>
        <p:spPr bwMode="auto">
          <a:xfrm>
            <a:off x="7772400"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sp>
        <p:nvSpPr>
          <p:cNvPr id="29715" name="Line 19">
            <a:extLst>
              <a:ext uri="{FF2B5EF4-FFF2-40B4-BE49-F238E27FC236}">
                <a16:creationId xmlns:a16="http://schemas.microsoft.com/office/drawing/2014/main" id="{6553E65B-2451-4D01-8E9F-F38C44234F37}"/>
              </a:ext>
            </a:extLst>
          </p:cNvPr>
          <p:cNvSpPr>
            <a:spLocks noChangeShapeType="1"/>
          </p:cNvSpPr>
          <p:nvPr/>
        </p:nvSpPr>
        <p:spPr bwMode="auto">
          <a:xfrm>
            <a:off x="9144000" y="25908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236" tIns="51618" rIns="103236" bIns="51618"/>
          <a:lstStyle/>
          <a:p>
            <a:endParaRPr lang="en-GB"/>
          </a:p>
        </p:txBody>
      </p:sp>
      <p:pic>
        <p:nvPicPr>
          <p:cNvPr id="2" name="Picture 1">
            <a:extLst>
              <a:ext uri="{FF2B5EF4-FFF2-40B4-BE49-F238E27FC236}">
                <a16:creationId xmlns:a16="http://schemas.microsoft.com/office/drawing/2014/main" id="{A5C6FE8B-B95B-420E-B477-B5E8392CF0BB}"/>
              </a:ext>
            </a:extLst>
          </p:cNvPr>
          <p:cNvPicPr>
            <a:picLocks noChangeAspect="1"/>
          </p:cNvPicPr>
          <p:nvPr/>
        </p:nvPicPr>
        <p:blipFill>
          <a:blip r:embed="rId2"/>
          <a:stretch>
            <a:fillRect/>
          </a:stretch>
        </p:blipFill>
        <p:spPr>
          <a:xfrm>
            <a:off x="1171576" y="1676400"/>
            <a:ext cx="9846560" cy="4145280"/>
          </a:xfrm>
          <a:prstGeom prst="rect">
            <a:avLst/>
          </a:prstGeom>
        </p:spPr>
      </p:pic>
    </p:spTree>
    <p:extLst>
      <p:ext uri="{BB962C8B-B14F-4D97-AF65-F5344CB8AC3E}">
        <p14:creationId xmlns:p14="http://schemas.microsoft.com/office/powerpoint/2010/main" val="10025870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3ED8D44C-3C28-4C46-A349-B0AB052059AF}"/>
              </a:ext>
            </a:extLst>
          </p:cNvPr>
          <p:cNvSpPr>
            <a:spLocks noGrp="1" noChangeArrowheads="1"/>
          </p:cNvSpPr>
          <p:nvPr>
            <p:ph type="title"/>
          </p:nvPr>
        </p:nvSpPr>
        <p:spPr bwMode="auto">
          <a:xfrm>
            <a:off x="2103120" y="450058"/>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236" tIns="51618" rIns="103236" bIns="51618" numCol="1" rtlCol="0" anchor="t" anchorCtr="0" compatLnSpc="1">
            <a:prstTxWarp prst="textNoShape">
              <a:avLst/>
            </a:prstTxWarp>
            <a:normAutofit/>
          </a:bodyPr>
          <a:lstStyle/>
          <a:p>
            <a:pPr algn="ctr" defTabSz="1031875"/>
            <a:r>
              <a:rPr lang="en-US" altLang="fi-FI" sz="3200" dirty="0">
                <a:latin typeface="Arial" panose="020B0604020202020204" pitchFamily="34" charset="0"/>
                <a:cs typeface="Arial" panose="020B0604020202020204" pitchFamily="34" charset="0"/>
              </a:rPr>
              <a:t>Costing Benefits: </a:t>
            </a:r>
            <a:r>
              <a:rPr lang="en-US" altLang="fi-FI" sz="3200" b="1" dirty="0">
                <a:latin typeface="Arial" panose="020B0604020202020204" pitchFamily="34" charset="0"/>
                <a:cs typeface="Arial" panose="020B0604020202020204" pitchFamily="34" charset="0"/>
              </a:rPr>
              <a:t>Methods</a:t>
            </a:r>
          </a:p>
        </p:txBody>
      </p:sp>
      <p:sp>
        <p:nvSpPr>
          <p:cNvPr id="47107" name="Text Box 3">
            <a:extLst>
              <a:ext uri="{FF2B5EF4-FFF2-40B4-BE49-F238E27FC236}">
                <a16:creationId xmlns:a16="http://schemas.microsoft.com/office/drawing/2014/main" id="{C0412CCC-5D01-462E-BECD-6FB949EDD63E}"/>
              </a:ext>
            </a:extLst>
          </p:cNvPr>
          <p:cNvSpPr txBox="1">
            <a:spLocks noChangeArrowheads="1"/>
          </p:cNvSpPr>
          <p:nvPr/>
        </p:nvSpPr>
        <p:spPr bwMode="auto">
          <a:xfrm>
            <a:off x="3657600" y="2057401"/>
            <a:ext cx="4286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Annual cost of benefits for all employees</a:t>
            </a:r>
          </a:p>
        </p:txBody>
      </p:sp>
      <p:sp>
        <p:nvSpPr>
          <p:cNvPr id="47108" name="Text Box 4">
            <a:extLst>
              <a:ext uri="{FF2B5EF4-FFF2-40B4-BE49-F238E27FC236}">
                <a16:creationId xmlns:a16="http://schemas.microsoft.com/office/drawing/2014/main" id="{54D30328-554A-470F-A337-2EAF87A8F797}"/>
              </a:ext>
            </a:extLst>
          </p:cNvPr>
          <p:cNvSpPr txBox="1">
            <a:spLocks noChangeArrowheads="1"/>
          </p:cNvSpPr>
          <p:nvPr/>
        </p:nvSpPr>
        <p:spPr bwMode="auto">
          <a:xfrm>
            <a:off x="3657601" y="2819400"/>
            <a:ext cx="30321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Cost per employee per year</a:t>
            </a:r>
          </a:p>
        </p:txBody>
      </p:sp>
      <p:sp>
        <p:nvSpPr>
          <p:cNvPr id="47109" name="Text Box 5">
            <a:extLst>
              <a:ext uri="{FF2B5EF4-FFF2-40B4-BE49-F238E27FC236}">
                <a16:creationId xmlns:a16="http://schemas.microsoft.com/office/drawing/2014/main" id="{1772027E-8361-4AF1-A98D-DE5AD6720DF2}"/>
              </a:ext>
            </a:extLst>
          </p:cNvPr>
          <p:cNvSpPr txBox="1">
            <a:spLocks noChangeArrowheads="1"/>
          </p:cNvSpPr>
          <p:nvPr/>
        </p:nvSpPr>
        <p:spPr bwMode="auto">
          <a:xfrm>
            <a:off x="3657600" y="3581401"/>
            <a:ext cx="2343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Percentage of payroll</a:t>
            </a:r>
          </a:p>
        </p:txBody>
      </p:sp>
      <p:sp>
        <p:nvSpPr>
          <p:cNvPr id="47110" name="Text Box 6">
            <a:extLst>
              <a:ext uri="{FF2B5EF4-FFF2-40B4-BE49-F238E27FC236}">
                <a16:creationId xmlns:a16="http://schemas.microsoft.com/office/drawing/2014/main" id="{5B57D367-087B-47CB-BDD4-813DC4838041}"/>
              </a:ext>
            </a:extLst>
          </p:cNvPr>
          <p:cNvSpPr txBox="1">
            <a:spLocks noChangeArrowheads="1"/>
          </p:cNvSpPr>
          <p:nvPr/>
        </p:nvSpPr>
        <p:spPr bwMode="auto">
          <a:xfrm>
            <a:off x="3657600" y="4419601"/>
            <a:ext cx="1695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5" tIns="45718" rIns="91435" bIns="45718">
            <a:spAutoFit/>
          </a:bodyPr>
          <a:lstStyle>
            <a:lvl1pPr defTabSz="809625">
              <a:defRPr>
                <a:solidFill>
                  <a:schemeClr val="tx1"/>
                </a:solidFill>
                <a:latin typeface="Arial" panose="020B0604020202020204" pitchFamily="34" charset="0"/>
                <a:ea typeface="ＭＳ Ｐゴシック" panose="020B0600070205080204" pitchFamily="34" charset="-128"/>
              </a:defRPr>
            </a:lvl1pPr>
            <a:lvl2pPr marL="742950" indent="-285750" defTabSz="809625">
              <a:defRPr>
                <a:solidFill>
                  <a:schemeClr val="tx1"/>
                </a:solidFill>
                <a:latin typeface="Arial" panose="020B0604020202020204" pitchFamily="34" charset="0"/>
                <a:ea typeface="ＭＳ Ｐゴシック" panose="020B0600070205080204" pitchFamily="34" charset="-128"/>
              </a:defRPr>
            </a:lvl2pPr>
            <a:lvl3pPr marL="1143000" indent="-228600" defTabSz="809625">
              <a:defRPr>
                <a:solidFill>
                  <a:schemeClr val="tx1"/>
                </a:solidFill>
                <a:latin typeface="Arial" panose="020B0604020202020204" pitchFamily="34" charset="0"/>
                <a:ea typeface="ＭＳ Ｐゴシック" panose="020B0600070205080204" pitchFamily="34" charset="-128"/>
              </a:defRPr>
            </a:lvl3pPr>
            <a:lvl4pPr marL="1600200" indent="-228600" defTabSz="809625">
              <a:defRPr>
                <a:solidFill>
                  <a:schemeClr val="tx1"/>
                </a:solidFill>
                <a:latin typeface="Arial" panose="020B0604020202020204" pitchFamily="34" charset="0"/>
                <a:ea typeface="ＭＳ Ｐゴシック" panose="020B0600070205080204" pitchFamily="34" charset="-128"/>
              </a:defRPr>
            </a:lvl4pPr>
            <a:lvl5pPr marL="2057400" indent="-228600" defTabSz="809625">
              <a:defRPr>
                <a:solidFill>
                  <a:schemeClr val="tx1"/>
                </a:solidFill>
                <a:latin typeface="Arial" panose="020B0604020202020204" pitchFamily="34" charset="0"/>
                <a:ea typeface="ＭＳ Ｐゴシック" panose="020B0600070205080204" pitchFamily="34" charset="-128"/>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fi-FI"/>
              <a:t>Cents per hour</a:t>
            </a:r>
          </a:p>
        </p:txBody>
      </p:sp>
      <p:sp>
        <p:nvSpPr>
          <p:cNvPr id="47111" name="AutoShape 7">
            <a:extLst>
              <a:ext uri="{FF2B5EF4-FFF2-40B4-BE49-F238E27FC236}">
                <a16:creationId xmlns:a16="http://schemas.microsoft.com/office/drawing/2014/main" id="{D7523436-8CF8-43C5-83B8-FE2B67BCFC5E}"/>
              </a:ext>
            </a:extLst>
          </p:cNvPr>
          <p:cNvSpPr>
            <a:spLocks noChangeArrowheads="1"/>
          </p:cNvSpPr>
          <p:nvPr/>
        </p:nvSpPr>
        <p:spPr bwMode="auto">
          <a:xfrm>
            <a:off x="2590801" y="4343401"/>
            <a:ext cx="976313" cy="485775"/>
          </a:xfrm>
          <a:prstGeom prst="notchedRightArrow">
            <a:avLst>
              <a:gd name="adj1" fmla="val 50000"/>
              <a:gd name="adj2" fmla="val 52180"/>
            </a:avLst>
          </a:prstGeom>
          <a:solidFill>
            <a:srgbClr val="00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47112" name="AutoShape 8">
            <a:extLst>
              <a:ext uri="{FF2B5EF4-FFF2-40B4-BE49-F238E27FC236}">
                <a16:creationId xmlns:a16="http://schemas.microsoft.com/office/drawing/2014/main" id="{81454B34-454B-4D68-B586-D0407C143E86}"/>
              </a:ext>
            </a:extLst>
          </p:cNvPr>
          <p:cNvSpPr>
            <a:spLocks noChangeArrowheads="1"/>
          </p:cNvSpPr>
          <p:nvPr/>
        </p:nvSpPr>
        <p:spPr bwMode="auto">
          <a:xfrm>
            <a:off x="2590801" y="2057401"/>
            <a:ext cx="976313" cy="485775"/>
          </a:xfrm>
          <a:prstGeom prst="notchedRightArrow">
            <a:avLst>
              <a:gd name="adj1" fmla="val 50000"/>
              <a:gd name="adj2" fmla="val 52180"/>
            </a:avLst>
          </a:prstGeom>
          <a:solidFill>
            <a:srgbClr val="00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47113" name="AutoShape 9">
            <a:extLst>
              <a:ext uri="{FF2B5EF4-FFF2-40B4-BE49-F238E27FC236}">
                <a16:creationId xmlns:a16="http://schemas.microsoft.com/office/drawing/2014/main" id="{D8C95DE1-EA30-4588-A6FB-385A9C573B18}"/>
              </a:ext>
            </a:extLst>
          </p:cNvPr>
          <p:cNvSpPr>
            <a:spLocks noChangeArrowheads="1"/>
          </p:cNvSpPr>
          <p:nvPr/>
        </p:nvSpPr>
        <p:spPr bwMode="auto">
          <a:xfrm>
            <a:off x="2590801" y="2743201"/>
            <a:ext cx="976313" cy="485775"/>
          </a:xfrm>
          <a:prstGeom prst="notchedRightArrow">
            <a:avLst>
              <a:gd name="adj1" fmla="val 50000"/>
              <a:gd name="adj2" fmla="val 52180"/>
            </a:avLst>
          </a:prstGeom>
          <a:solidFill>
            <a:srgbClr val="00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sp>
        <p:nvSpPr>
          <p:cNvPr id="47114" name="AutoShape 10">
            <a:extLst>
              <a:ext uri="{FF2B5EF4-FFF2-40B4-BE49-F238E27FC236}">
                <a16:creationId xmlns:a16="http://schemas.microsoft.com/office/drawing/2014/main" id="{86260EE0-DA96-4434-9632-CCD39CB7506D}"/>
              </a:ext>
            </a:extLst>
          </p:cNvPr>
          <p:cNvSpPr>
            <a:spLocks noChangeArrowheads="1"/>
          </p:cNvSpPr>
          <p:nvPr/>
        </p:nvSpPr>
        <p:spPr bwMode="auto">
          <a:xfrm>
            <a:off x="2590801" y="3581401"/>
            <a:ext cx="976313" cy="485775"/>
          </a:xfrm>
          <a:prstGeom prst="notchedRightArrow">
            <a:avLst>
              <a:gd name="adj1" fmla="val 50000"/>
              <a:gd name="adj2" fmla="val 52180"/>
            </a:avLst>
          </a:prstGeom>
          <a:solidFill>
            <a:srgbClr val="00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3236" tIns="51618" rIns="103236" bIns="5161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a:p>
        </p:txBody>
      </p:sp>
      <p:pic>
        <p:nvPicPr>
          <p:cNvPr id="2" name="Picture 1">
            <a:extLst>
              <a:ext uri="{FF2B5EF4-FFF2-40B4-BE49-F238E27FC236}">
                <a16:creationId xmlns:a16="http://schemas.microsoft.com/office/drawing/2014/main" id="{E5B0D3A8-8146-427E-BE77-CD6C2938BEEB}"/>
              </a:ext>
            </a:extLst>
          </p:cNvPr>
          <p:cNvPicPr>
            <a:picLocks noChangeAspect="1"/>
          </p:cNvPicPr>
          <p:nvPr/>
        </p:nvPicPr>
        <p:blipFill>
          <a:blip r:embed="rId2"/>
          <a:stretch>
            <a:fillRect/>
          </a:stretch>
        </p:blipFill>
        <p:spPr>
          <a:xfrm>
            <a:off x="2140588" y="1175804"/>
            <a:ext cx="8192132" cy="4506392"/>
          </a:xfrm>
          <a:prstGeom prst="rect">
            <a:avLst/>
          </a:prstGeom>
        </p:spPr>
      </p:pic>
    </p:spTree>
    <p:extLst>
      <p:ext uri="{BB962C8B-B14F-4D97-AF65-F5344CB8AC3E}">
        <p14:creationId xmlns:p14="http://schemas.microsoft.com/office/powerpoint/2010/main" val="16006830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277AB53-4DD4-4E26-8484-80FCD347F898}"/>
              </a:ext>
            </a:extLst>
          </p:cNvPr>
          <p:cNvSpPr>
            <a:spLocks noGrp="1"/>
          </p:cNvSpPr>
          <p:nvPr>
            <p:ph type="title"/>
          </p:nvPr>
        </p:nvSpPr>
        <p:spPr bwMode="auto">
          <a:xfrm>
            <a:off x="3051457" y="179387"/>
            <a:ext cx="638651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a:r>
              <a:rPr lang="fi-FI" altLang="en-US" b="1" dirty="0" err="1">
                <a:latin typeface="Arial" panose="020B0604020202020204" pitchFamily="34" charset="0"/>
                <a:cs typeface="Arial" panose="020B0604020202020204" pitchFamily="34" charset="0"/>
              </a:rPr>
              <a:t>Motivation</a:t>
            </a:r>
            <a:r>
              <a:rPr lang="fi-FI" altLang="en-US" b="1" dirty="0">
                <a:latin typeface="Arial" panose="020B0604020202020204" pitchFamily="34" charset="0"/>
                <a:cs typeface="Arial" panose="020B0604020202020204" pitchFamily="34" charset="0"/>
              </a:rPr>
              <a:t> </a:t>
            </a:r>
            <a:r>
              <a:rPr lang="fi-FI" altLang="en-US" b="1" dirty="0" err="1">
                <a:latin typeface="Arial" panose="020B0604020202020204" pitchFamily="34" charset="0"/>
                <a:cs typeface="Arial" panose="020B0604020202020204" pitchFamily="34" charset="0"/>
              </a:rPr>
              <a:t>Theories</a:t>
            </a:r>
            <a:endParaRPr lang="fi-FI" altLang="en-US" b="1" dirty="0">
              <a:latin typeface="Arial" panose="020B0604020202020204" pitchFamily="34" charset="0"/>
              <a:cs typeface="Arial" panose="020B0604020202020204" pitchFamily="34" charset="0"/>
            </a:endParaRPr>
          </a:p>
        </p:txBody>
      </p:sp>
      <p:sp>
        <p:nvSpPr>
          <p:cNvPr id="17411" name="Content Placeholder 2">
            <a:extLst>
              <a:ext uri="{FF2B5EF4-FFF2-40B4-BE49-F238E27FC236}">
                <a16:creationId xmlns:a16="http://schemas.microsoft.com/office/drawing/2014/main" id="{80D56436-597D-40A7-8517-B739326D7E42}"/>
              </a:ext>
            </a:extLst>
          </p:cNvPr>
          <p:cNvSpPr>
            <a:spLocks noGrp="1"/>
          </p:cNvSpPr>
          <p:nvPr>
            <p:ph idx="1"/>
          </p:nvPr>
        </p:nvSpPr>
        <p:spPr bwMode="auto">
          <a:xfrm>
            <a:off x="838200" y="1377950"/>
            <a:ext cx="10813026" cy="5160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fi-FI" altLang="en-US" dirty="0" err="1">
                <a:latin typeface="Arial" panose="020B0604020202020204" pitchFamily="34" charset="0"/>
                <a:cs typeface="Arial" panose="020B0604020202020204" pitchFamily="34" charset="0"/>
              </a:rPr>
              <a:t>Examines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the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process</a:t>
            </a:r>
            <a:r>
              <a:rPr lang="fi-FI" altLang="en-US" dirty="0">
                <a:latin typeface="Arial" panose="020B0604020202020204" pitchFamily="34" charset="0"/>
                <a:cs typeface="Arial" panose="020B0604020202020204" pitchFamily="34" charset="0"/>
              </a:rPr>
              <a:t> of </a:t>
            </a:r>
            <a:r>
              <a:rPr lang="fi-FI" altLang="en-US" dirty="0" err="1">
                <a:latin typeface="Arial" panose="020B0604020202020204" pitchFamily="34" charset="0"/>
                <a:cs typeface="Arial" panose="020B0604020202020204" pitchFamily="34" charset="0"/>
              </a:rPr>
              <a:t>motivation</a:t>
            </a:r>
            <a:r>
              <a:rPr lang="fi-FI" altLang="en-US" dirty="0">
                <a:latin typeface="Arial" panose="020B0604020202020204" pitchFamily="34" charset="0"/>
                <a:cs typeface="Arial" panose="020B0604020202020204" pitchFamily="34" charset="0"/>
              </a:rPr>
              <a:t>.</a:t>
            </a:r>
          </a:p>
          <a:p>
            <a:r>
              <a:rPr lang="fi-FI" altLang="en-US" dirty="0" err="1">
                <a:latin typeface="Arial" panose="020B0604020202020204" pitchFamily="34" charset="0"/>
                <a:cs typeface="Arial" panose="020B0604020202020204" pitchFamily="34" charset="0"/>
              </a:rPr>
              <a:t>Explains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people’s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behavior</a:t>
            </a:r>
            <a:r>
              <a:rPr lang="fi-FI" altLang="en-US" dirty="0">
                <a:latin typeface="Arial" panose="020B0604020202020204" pitchFamily="34" charset="0"/>
                <a:cs typeface="Arial" panose="020B0604020202020204" pitchFamily="34" charset="0"/>
              </a:rPr>
              <a:t> in </a:t>
            </a:r>
            <a:r>
              <a:rPr lang="fi-FI" altLang="en-US" dirty="0" err="1">
                <a:latin typeface="Arial" panose="020B0604020202020204" pitchFamily="34" charset="0"/>
                <a:cs typeface="Arial" panose="020B0604020202020204" pitchFamily="34" charset="0"/>
              </a:rPr>
              <a:t>terms</a:t>
            </a:r>
            <a:r>
              <a:rPr lang="fi-FI" altLang="en-US" dirty="0">
                <a:latin typeface="Arial" panose="020B0604020202020204" pitchFamily="34" charset="0"/>
                <a:cs typeface="Arial" panose="020B0604020202020204" pitchFamily="34" charset="0"/>
              </a:rPr>
              <a:t> of </a:t>
            </a:r>
            <a:r>
              <a:rPr lang="fi-FI" altLang="en-US" dirty="0" err="1">
                <a:latin typeface="Arial" panose="020B0604020202020204" pitchFamily="34" charset="0"/>
                <a:cs typeface="Arial" panose="020B0604020202020204" pitchFamily="34" charset="0"/>
              </a:rPr>
              <a:t>their</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efforts</a:t>
            </a:r>
            <a:r>
              <a:rPr lang="fi-FI" altLang="en-US" dirty="0">
                <a:latin typeface="Arial" panose="020B0604020202020204" pitchFamily="34" charset="0"/>
                <a:cs typeface="Arial" panose="020B0604020202020204" pitchFamily="34" charset="0"/>
              </a:rPr>
              <a:t> and </a:t>
            </a:r>
            <a:r>
              <a:rPr lang="fi-FI" altLang="en-US" dirty="0" err="1">
                <a:latin typeface="Arial" panose="020B0604020202020204" pitchFamily="34" charset="0"/>
                <a:cs typeface="Arial" panose="020B0604020202020204" pitchFamily="34" charset="0"/>
              </a:rPr>
              <a:t>directions</a:t>
            </a:r>
            <a:endParaRPr lang="fi-FI" altLang="en-US" dirty="0">
              <a:latin typeface="Arial" panose="020B0604020202020204" pitchFamily="34" charset="0"/>
              <a:cs typeface="Arial" panose="020B0604020202020204" pitchFamily="34" charset="0"/>
            </a:endParaRPr>
          </a:p>
          <a:p>
            <a:r>
              <a:rPr lang="fi-FI" altLang="en-US" dirty="0" err="1">
                <a:latin typeface="Arial" panose="020B0604020202020204" pitchFamily="34" charset="0"/>
                <a:cs typeface="Arial" panose="020B0604020202020204" pitchFamily="34" charset="0"/>
              </a:rPr>
              <a:t>Describes</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how</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organization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can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encourage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people</a:t>
            </a:r>
            <a:r>
              <a:rPr lang="fi-FI" altLang="en-US" dirty="0">
                <a:latin typeface="Arial" panose="020B0604020202020204" pitchFamily="34" charset="0"/>
                <a:cs typeface="Arial" panose="020B0604020202020204" pitchFamily="34" charset="0"/>
              </a:rPr>
              <a:t> to </a:t>
            </a:r>
            <a:r>
              <a:rPr lang="fi-FI" altLang="en-US" i="1" dirty="0" err="1">
                <a:latin typeface="Arial" panose="020B0604020202020204" pitchFamily="34" charset="0"/>
                <a:cs typeface="Arial" panose="020B0604020202020204" pitchFamily="34" charset="0"/>
              </a:rPr>
              <a:t>apply</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their</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efforts</a:t>
            </a:r>
            <a:r>
              <a:rPr lang="fi-FI" altLang="en-US" i="1" dirty="0">
                <a:latin typeface="Arial" panose="020B0604020202020204" pitchFamily="34" charset="0"/>
                <a:cs typeface="Arial" panose="020B0604020202020204" pitchFamily="34" charset="0"/>
              </a:rPr>
              <a:t> and </a:t>
            </a:r>
            <a:r>
              <a:rPr lang="fi-FI" altLang="en-US" i="1" dirty="0" err="1">
                <a:latin typeface="Arial" panose="020B0604020202020204" pitchFamily="34" charset="0"/>
                <a:cs typeface="Arial" panose="020B0604020202020204" pitchFamily="34" charset="0"/>
              </a:rPr>
              <a:t>abilities</a:t>
            </a:r>
            <a:r>
              <a:rPr lang="fi-FI" altLang="en-US" i="1" dirty="0">
                <a:latin typeface="Arial" panose="020B0604020202020204" pitchFamily="34" charset="0"/>
                <a:cs typeface="Arial" panose="020B0604020202020204" pitchFamily="34" charset="0"/>
              </a:rPr>
              <a:t> </a:t>
            </a:r>
            <a:r>
              <a:rPr lang="fi-FI" altLang="en-US" dirty="0">
                <a:latin typeface="Arial" panose="020B0604020202020204" pitchFamily="34" charset="0"/>
                <a:cs typeface="Arial" panose="020B0604020202020204" pitchFamily="34" charset="0"/>
              </a:rPr>
              <a:t>to </a:t>
            </a:r>
            <a:r>
              <a:rPr lang="fi-FI" altLang="en-US" i="1" dirty="0" err="1">
                <a:latin typeface="Arial" panose="020B0604020202020204" pitchFamily="34" charset="0"/>
                <a:cs typeface="Arial" panose="020B0604020202020204" pitchFamily="34" charset="0"/>
              </a:rPr>
              <a:t>achieve</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organization</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goals</a:t>
            </a:r>
            <a:r>
              <a:rPr lang="fi-FI" altLang="en-US" i="1" dirty="0">
                <a:latin typeface="Arial" panose="020B0604020202020204" pitchFamily="34" charset="0"/>
                <a:cs typeface="Arial" panose="020B0604020202020204" pitchFamily="34" charset="0"/>
              </a:rPr>
              <a:t> and </a:t>
            </a:r>
            <a:r>
              <a:rPr lang="fi-FI" altLang="en-US" i="1" dirty="0" err="1">
                <a:latin typeface="Arial" panose="020B0604020202020204" pitchFamily="34" charset="0"/>
                <a:cs typeface="Arial" panose="020B0604020202020204" pitchFamily="34" charset="0"/>
              </a:rPr>
              <a:t>simultaneously</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satisfying</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their</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own</a:t>
            </a:r>
            <a:r>
              <a:rPr lang="fi-FI" altLang="en-US" i="1" dirty="0">
                <a:latin typeface="Arial" panose="020B0604020202020204" pitchFamily="34" charset="0"/>
                <a:cs typeface="Arial" panose="020B0604020202020204" pitchFamily="34" charset="0"/>
              </a:rPr>
              <a:t> </a:t>
            </a:r>
            <a:r>
              <a:rPr lang="fi-FI" altLang="en-US" i="1" dirty="0" err="1">
                <a:latin typeface="Arial" panose="020B0604020202020204" pitchFamily="34" charset="0"/>
                <a:cs typeface="Arial" panose="020B0604020202020204" pitchFamily="34" charset="0"/>
              </a:rPr>
              <a:t>needs</a:t>
            </a:r>
            <a:endParaRPr lang="fi-FI" altLang="en-US" i="1" dirty="0">
              <a:latin typeface="Arial" panose="020B0604020202020204" pitchFamily="34" charset="0"/>
              <a:cs typeface="Arial" panose="020B0604020202020204" pitchFamily="34" charset="0"/>
            </a:endParaRPr>
          </a:p>
          <a:p>
            <a:r>
              <a:rPr lang="fi-FI" altLang="en-US" dirty="0" err="1">
                <a:latin typeface="Arial" panose="020B0604020202020204" pitchFamily="34" charset="0"/>
                <a:cs typeface="Arial" panose="020B0604020202020204" pitchFamily="34" charset="0"/>
              </a:rPr>
              <a:t>Discretionary</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effort</a:t>
            </a:r>
            <a:r>
              <a:rPr lang="fi-FI" altLang="en-US" dirty="0">
                <a:latin typeface="Arial" panose="020B0604020202020204" pitchFamily="34" charset="0"/>
                <a:cs typeface="Arial" panose="020B0604020202020204" pitchFamily="34" charset="0"/>
              </a:rPr>
              <a:t> </a:t>
            </a:r>
          </a:p>
          <a:p>
            <a:pPr lvl="1"/>
            <a:r>
              <a:rPr lang="fi-FI" altLang="en-US" dirty="0" err="1">
                <a:latin typeface="Arial" panose="020B0604020202020204" pitchFamily="34" charset="0"/>
                <a:cs typeface="Arial" panose="020B0604020202020204" pitchFamily="34" charset="0"/>
              </a:rPr>
              <a:t>The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efforts</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exert</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by</a:t>
            </a:r>
            <a:r>
              <a:rPr lang="fi-FI" altLang="en-US" dirty="0">
                <a:latin typeface="Arial" panose="020B0604020202020204" pitchFamily="34" charset="0"/>
                <a:cs typeface="Arial" panose="020B0604020202020204" pitchFamily="34" charset="0"/>
              </a:rPr>
              <a:t> an </a:t>
            </a:r>
            <a:r>
              <a:rPr lang="fi-FI" altLang="en-US" dirty="0" err="1">
                <a:latin typeface="Arial" panose="020B0604020202020204" pitchFamily="34" charset="0"/>
                <a:cs typeface="Arial" panose="020B0604020202020204" pitchFamily="34" charset="0"/>
              </a:rPr>
              <a:t>individual</a:t>
            </a:r>
            <a:r>
              <a:rPr lang="fi-FI" altLang="en-US" dirty="0">
                <a:latin typeface="Arial" panose="020B0604020202020204" pitchFamily="34" charset="0"/>
                <a:cs typeface="Arial" panose="020B0604020202020204" pitchFamily="34" charset="0"/>
              </a:rPr>
              <a:t> for a </a:t>
            </a:r>
            <a:r>
              <a:rPr lang="fi-FI" altLang="en-US" dirty="0" err="1">
                <a:latin typeface="Arial" panose="020B0604020202020204" pitchFamily="34" charset="0"/>
                <a:cs typeface="Arial" panose="020B0604020202020204" pitchFamily="34" charset="0"/>
              </a:rPr>
              <a:t>given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role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or</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task</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Do</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enough</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or</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push</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the</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limit</a:t>
            </a:r>
            <a:r>
              <a:rPr lang="fi-FI" altLang="en-US" dirty="0">
                <a:latin typeface="Arial" panose="020B0604020202020204" pitchFamily="34" charset="0"/>
                <a:cs typeface="Arial" panose="020B0604020202020204" pitchFamily="34" charset="0"/>
              </a:rPr>
              <a:t>? </a:t>
            </a:r>
          </a:p>
          <a:p>
            <a:pPr lvl="1"/>
            <a:r>
              <a:rPr lang="fi-FI" altLang="en-US" dirty="0">
                <a:latin typeface="Arial" panose="020B0604020202020204" pitchFamily="34" charset="0"/>
                <a:cs typeface="Arial" panose="020B0604020202020204" pitchFamily="34" charset="0"/>
              </a:rPr>
              <a:t>It </a:t>
            </a:r>
            <a:r>
              <a:rPr lang="fi-FI" altLang="en-US" dirty="0" err="1">
                <a:latin typeface="Arial" panose="020B0604020202020204" pitchFamily="34" charset="0"/>
                <a:cs typeface="Arial" panose="020B0604020202020204" pitchFamily="34" charset="0"/>
              </a:rPr>
              <a:t>can</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be</a:t>
            </a:r>
            <a:r>
              <a:rPr lang="fi-FI" altLang="en-US" dirty="0">
                <a:latin typeface="Arial" panose="020B0604020202020204" pitchFamily="34" charset="0"/>
                <a:cs typeface="Arial" panose="020B0604020202020204" pitchFamily="34" charset="0"/>
              </a:rPr>
              <a:t> a </a:t>
            </a:r>
            <a:r>
              <a:rPr lang="fi-FI" altLang="en-US" dirty="0" err="1">
                <a:latin typeface="Arial" panose="020B0604020202020204" pitchFamily="34" charset="0"/>
                <a:cs typeface="Arial" panose="020B0604020202020204" pitchFamily="34" charset="0"/>
              </a:rPr>
              <a:t>key</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component</a:t>
            </a:r>
            <a:r>
              <a:rPr lang="fi-FI" altLang="en-US" dirty="0">
                <a:latin typeface="Arial" panose="020B0604020202020204" pitchFamily="34" charset="0"/>
                <a:cs typeface="Arial" panose="020B0604020202020204" pitchFamily="34" charset="0"/>
              </a:rPr>
              <a:t> in </a:t>
            </a:r>
            <a:r>
              <a:rPr lang="fi-FI" altLang="en-US" dirty="0" err="1">
                <a:latin typeface="Arial" panose="020B0604020202020204" pitchFamily="34" charset="0"/>
                <a:cs typeface="Arial" panose="020B0604020202020204" pitchFamily="34" charset="0"/>
              </a:rPr>
              <a:t>organizational</a:t>
            </a:r>
            <a:r>
              <a:rPr lang="fi-FI" altLang="en-US" dirty="0">
                <a:latin typeface="Arial" panose="020B0604020202020204" pitchFamily="34" charset="0"/>
                <a:cs typeface="Arial" panose="020B0604020202020204" pitchFamily="34" charset="0"/>
              </a:rPr>
              <a:t> </a:t>
            </a:r>
            <a:r>
              <a:rPr lang="fi-FI" altLang="en-US" dirty="0" err="1">
                <a:latin typeface="Arial" panose="020B0604020202020204" pitchFamily="34" charset="0"/>
                <a:cs typeface="Arial" panose="020B0604020202020204" pitchFamily="34" charset="0"/>
              </a:rPr>
              <a:t>performance</a:t>
            </a:r>
            <a:endParaRPr lang="fi-FI" altLang="en-US" dirty="0">
              <a:latin typeface="Arial" panose="020B0604020202020204" pitchFamily="34" charset="0"/>
              <a:cs typeface="Arial" panose="020B0604020202020204" pitchFamily="34" charset="0"/>
            </a:endParaRPr>
          </a:p>
        </p:txBody>
      </p:sp>
      <p:sp>
        <p:nvSpPr>
          <p:cNvPr id="17412" name="Date Placeholder 3">
            <a:extLst>
              <a:ext uri="{FF2B5EF4-FFF2-40B4-BE49-F238E27FC236}">
                <a16:creationId xmlns:a16="http://schemas.microsoft.com/office/drawing/2014/main" id="{D9F62EEE-4E5E-48F0-B677-3959F3442ACB}"/>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FA81CD1-A2C8-49C7-8110-DB94B9AF114B}" type="datetime1">
              <a:rPr lang="fi-FI" altLang="en-US" smtClean="0">
                <a:solidFill>
                  <a:schemeClr val="bg1"/>
                </a:solidFill>
              </a:rPr>
              <a:pPr/>
              <a:t>15.1.2018</a:t>
            </a:fld>
            <a:endParaRPr lang="fi-FI" altLang="en-US">
              <a:solidFill>
                <a:schemeClr val="bg1"/>
              </a:solidFill>
            </a:endParaRPr>
          </a:p>
        </p:txBody>
      </p:sp>
      <p:sp>
        <p:nvSpPr>
          <p:cNvPr id="17413" name="Footer Placeholder 4">
            <a:extLst>
              <a:ext uri="{FF2B5EF4-FFF2-40B4-BE49-F238E27FC236}">
                <a16:creationId xmlns:a16="http://schemas.microsoft.com/office/drawing/2014/main" id="{1196C9B5-1374-4A33-9E52-AEEF0D2CC51A}"/>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7414" name="Slide Number Placeholder 5">
            <a:extLst>
              <a:ext uri="{FF2B5EF4-FFF2-40B4-BE49-F238E27FC236}">
                <a16:creationId xmlns:a16="http://schemas.microsoft.com/office/drawing/2014/main" id="{F3C78B56-4F35-485F-B128-D901F6BD9CE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DB29C31-0505-48A2-958A-32ACFA39745C}" type="slidenum">
              <a:rPr lang="fi-FI" altLang="en-US" smtClean="0">
                <a:solidFill>
                  <a:schemeClr val="bg1"/>
                </a:solidFill>
              </a:rPr>
              <a:pPr/>
              <a:t>4</a:t>
            </a:fld>
            <a:endParaRPr lang="fi-FI" altLang="en-US">
              <a:solidFill>
                <a:schemeClr val="bg1"/>
              </a:solidFill>
            </a:endParaRPr>
          </a:p>
        </p:txBody>
      </p:sp>
    </p:spTree>
    <p:extLst>
      <p:ext uri="{BB962C8B-B14F-4D97-AF65-F5344CB8AC3E}">
        <p14:creationId xmlns:p14="http://schemas.microsoft.com/office/powerpoint/2010/main" val="34802690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2">
            <a:extLst>
              <a:ext uri="{FF2B5EF4-FFF2-40B4-BE49-F238E27FC236}">
                <a16:creationId xmlns:a16="http://schemas.microsoft.com/office/drawing/2014/main" id="{A119DB64-CD1B-457E-B9A5-A5C24F1AA6F8}"/>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05F1EB3-D235-43AC-83C3-F333BF1FEFC1}" type="datetime1">
              <a:rPr lang="fi-FI" altLang="en-US" smtClean="0">
                <a:solidFill>
                  <a:schemeClr val="bg1"/>
                </a:solidFill>
              </a:rPr>
              <a:pPr/>
              <a:t>15.1.2018</a:t>
            </a:fld>
            <a:endParaRPr lang="fi-FI" altLang="en-US">
              <a:solidFill>
                <a:schemeClr val="bg1"/>
              </a:solidFill>
            </a:endParaRPr>
          </a:p>
        </p:txBody>
      </p:sp>
      <p:sp>
        <p:nvSpPr>
          <p:cNvPr id="25603" name="Footer Placeholder 3">
            <a:extLst>
              <a:ext uri="{FF2B5EF4-FFF2-40B4-BE49-F238E27FC236}">
                <a16:creationId xmlns:a16="http://schemas.microsoft.com/office/drawing/2014/main" id="{EE6F8695-7339-413C-827D-5E3398AD6BB1}"/>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25604" name="Slide Number Placeholder 4">
            <a:extLst>
              <a:ext uri="{FF2B5EF4-FFF2-40B4-BE49-F238E27FC236}">
                <a16:creationId xmlns:a16="http://schemas.microsoft.com/office/drawing/2014/main" id="{5092CEDB-B5DD-4C41-9CC6-9C3E1B914A2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36474E8-246A-4DC7-9C58-43DFA70CF8BD}" type="slidenum">
              <a:rPr lang="fi-FI" altLang="en-US" smtClean="0">
                <a:solidFill>
                  <a:schemeClr val="bg1"/>
                </a:solidFill>
              </a:rPr>
              <a:pPr/>
              <a:t>40</a:t>
            </a:fld>
            <a:endParaRPr lang="fi-FI" altLang="en-US">
              <a:solidFill>
                <a:schemeClr val="bg1"/>
              </a:solidFill>
            </a:endParaRPr>
          </a:p>
        </p:txBody>
      </p:sp>
      <p:pic>
        <p:nvPicPr>
          <p:cNvPr id="25605" name="Picture 5">
            <a:extLst>
              <a:ext uri="{FF2B5EF4-FFF2-40B4-BE49-F238E27FC236}">
                <a16:creationId xmlns:a16="http://schemas.microsoft.com/office/drawing/2014/main" id="{BF44915F-B73F-4FB5-B477-A7A54D809D8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39346" y="1225234"/>
            <a:ext cx="9997789" cy="3905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1017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B7B5575-852F-447C-8D15-DC1415F419EC}"/>
              </a:ext>
            </a:extLst>
          </p:cNvPr>
          <p:cNvSpPr>
            <a:spLocks noGrp="1" noChangeArrowheads="1"/>
          </p:cNvSpPr>
          <p:nvPr>
            <p:ph type="ctrTitle"/>
          </p:nvPr>
        </p:nvSpPr>
        <p:spPr bwMode="auto">
          <a:xfrm>
            <a:off x="2209800" y="1958975"/>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eaLnBrk="1" hangingPunct="1"/>
            <a:r>
              <a:rPr lang="en-US" altLang="en-US" b="1" dirty="0">
                <a:latin typeface="Arial" panose="020B0604020202020204" pitchFamily="34" charset="0"/>
                <a:cs typeface="Arial" panose="020B0604020202020204" pitchFamily="34" charset="0"/>
              </a:rPr>
              <a:t>HUMAN RESOURCE MANAGEMENT</a:t>
            </a:r>
          </a:p>
        </p:txBody>
      </p:sp>
      <p:sp>
        <p:nvSpPr>
          <p:cNvPr id="4" name="Rectangle 3">
            <a:extLst>
              <a:ext uri="{FF2B5EF4-FFF2-40B4-BE49-F238E27FC236}">
                <a16:creationId xmlns:a16="http://schemas.microsoft.com/office/drawing/2014/main" id="{7641985C-19D0-4133-A55B-52A22366EE0B}"/>
              </a:ext>
            </a:extLst>
          </p:cNvPr>
          <p:cNvSpPr txBox="1">
            <a:spLocks noChangeArrowheads="1"/>
          </p:cNvSpPr>
          <p:nvPr/>
        </p:nvSpPr>
        <p:spPr bwMode="auto">
          <a:xfrm>
            <a:off x="2209800" y="3759200"/>
            <a:ext cx="7472680" cy="1644650"/>
          </a:xfrm>
          <a:prstGeom prst="rect">
            <a:avLst/>
          </a:prstGeom>
          <a:noFill/>
          <a:ln w="9525">
            <a:noFill/>
            <a:miter lim="800000"/>
            <a:headEnd/>
            <a:tailEnd/>
          </a:ln>
        </p:spPr>
        <p:txBody>
          <a:bodyPr lIns="0" rIns="18288"/>
          <a:lstStyle/>
          <a:p>
            <a:pPr algn="ctr" eaLnBrk="1" hangingPunct="1">
              <a:spcBef>
                <a:spcPct val="20000"/>
              </a:spcBef>
              <a:buClr>
                <a:srgbClr val="0BD0D9"/>
              </a:buClr>
              <a:buSzPct val="95000"/>
              <a:buFont typeface="Wingdings 2" pitchFamily="18" charset="2"/>
              <a:buNone/>
              <a:defRPr/>
            </a:pPr>
            <a:r>
              <a:rPr lang="en-US" sz="2800" b="1" dirty="0">
                <a:ea typeface="MS PGothic" panose="020B0600070205080204" pitchFamily="34" charset="-128"/>
              </a:rPr>
              <a:t>Reward and Recognition in SMEs</a:t>
            </a:r>
          </a:p>
        </p:txBody>
      </p:sp>
    </p:spTree>
    <p:extLst>
      <p:ext uri="{BB962C8B-B14F-4D97-AF65-F5344CB8AC3E}">
        <p14:creationId xmlns:p14="http://schemas.microsoft.com/office/powerpoint/2010/main" val="14569798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91D49-BEAE-42BD-A32D-CCDA1877A06F}"/>
              </a:ext>
            </a:extLst>
          </p:cNvPr>
          <p:cNvSpPr>
            <a:spLocks noGrp="1"/>
          </p:cNvSpPr>
          <p:nvPr>
            <p:ph type="title"/>
          </p:nvPr>
        </p:nvSpPr>
        <p:spPr/>
        <p:txBody>
          <a:bodyPr/>
          <a:lstStyle/>
          <a:p>
            <a:r>
              <a:rPr lang="en-GB" dirty="0"/>
              <a:t>Typical characteristics</a:t>
            </a:r>
          </a:p>
        </p:txBody>
      </p:sp>
      <p:sp>
        <p:nvSpPr>
          <p:cNvPr id="3" name="Content Placeholder 2">
            <a:extLst>
              <a:ext uri="{FF2B5EF4-FFF2-40B4-BE49-F238E27FC236}">
                <a16:creationId xmlns:a16="http://schemas.microsoft.com/office/drawing/2014/main" id="{8B71D781-6A4D-4185-A463-E8B8CABA16F9}"/>
              </a:ext>
            </a:extLst>
          </p:cNvPr>
          <p:cNvSpPr>
            <a:spLocks noGrp="1"/>
          </p:cNvSpPr>
          <p:nvPr>
            <p:ph idx="1"/>
          </p:nvPr>
        </p:nvSpPr>
        <p:spPr/>
        <p:txBody>
          <a:bodyPr/>
          <a:lstStyle/>
          <a:p>
            <a:r>
              <a:rPr lang="en-GB" dirty="0"/>
              <a:t>Financial rewards are lower (Cox 2005)</a:t>
            </a:r>
          </a:p>
          <a:p>
            <a:r>
              <a:rPr lang="en-GB" dirty="0"/>
              <a:t>Lower level of bureaucratization (Bolton Committee Report 1970)</a:t>
            </a:r>
          </a:p>
          <a:p>
            <a:r>
              <a:rPr lang="en-GB" dirty="0"/>
              <a:t>Non-material satisfaction may be higher (ditto)</a:t>
            </a:r>
          </a:p>
          <a:p>
            <a:r>
              <a:rPr lang="en-GB" dirty="0"/>
              <a:t>Closer social-working relationships</a:t>
            </a:r>
          </a:p>
          <a:p>
            <a:endParaRPr lang="en-GB" dirty="0"/>
          </a:p>
          <a:p>
            <a:r>
              <a:rPr lang="en-GB" dirty="0"/>
              <a:t>Debatable question – do workers consciously choose to work for SMEs or the selection is due to a lack of higher-paying alternatives?</a:t>
            </a:r>
          </a:p>
        </p:txBody>
      </p:sp>
    </p:spTree>
    <p:extLst>
      <p:ext uri="{BB962C8B-B14F-4D97-AF65-F5344CB8AC3E}">
        <p14:creationId xmlns:p14="http://schemas.microsoft.com/office/powerpoint/2010/main" val="32834085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3FD63-0EC3-4AC7-8208-314219477CC0}"/>
              </a:ext>
            </a:extLst>
          </p:cNvPr>
          <p:cNvSpPr>
            <a:spLocks noGrp="1"/>
          </p:cNvSpPr>
          <p:nvPr>
            <p:ph type="title"/>
          </p:nvPr>
        </p:nvSpPr>
        <p:spPr/>
        <p:txBody>
          <a:bodyPr/>
          <a:lstStyle/>
          <a:p>
            <a:r>
              <a:rPr lang="en-GB" dirty="0"/>
              <a:t>Reward and Recognition Practices in SMEs</a:t>
            </a:r>
          </a:p>
        </p:txBody>
      </p:sp>
      <p:sp>
        <p:nvSpPr>
          <p:cNvPr id="3" name="Content Placeholder 2">
            <a:extLst>
              <a:ext uri="{FF2B5EF4-FFF2-40B4-BE49-F238E27FC236}">
                <a16:creationId xmlns:a16="http://schemas.microsoft.com/office/drawing/2014/main" id="{AF80D9BF-1CF2-4502-97BA-9070EBD9A18E}"/>
              </a:ext>
            </a:extLst>
          </p:cNvPr>
          <p:cNvSpPr>
            <a:spLocks noGrp="1"/>
          </p:cNvSpPr>
          <p:nvPr>
            <p:ph idx="1"/>
          </p:nvPr>
        </p:nvSpPr>
        <p:spPr/>
        <p:txBody>
          <a:bodyPr/>
          <a:lstStyle/>
          <a:p>
            <a:r>
              <a:rPr lang="en-GB" dirty="0"/>
              <a:t>Fundamental question – Do SMEs take a systematic and rational approach to compensate their employees?</a:t>
            </a:r>
          </a:p>
          <a:p>
            <a:pPr lvl="1"/>
            <a:r>
              <a:rPr lang="en-GB" dirty="0"/>
              <a:t>Common to offer basic wages and salaries (Cox 2005)</a:t>
            </a:r>
          </a:p>
          <a:p>
            <a:pPr lvl="1"/>
            <a:r>
              <a:rPr lang="en-GB" dirty="0"/>
              <a:t>Large diversity of practices across SMEs (</a:t>
            </a:r>
            <a:r>
              <a:rPr lang="en-GB" dirty="0" err="1"/>
              <a:t>Casell</a:t>
            </a:r>
            <a:r>
              <a:rPr lang="en-GB" dirty="0"/>
              <a:t> et al. 2002)</a:t>
            </a:r>
          </a:p>
          <a:p>
            <a:pPr lvl="1"/>
            <a:r>
              <a:rPr lang="en-GB" dirty="0"/>
              <a:t>SMEs are afraid to adopt formal system for fear to police the implementation (time resources to administer)</a:t>
            </a:r>
          </a:p>
          <a:p>
            <a:pPr lvl="1"/>
            <a:r>
              <a:rPr lang="en-GB" dirty="0"/>
              <a:t>Struggling to create and implement an effective performance-linked reward system</a:t>
            </a:r>
          </a:p>
          <a:p>
            <a:pPr lvl="1"/>
            <a:r>
              <a:rPr lang="en-GB" dirty="0"/>
              <a:t>More incline to take ad hoc and less </a:t>
            </a:r>
            <a:r>
              <a:rPr lang="en-GB" dirty="0" err="1"/>
              <a:t>routeine</a:t>
            </a:r>
            <a:r>
              <a:rPr lang="en-GB" dirty="0"/>
              <a:t> solutions </a:t>
            </a:r>
          </a:p>
          <a:p>
            <a:pPr lvl="1"/>
            <a:r>
              <a:rPr lang="en-GB" dirty="0"/>
              <a:t>Many times SMEs owner-managers informally linked pay to performance in the absence of formal structure</a:t>
            </a:r>
          </a:p>
          <a:p>
            <a:pPr lvl="1"/>
            <a:endParaRPr lang="en-GB" dirty="0"/>
          </a:p>
        </p:txBody>
      </p:sp>
    </p:spTree>
    <p:extLst>
      <p:ext uri="{BB962C8B-B14F-4D97-AF65-F5344CB8AC3E}">
        <p14:creationId xmlns:p14="http://schemas.microsoft.com/office/powerpoint/2010/main" val="1222558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FE245-E156-4057-B1F0-43495BB1508B}"/>
              </a:ext>
            </a:extLst>
          </p:cNvPr>
          <p:cNvSpPr>
            <a:spLocks noGrp="1"/>
          </p:cNvSpPr>
          <p:nvPr>
            <p:ph type="title"/>
          </p:nvPr>
        </p:nvSpPr>
        <p:spPr/>
        <p:txBody>
          <a:bodyPr/>
          <a:lstStyle/>
          <a:p>
            <a:r>
              <a:rPr lang="en-GB" dirty="0"/>
              <a:t>Shaping Reward Practices in SMEs</a:t>
            </a:r>
          </a:p>
        </p:txBody>
      </p:sp>
      <p:sp>
        <p:nvSpPr>
          <p:cNvPr id="3" name="Content Placeholder 2">
            <a:extLst>
              <a:ext uri="{FF2B5EF4-FFF2-40B4-BE49-F238E27FC236}">
                <a16:creationId xmlns:a16="http://schemas.microsoft.com/office/drawing/2014/main" id="{0C9E02F5-DF81-4C73-8183-58618499C578}"/>
              </a:ext>
            </a:extLst>
          </p:cNvPr>
          <p:cNvSpPr>
            <a:spLocks noGrp="1"/>
          </p:cNvSpPr>
          <p:nvPr>
            <p:ph idx="1"/>
          </p:nvPr>
        </p:nvSpPr>
        <p:spPr>
          <a:xfrm>
            <a:off x="838200" y="1690688"/>
            <a:ext cx="10515600" cy="4351338"/>
          </a:xfrm>
        </p:spPr>
        <p:txBody>
          <a:bodyPr/>
          <a:lstStyle/>
          <a:p>
            <a:r>
              <a:rPr lang="en-GB" dirty="0"/>
              <a:t>Owner-manager prerogative</a:t>
            </a:r>
          </a:p>
          <a:p>
            <a:pPr lvl="1"/>
            <a:r>
              <a:rPr lang="en-GB" dirty="0"/>
              <a:t>Often the central figures discussing pay arrangements </a:t>
            </a:r>
          </a:p>
          <a:p>
            <a:pPr lvl="1"/>
            <a:r>
              <a:rPr lang="en-GB" dirty="0"/>
              <a:t>Have significant influence and discretionary power in such decisions</a:t>
            </a:r>
          </a:p>
          <a:p>
            <a:r>
              <a:rPr lang="en-GB" dirty="0"/>
              <a:t>External influences on reward in SMEs</a:t>
            </a:r>
          </a:p>
          <a:p>
            <a:pPr lvl="1"/>
            <a:r>
              <a:rPr lang="en-GB" dirty="0"/>
              <a:t>Regulation, product market, </a:t>
            </a:r>
            <a:r>
              <a:rPr lang="en-GB" dirty="0" err="1"/>
              <a:t>labor</a:t>
            </a:r>
            <a:r>
              <a:rPr lang="en-GB" dirty="0"/>
              <a:t> market</a:t>
            </a:r>
          </a:p>
          <a:p>
            <a:r>
              <a:rPr lang="en-GB" dirty="0"/>
              <a:t>Internal influences on reward in SMEs</a:t>
            </a:r>
          </a:p>
          <a:p>
            <a:pPr lvl="1"/>
            <a:r>
              <a:rPr lang="en-GB" dirty="0"/>
              <a:t>Perception of justice, sources of power and influence, ongoing everyday negotiation</a:t>
            </a:r>
          </a:p>
          <a:p>
            <a:r>
              <a:rPr lang="en-GB" dirty="0"/>
              <a:t>The interaction between internal and external factors</a:t>
            </a:r>
          </a:p>
        </p:txBody>
      </p:sp>
    </p:spTree>
    <p:extLst>
      <p:ext uri="{BB962C8B-B14F-4D97-AF65-F5344CB8AC3E}">
        <p14:creationId xmlns:p14="http://schemas.microsoft.com/office/powerpoint/2010/main" val="12551805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B7B5575-852F-447C-8D15-DC1415F419EC}"/>
              </a:ext>
            </a:extLst>
          </p:cNvPr>
          <p:cNvSpPr>
            <a:spLocks noGrp="1" noChangeArrowheads="1"/>
          </p:cNvSpPr>
          <p:nvPr>
            <p:ph type="ctrTitle"/>
          </p:nvPr>
        </p:nvSpPr>
        <p:spPr bwMode="auto">
          <a:xfrm>
            <a:off x="2209800" y="1958975"/>
            <a:ext cx="7772400" cy="1470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eaLnBrk="1" hangingPunct="1"/>
            <a:r>
              <a:rPr lang="en-US" altLang="en-US" b="1" dirty="0">
                <a:latin typeface="Arial" panose="020B0604020202020204" pitchFamily="34" charset="0"/>
                <a:cs typeface="Arial" panose="020B0604020202020204" pitchFamily="34" charset="0"/>
              </a:rPr>
              <a:t>HUMAN RESOURCE MANAGEMENT</a:t>
            </a:r>
          </a:p>
        </p:txBody>
      </p:sp>
      <p:sp>
        <p:nvSpPr>
          <p:cNvPr id="4" name="Rectangle 3">
            <a:extLst>
              <a:ext uri="{FF2B5EF4-FFF2-40B4-BE49-F238E27FC236}">
                <a16:creationId xmlns:a16="http://schemas.microsoft.com/office/drawing/2014/main" id="{7641985C-19D0-4133-A55B-52A22366EE0B}"/>
              </a:ext>
            </a:extLst>
          </p:cNvPr>
          <p:cNvSpPr txBox="1">
            <a:spLocks noChangeArrowheads="1"/>
          </p:cNvSpPr>
          <p:nvPr/>
        </p:nvSpPr>
        <p:spPr bwMode="auto">
          <a:xfrm>
            <a:off x="2209800" y="3759200"/>
            <a:ext cx="7472680" cy="1644650"/>
          </a:xfrm>
          <a:prstGeom prst="rect">
            <a:avLst/>
          </a:prstGeom>
          <a:noFill/>
          <a:ln w="9525">
            <a:noFill/>
            <a:miter lim="800000"/>
            <a:headEnd/>
            <a:tailEnd/>
          </a:ln>
        </p:spPr>
        <p:txBody>
          <a:bodyPr lIns="0" rIns="18288"/>
          <a:lstStyle/>
          <a:p>
            <a:pPr algn="ctr" eaLnBrk="1" hangingPunct="1">
              <a:spcBef>
                <a:spcPct val="20000"/>
              </a:spcBef>
              <a:buClr>
                <a:srgbClr val="0BD0D9"/>
              </a:buClr>
              <a:buSzPct val="95000"/>
              <a:buFont typeface="Wingdings 2" pitchFamily="18" charset="2"/>
              <a:buNone/>
              <a:defRPr/>
            </a:pPr>
            <a:r>
              <a:rPr lang="en-US" sz="2800" b="1" dirty="0">
                <a:ea typeface="MS PGothic" panose="020B0600070205080204" pitchFamily="34" charset="-128"/>
              </a:rPr>
              <a:t>SHARPEN results from Spring 2017 (KAMK)</a:t>
            </a:r>
          </a:p>
        </p:txBody>
      </p:sp>
    </p:spTree>
    <p:extLst>
      <p:ext uri="{BB962C8B-B14F-4D97-AF65-F5344CB8AC3E}">
        <p14:creationId xmlns:p14="http://schemas.microsoft.com/office/powerpoint/2010/main" val="2181219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7"/>
          <p:cNvPicPr>
            <a:picLocks noChangeAspect="1"/>
          </p:cNvPicPr>
          <p:nvPr/>
        </p:nvPicPr>
        <p:blipFill>
          <a:blip r:embed="rId3"/>
          <a:stretch>
            <a:fillRect/>
          </a:stretch>
        </p:blipFill>
        <p:spPr>
          <a:xfrm>
            <a:off x="9967765" y="1574357"/>
            <a:ext cx="2009775" cy="1257300"/>
          </a:xfrm>
          <a:prstGeom prst="rect">
            <a:avLst/>
          </a:prstGeom>
        </p:spPr>
      </p:pic>
      <p:sp>
        <p:nvSpPr>
          <p:cNvPr id="3" name="Sisällön paikkamerkki 2"/>
          <p:cNvSpPr>
            <a:spLocks noGrp="1"/>
          </p:cNvSpPr>
          <p:nvPr>
            <p:ph sz="half" idx="1"/>
          </p:nvPr>
        </p:nvSpPr>
        <p:spPr>
          <a:xfrm>
            <a:off x="703359" y="1401215"/>
            <a:ext cx="10515600" cy="5379931"/>
          </a:xfrm>
        </p:spPr>
        <p:txBody>
          <a:bodyPr vert="horz" lIns="91440" tIns="45720" rIns="91440" bIns="45720" rtlCol="0" anchor="t">
            <a:normAutofit/>
          </a:bodyPr>
          <a:lstStyle/>
          <a:p>
            <a:pPr>
              <a:spcBef>
                <a:spcPts val="600"/>
              </a:spcBef>
              <a:spcAft>
                <a:spcPts val="600"/>
              </a:spcAft>
            </a:pPr>
            <a:r>
              <a:rPr lang="cs" sz="2400" dirty="0">
                <a:latin typeface="Arial"/>
                <a:cs typeface="Arial"/>
              </a:rPr>
              <a:t>The data for this project was collected using:</a:t>
            </a:r>
          </a:p>
          <a:p>
            <a:pPr lvl="1">
              <a:spcBef>
                <a:spcPts val="600"/>
              </a:spcBef>
              <a:spcAft>
                <a:spcPts val="600"/>
              </a:spcAft>
            </a:pPr>
            <a:r>
              <a:rPr lang="cs" sz="2200" dirty="0">
                <a:latin typeface="Arial"/>
                <a:cs typeface="Arial"/>
              </a:rPr>
              <a:t>electronic administered survey,</a:t>
            </a:r>
            <a:endParaRPr lang="fi-FI" sz="2200" dirty="0">
              <a:latin typeface="Arial"/>
              <a:cs typeface="Arial"/>
            </a:endParaRPr>
          </a:p>
          <a:p>
            <a:pPr lvl="1">
              <a:spcBef>
                <a:spcPts val="600"/>
              </a:spcBef>
              <a:spcAft>
                <a:spcPts val="600"/>
              </a:spcAft>
            </a:pPr>
            <a:r>
              <a:rPr lang="cs" sz="2200" dirty="0">
                <a:latin typeface="Arial"/>
                <a:cs typeface="Arial"/>
              </a:rPr>
              <a:t> face to face interviews and; </a:t>
            </a:r>
            <a:endParaRPr lang="fi-FI" sz="2200" dirty="0">
              <a:latin typeface="Arial"/>
              <a:cs typeface="Arial"/>
            </a:endParaRPr>
          </a:p>
          <a:p>
            <a:pPr lvl="1">
              <a:spcBef>
                <a:spcPts val="600"/>
              </a:spcBef>
              <a:spcAft>
                <a:spcPts val="600"/>
              </a:spcAft>
            </a:pPr>
            <a:r>
              <a:rPr lang="cs" sz="2200" dirty="0">
                <a:latin typeface="Arial"/>
                <a:cs typeface="Arial"/>
              </a:rPr>
              <a:t>paper-based questionnaires. </a:t>
            </a:r>
            <a:endParaRPr lang="fi-FI" sz="2200" dirty="0">
              <a:latin typeface="Arial"/>
              <a:cs typeface="Arial"/>
            </a:endParaRPr>
          </a:p>
          <a:p>
            <a:pPr>
              <a:spcBef>
                <a:spcPts val="600"/>
              </a:spcBef>
              <a:spcAft>
                <a:spcPts val="600"/>
              </a:spcAft>
            </a:pPr>
            <a:r>
              <a:rPr lang="cs" sz="2400" dirty="0">
                <a:latin typeface="Arial"/>
                <a:cs typeface="Arial"/>
              </a:rPr>
              <a:t>Approximately 45% of staff participated in the project (7 interviews, 2 paper survey and 18 electronic surveys).</a:t>
            </a:r>
            <a:endParaRPr lang="fi-FI" sz="2400" dirty="0">
              <a:latin typeface="Arial"/>
              <a:cs typeface="Arial"/>
            </a:endParaRPr>
          </a:p>
          <a:p>
            <a:pPr>
              <a:spcBef>
                <a:spcPts val="600"/>
              </a:spcBef>
              <a:spcAft>
                <a:spcPts val="600"/>
              </a:spcAft>
            </a:pPr>
            <a:r>
              <a:rPr lang="cs" sz="2400" dirty="0">
                <a:latin typeface="Arial"/>
                <a:cs typeface="Arial"/>
              </a:rPr>
              <a:t> The staff include, the CEO, HRM, line managers and junior staff. </a:t>
            </a:r>
            <a:endParaRPr lang="fi-FI" sz="2400" dirty="0">
              <a:latin typeface="Arial"/>
              <a:cs typeface="Arial"/>
            </a:endParaRPr>
          </a:p>
          <a:p>
            <a:pPr>
              <a:spcBef>
                <a:spcPts val="600"/>
              </a:spcBef>
              <a:spcAft>
                <a:spcPts val="600"/>
              </a:spcAft>
            </a:pPr>
            <a:r>
              <a:rPr lang="cs" sz="2400" dirty="0">
                <a:latin typeface="Arial"/>
                <a:cs typeface="Arial"/>
              </a:rPr>
              <a:t>In other words, the participants were drawn from across board. </a:t>
            </a:r>
            <a:endParaRPr lang="fi-FI" sz="2400" dirty="0">
              <a:latin typeface="Arial"/>
              <a:cs typeface="Arial"/>
            </a:endParaRPr>
          </a:p>
          <a:p>
            <a:pPr>
              <a:spcBef>
                <a:spcPts val="600"/>
              </a:spcBef>
              <a:spcAft>
                <a:spcPts val="600"/>
              </a:spcAft>
            </a:pPr>
            <a:r>
              <a:rPr lang="cs" sz="2400" dirty="0">
                <a:latin typeface="Arial"/>
                <a:cs typeface="Arial"/>
              </a:rPr>
              <a:t>This ensured that employees at all levels were involved in the development of the reward and incentive program</a:t>
            </a:r>
            <a:endParaRPr lang="fi-FI" sz="2400" dirty="0">
              <a:latin typeface="Arial"/>
              <a:cs typeface="Arial"/>
            </a:endParaRPr>
          </a:p>
        </p:txBody>
      </p:sp>
      <p:pic>
        <p:nvPicPr>
          <p:cNvPr id="4" name="Obrázek 5">
            <a:extLst>
              <a:ext uri="{FF2B5EF4-FFF2-40B4-BE49-F238E27FC236}">
                <a16:creationId xmlns:a16="http://schemas.microsoft.com/office/drawing/2014/main" id="{D4CD06CE-6680-450C-8E68-187191A1AD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5" name="Obrázek 4">
            <a:extLst>
              <a:ext uri="{FF2B5EF4-FFF2-40B4-BE49-F238E27FC236}">
                <a16:creationId xmlns:a16="http://schemas.microsoft.com/office/drawing/2014/main" id="{FC841C13-7167-483F-8343-A288090049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1E961047-3E80-4085-8DEC-76418B66520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a:extLst>
              <a:ext uri="{FF2B5EF4-FFF2-40B4-BE49-F238E27FC236}">
                <a16:creationId xmlns:a16="http://schemas.microsoft.com/office/drawing/2014/main" id="{E2D3406F-7E09-4770-B726-5FB7D6FE4CF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a:extLst>
              <a:ext uri="{FF2B5EF4-FFF2-40B4-BE49-F238E27FC236}">
                <a16:creationId xmlns:a16="http://schemas.microsoft.com/office/drawing/2014/main" id="{DDE5A2C1-2400-4326-BDAC-558CE5C04D1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a:extLst>
              <a:ext uri="{FF2B5EF4-FFF2-40B4-BE49-F238E27FC236}">
                <a16:creationId xmlns:a16="http://schemas.microsoft.com/office/drawing/2014/main" id="{6A334F4E-7D5B-4D63-A726-2908E801074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a:extLst>
              <a:ext uri="{FF2B5EF4-FFF2-40B4-BE49-F238E27FC236}">
                <a16:creationId xmlns:a16="http://schemas.microsoft.com/office/drawing/2014/main" id="{498DF210-B51E-403D-BB7A-E323BD882A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12" name="Otsikko 1">
            <a:extLst>
              <a:ext uri="{FF2B5EF4-FFF2-40B4-BE49-F238E27FC236}">
                <a16:creationId xmlns:a16="http://schemas.microsoft.com/office/drawing/2014/main" id="{E7E0D7C5-2891-4489-A32F-ACE44FF93181}"/>
              </a:ext>
            </a:extLst>
          </p:cNvPr>
          <p:cNvSpPr>
            <a:spLocks noGrp="1"/>
          </p:cNvSpPr>
          <p:nvPr>
            <p:ph type="title"/>
          </p:nvPr>
        </p:nvSpPr>
        <p:spPr>
          <a:xfrm>
            <a:off x="599381" y="75652"/>
            <a:ext cx="10515600" cy="1325563"/>
          </a:xfrm>
        </p:spPr>
        <p:txBody>
          <a:bodyPr/>
          <a:lstStyle/>
          <a:p>
            <a:pPr algn="ctr"/>
            <a:r>
              <a:rPr lang="fi-FI" b="1" dirty="0" err="1"/>
              <a:t>Primary</a:t>
            </a:r>
            <a:r>
              <a:rPr lang="fi-FI" b="1" dirty="0"/>
              <a:t> Data </a:t>
            </a:r>
            <a:r>
              <a:rPr lang="fi-FI" b="1" dirty="0" err="1"/>
              <a:t>Collection</a:t>
            </a:r>
            <a:endParaRPr lang="fi-FI" b="1" dirty="0"/>
          </a:p>
        </p:txBody>
      </p:sp>
    </p:spTree>
    <p:extLst>
      <p:ext uri="{BB962C8B-B14F-4D97-AF65-F5344CB8AC3E}">
        <p14:creationId xmlns:p14="http://schemas.microsoft.com/office/powerpoint/2010/main" val="8977646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sz="half" idx="1"/>
          </p:nvPr>
        </p:nvSpPr>
        <p:spPr>
          <a:xfrm>
            <a:off x="482181" y="1509852"/>
            <a:ext cx="11134855" cy="4351338"/>
          </a:xfrm>
        </p:spPr>
        <p:txBody>
          <a:bodyPr vert="horz" lIns="91440" tIns="45720" rIns="91440" bIns="45720" rtlCol="0" anchor="t">
            <a:normAutofit/>
          </a:bodyPr>
          <a:lstStyle/>
          <a:p>
            <a:pPr marL="0" indent="0">
              <a:buNone/>
            </a:pPr>
            <a:r>
              <a:rPr lang="vi" sz="2200" b="1" dirty="0">
                <a:latin typeface="Arial"/>
                <a:cs typeface="Arial"/>
              </a:rPr>
              <a:t>Strategic Aspects</a:t>
            </a:r>
          </a:p>
          <a:p>
            <a:r>
              <a:rPr lang="vi" sz="2100" dirty="0">
                <a:latin typeface="Arial"/>
                <a:cs typeface="Arial"/>
              </a:rPr>
              <a:t>The goal was just one huge thing and it is not quite clear to how to achieve it.</a:t>
            </a:r>
          </a:p>
          <a:p>
            <a:r>
              <a:rPr lang="vi" sz="2100" dirty="0">
                <a:latin typeface="Arial"/>
                <a:cs typeface="Arial"/>
              </a:rPr>
              <a:t>The employees had some guidelines of the main strategy of the organization which was reported to be under construction</a:t>
            </a:r>
            <a:r>
              <a:rPr lang="cs" sz="2100" dirty="0">
                <a:latin typeface="Arial"/>
                <a:cs typeface="Arial"/>
              </a:rPr>
              <a:t>.</a:t>
            </a:r>
          </a:p>
          <a:p>
            <a:r>
              <a:rPr lang="vi" sz="2100" dirty="0">
                <a:latin typeface="Arial"/>
                <a:cs typeface="Arial"/>
              </a:rPr>
              <a:t>The lack of clarity of the strategic goal to the staff affected the performance of some of the employees.</a:t>
            </a:r>
          </a:p>
          <a:p>
            <a:r>
              <a:rPr lang="vi" sz="2100" dirty="0">
                <a:latin typeface="Arial"/>
                <a:cs typeface="Arial"/>
              </a:rPr>
              <a:t>The HRM is responsible for the group’s HR matters</a:t>
            </a:r>
            <a:r>
              <a:rPr lang="cs" sz="2100" dirty="0">
                <a:latin typeface="Arial"/>
                <a:cs typeface="Arial"/>
              </a:rPr>
              <a:t>.</a:t>
            </a:r>
          </a:p>
          <a:p>
            <a:r>
              <a:rPr lang="vi" sz="2100" dirty="0">
                <a:latin typeface="Arial"/>
                <a:cs typeface="Arial"/>
              </a:rPr>
              <a:t>Due to lack of clear business strategies, it has not been possible to develop HR strategies.</a:t>
            </a:r>
          </a:p>
          <a:p>
            <a:r>
              <a:rPr lang="vi" sz="2100" dirty="0">
                <a:latin typeface="Arial"/>
                <a:cs typeface="Arial"/>
              </a:rPr>
              <a:t>The organization culture</a:t>
            </a:r>
            <a:r>
              <a:rPr lang="cs" sz="2100" dirty="0">
                <a:latin typeface="Arial"/>
                <a:cs typeface="Arial"/>
              </a:rPr>
              <a:t> seemed to be unclear. According to our observations, the employees seemed to work in separate organization cultures. </a:t>
            </a:r>
          </a:p>
          <a:p>
            <a:r>
              <a:rPr lang="cs" sz="2100" dirty="0">
                <a:latin typeface="Arial"/>
                <a:cs typeface="Arial"/>
              </a:rPr>
              <a:t>No career progression plan</a:t>
            </a:r>
          </a:p>
          <a:p>
            <a:endParaRPr lang="cs" sz="2000" dirty="0">
              <a:latin typeface="Arial"/>
              <a:cs typeface="Arial"/>
            </a:endParaRPr>
          </a:p>
        </p:txBody>
      </p:sp>
      <p:pic>
        <p:nvPicPr>
          <p:cNvPr id="2" name="Kuva 3"/>
          <p:cNvPicPr>
            <a:picLocks noChangeAspect="1"/>
          </p:cNvPicPr>
          <p:nvPr/>
        </p:nvPicPr>
        <p:blipFill>
          <a:blip r:embed="rId3"/>
          <a:stretch>
            <a:fillRect/>
          </a:stretch>
        </p:blipFill>
        <p:spPr>
          <a:xfrm>
            <a:off x="4158014" y="350649"/>
            <a:ext cx="4478030" cy="881757"/>
          </a:xfrm>
          <a:prstGeom prst="rect">
            <a:avLst/>
          </a:prstGeom>
        </p:spPr>
      </p:pic>
      <p:pic>
        <p:nvPicPr>
          <p:cNvPr id="4" name="Obrázek 5">
            <a:extLst>
              <a:ext uri="{FF2B5EF4-FFF2-40B4-BE49-F238E27FC236}">
                <a16:creationId xmlns:a16="http://schemas.microsoft.com/office/drawing/2014/main" id="{6396EBD8-EF84-4559-B7A4-342B2E59E3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5" name="Obrázek 4">
            <a:extLst>
              <a:ext uri="{FF2B5EF4-FFF2-40B4-BE49-F238E27FC236}">
                <a16:creationId xmlns:a16="http://schemas.microsoft.com/office/drawing/2014/main" id="{08BA36D7-55AA-442C-B503-F2A5FC1274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6DE1B4ED-52A9-475A-A044-5C62DD52EF1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9">
            <a:extLst>
              <a:ext uri="{FF2B5EF4-FFF2-40B4-BE49-F238E27FC236}">
                <a16:creationId xmlns:a16="http://schemas.microsoft.com/office/drawing/2014/main" id="{2CB14B68-C191-42C8-8489-46CAFB54ED0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2">
            <a:extLst>
              <a:ext uri="{FF2B5EF4-FFF2-40B4-BE49-F238E27FC236}">
                <a16:creationId xmlns:a16="http://schemas.microsoft.com/office/drawing/2014/main" id="{17058F04-59D9-4BCF-9DD7-9F00DF55EA0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7">
            <a:extLst>
              <a:ext uri="{FF2B5EF4-FFF2-40B4-BE49-F238E27FC236}">
                <a16:creationId xmlns:a16="http://schemas.microsoft.com/office/drawing/2014/main" id="{CEF96AB0-BBDA-4333-B7B1-AF20FC5886D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UDDERSFIELD LOGO correct">
            <a:extLst>
              <a:ext uri="{FF2B5EF4-FFF2-40B4-BE49-F238E27FC236}">
                <a16:creationId xmlns:a16="http://schemas.microsoft.com/office/drawing/2014/main" id="{583341D7-9D59-46EC-89C6-FDE5ED26A82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470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sz="half" idx="1"/>
          </p:nvPr>
        </p:nvSpPr>
        <p:spPr>
          <a:xfrm>
            <a:off x="796658" y="1593357"/>
            <a:ext cx="10318323" cy="4351338"/>
          </a:xfrm>
        </p:spPr>
        <p:txBody>
          <a:bodyPr vert="horz" lIns="91440" tIns="45720" rIns="91440" bIns="45720" rtlCol="0" anchor="t">
            <a:normAutofit/>
          </a:bodyPr>
          <a:lstStyle/>
          <a:p>
            <a:pPr marL="0" indent="0">
              <a:buNone/>
            </a:pPr>
            <a:r>
              <a:rPr lang="en-GB" b="1" dirty="0">
                <a:latin typeface="Arial"/>
                <a:cs typeface="Arial"/>
              </a:rPr>
              <a:t>Internal </a:t>
            </a:r>
            <a:r>
              <a:rPr lang="cs" b="1" dirty="0">
                <a:latin typeface="Arial"/>
                <a:cs typeface="Arial"/>
              </a:rPr>
              <a:t>Communication</a:t>
            </a:r>
          </a:p>
          <a:p>
            <a:r>
              <a:rPr lang="en-GB" sz="2300" dirty="0">
                <a:latin typeface="Arial"/>
                <a:cs typeface="Arial"/>
              </a:rPr>
              <a:t>Client </a:t>
            </a:r>
            <a:r>
              <a:rPr lang="vi" sz="2300" dirty="0">
                <a:latin typeface="Arial"/>
                <a:cs typeface="Arial"/>
              </a:rPr>
              <a:t>has a flat hierachy communication does not follow any specific hi</a:t>
            </a:r>
            <a:r>
              <a:rPr lang="en-GB" sz="2300" dirty="0">
                <a:latin typeface="Arial"/>
                <a:cs typeface="Arial"/>
              </a:rPr>
              <a:t>e</a:t>
            </a:r>
            <a:r>
              <a:rPr lang="vi" sz="2300" dirty="0">
                <a:latin typeface="Arial"/>
                <a:cs typeface="Arial"/>
              </a:rPr>
              <a:t>rachy</a:t>
            </a:r>
            <a:r>
              <a:rPr lang="cs" sz="2300" dirty="0">
                <a:latin typeface="Arial"/>
                <a:cs typeface="Arial"/>
              </a:rPr>
              <a:t>.</a:t>
            </a:r>
          </a:p>
          <a:p>
            <a:r>
              <a:rPr lang="cs" sz="2300" dirty="0">
                <a:latin typeface="Arial"/>
                <a:cs typeface="Arial"/>
              </a:rPr>
              <a:t>There is open communicaton</a:t>
            </a:r>
            <a:r>
              <a:rPr lang="en-GB" sz="2300" dirty="0">
                <a:latin typeface="Arial"/>
                <a:cs typeface="Arial"/>
              </a:rPr>
              <a:t> generally, but reward system and process was not clear</a:t>
            </a:r>
            <a:endParaRPr lang="cs" sz="2300" dirty="0">
              <a:latin typeface="Arial"/>
              <a:cs typeface="Arial"/>
            </a:endParaRPr>
          </a:p>
          <a:p>
            <a:endParaRPr lang="cs" sz="2400" dirty="0">
              <a:latin typeface="Arial"/>
              <a:cs typeface="Arial"/>
            </a:endParaRPr>
          </a:p>
          <a:p>
            <a:endParaRPr lang="cs" dirty="0">
              <a:latin typeface="Arial"/>
              <a:cs typeface="Arial"/>
            </a:endParaRPr>
          </a:p>
        </p:txBody>
      </p:sp>
      <p:pic>
        <p:nvPicPr>
          <p:cNvPr id="2" name="Kuva 3"/>
          <p:cNvPicPr>
            <a:picLocks noChangeAspect="1"/>
          </p:cNvPicPr>
          <p:nvPr/>
        </p:nvPicPr>
        <p:blipFill>
          <a:blip r:embed="rId3"/>
          <a:stretch>
            <a:fillRect/>
          </a:stretch>
        </p:blipFill>
        <p:spPr>
          <a:xfrm>
            <a:off x="3945082" y="350649"/>
            <a:ext cx="4478030" cy="881757"/>
          </a:xfrm>
          <a:prstGeom prst="rect">
            <a:avLst/>
          </a:prstGeom>
        </p:spPr>
      </p:pic>
      <p:pic>
        <p:nvPicPr>
          <p:cNvPr id="4" name="Obrázek 5">
            <a:extLst>
              <a:ext uri="{FF2B5EF4-FFF2-40B4-BE49-F238E27FC236}">
                <a16:creationId xmlns:a16="http://schemas.microsoft.com/office/drawing/2014/main" id="{8DD08ED2-0FF3-41DF-9058-B81AC10253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5" name="Obrázek 4">
            <a:extLst>
              <a:ext uri="{FF2B5EF4-FFF2-40B4-BE49-F238E27FC236}">
                <a16:creationId xmlns:a16="http://schemas.microsoft.com/office/drawing/2014/main" id="{4A61963C-076B-4108-AA97-A54292171C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319F17A6-01DA-4249-8550-00507DE1721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9">
            <a:extLst>
              <a:ext uri="{FF2B5EF4-FFF2-40B4-BE49-F238E27FC236}">
                <a16:creationId xmlns:a16="http://schemas.microsoft.com/office/drawing/2014/main" id="{143950CA-B7FE-4815-A4C7-555CA3A54B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2">
            <a:extLst>
              <a:ext uri="{FF2B5EF4-FFF2-40B4-BE49-F238E27FC236}">
                <a16:creationId xmlns:a16="http://schemas.microsoft.com/office/drawing/2014/main" id="{9C074D4F-9D2B-49CF-8B81-C0AB2070F84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7">
            <a:extLst>
              <a:ext uri="{FF2B5EF4-FFF2-40B4-BE49-F238E27FC236}">
                <a16:creationId xmlns:a16="http://schemas.microsoft.com/office/drawing/2014/main" id="{F3E52587-EC95-42AC-B334-D68B564FA26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UDDERSFIELD LOGO correct">
            <a:extLst>
              <a:ext uri="{FF2B5EF4-FFF2-40B4-BE49-F238E27FC236}">
                <a16:creationId xmlns:a16="http://schemas.microsoft.com/office/drawing/2014/main" id="{A7ABC9B0-A330-4AB6-A056-03D7CB6B4B7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8752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sz="half" idx="1"/>
          </p:nvPr>
        </p:nvSpPr>
        <p:spPr>
          <a:xfrm>
            <a:off x="750008" y="1318320"/>
            <a:ext cx="10691983" cy="4739412"/>
          </a:xfrm>
        </p:spPr>
        <p:txBody>
          <a:bodyPr vert="horz" lIns="91440" tIns="45720" rIns="91440" bIns="45720" rtlCol="0" anchor="t">
            <a:normAutofit fontScale="92500" lnSpcReduction="10000"/>
          </a:bodyPr>
          <a:lstStyle/>
          <a:p>
            <a:pPr marL="0" lvl="1" indent="0">
              <a:buNone/>
            </a:pPr>
            <a:r>
              <a:rPr lang="cs" sz="3000" b="1" dirty="0">
                <a:latin typeface="Arial"/>
                <a:cs typeface="Arial"/>
              </a:rPr>
              <a:t>Reward System</a:t>
            </a:r>
            <a:endParaRPr lang="vi" sz="3000" b="1" dirty="0">
              <a:latin typeface="Arial"/>
              <a:cs typeface="Arial"/>
            </a:endParaRPr>
          </a:p>
          <a:p>
            <a:pPr>
              <a:spcAft>
                <a:spcPts val="600"/>
              </a:spcAft>
            </a:pPr>
            <a:r>
              <a:rPr lang="vi" sz="2300" dirty="0">
                <a:latin typeface="Arial"/>
                <a:cs typeface="Arial"/>
              </a:rPr>
              <a:t>Employees were not aware on the existence of any kind of reward system</a:t>
            </a:r>
            <a:endParaRPr lang="cs" sz="2300" dirty="0">
              <a:latin typeface="Arial"/>
              <a:cs typeface="Arial"/>
            </a:endParaRPr>
          </a:p>
          <a:p>
            <a:pPr>
              <a:spcAft>
                <a:spcPts val="600"/>
              </a:spcAft>
            </a:pPr>
            <a:r>
              <a:rPr lang="vi" sz="2300" dirty="0">
                <a:latin typeface="Arial"/>
                <a:cs typeface="Arial"/>
              </a:rPr>
              <a:t>The managers were aware of the existence of the´baby´reward system but had never used it.</a:t>
            </a:r>
          </a:p>
          <a:p>
            <a:pPr>
              <a:spcAft>
                <a:spcPts val="600"/>
              </a:spcAft>
            </a:pPr>
            <a:r>
              <a:rPr lang="vi" sz="2300" dirty="0">
                <a:latin typeface="Arial"/>
                <a:cs typeface="Arial"/>
              </a:rPr>
              <a:t>There is no framework in place on how to use the ´baby´reward system.</a:t>
            </a:r>
          </a:p>
          <a:p>
            <a:pPr>
              <a:spcAft>
                <a:spcPts val="600"/>
              </a:spcAft>
            </a:pPr>
            <a:r>
              <a:rPr lang="vi" sz="2300" dirty="0">
                <a:latin typeface="Arial"/>
                <a:cs typeface="Arial"/>
              </a:rPr>
              <a:t>The managers sometimes gave their employees chocolates from their own pockets and feedback on their job by word of mouth.</a:t>
            </a:r>
          </a:p>
          <a:p>
            <a:pPr>
              <a:spcAft>
                <a:spcPts val="600"/>
              </a:spcAft>
            </a:pPr>
            <a:r>
              <a:rPr lang="vi" sz="2300" dirty="0">
                <a:latin typeface="Arial"/>
                <a:cs typeface="Arial"/>
              </a:rPr>
              <a:t>The employees would love to have a reward system.</a:t>
            </a:r>
          </a:p>
          <a:p>
            <a:pPr>
              <a:spcAft>
                <a:spcPts val="600"/>
              </a:spcAft>
            </a:pPr>
            <a:r>
              <a:rPr lang="vi" sz="2300" dirty="0">
                <a:latin typeface="Arial"/>
                <a:cs typeface="Arial"/>
              </a:rPr>
              <a:t>Intrinsic motivation was preferred  than extrinsic motivation</a:t>
            </a:r>
            <a:r>
              <a:rPr lang="cs" sz="2300" dirty="0">
                <a:latin typeface="Arial"/>
                <a:cs typeface="Arial"/>
              </a:rPr>
              <a:t>. </a:t>
            </a:r>
          </a:p>
          <a:p>
            <a:pPr>
              <a:spcAft>
                <a:spcPts val="600"/>
              </a:spcAft>
            </a:pPr>
            <a:r>
              <a:rPr lang="vi" sz="2300" dirty="0">
                <a:latin typeface="Arial"/>
                <a:cs typeface="Arial"/>
              </a:rPr>
              <a:t>Managers would appreciate some structure on how, what and when to reward.</a:t>
            </a:r>
            <a:endParaRPr lang="cs" sz="2300" dirty="0">
              <a:latin typeface="Arial"/>
              <a:cs typeface="Arial"/>
            </a:endParaRPr>
          </a:p>
          <a:p>
            <a:pPr>
              <a:spcAft>
                <a:spcPts val="600"/>
              </a:spcAft>
            </a:pPr>
            <a:r>
              <a:rPr lang="fi-FI" sz="2300" dirty="0" err="1">
                <a:latin typeface="Arial"/>
                <a:cs typeface="Arial"/>
              </a:rPr>
              <a:t>Employees</a:t>
            </a:r>
            <a:r>
              <a:rPr lang="fi-FI" sz="2300" dirty="0">
                <a:latin typeface="Arial"/>
                <a:cs typeface="Arial"/>
              </a:rPr>
              <a:t> </a:t>
            </a:r>
            <a:r>
              <a:rPr lang="fi-FI" sz="2300" dirty="0" err="1">
                <a:latin typeface="Arial"/>
                <a:cs typeface="Arial"/>
              </a:rPr>
              <a:t>preferred</a:t>
            </a:r>
            <a:r>
              <a:rPr lang="fi-FI" sz="2300" dirty="0">
                <a:latin typeface="Arial"/>
                <a:cs typeface="Arial"/>
              </a:rPr>
              <a:t> non-</a:t>
            </a:r>
            <a:r>
              <a:rPr lang="fi-FI" sz="2300" dirty="0" err="1">
                <a:latin typeface="Arial"/>
                <a:cs typeface="Arial"/>
              </a:rPr>
              <a:t>financial</a:t>
            </a:r>
            <a:r>
              <a:rPr lang="fi-FI" sz="2300" dirty="0">
                <a:latin typeface="Arial"/>
                <a:cs typeface="Arial"/>
              </a:rPr>
              <a:t> </a:t>
            </a:r>
            <a:r>
              <a:rPr lang="fi-FI" sz="2300" dirty="0" err="1">
                <a:latin typeface="Arial"/>
                <a:cs typeface="Arial"/>
              </a:rPr>
              <a:t>rewards</a:t>
            </a:r>
            <a:r>
              <a:rPr lang="fi-FI" sz="2300" dirty="0">
                <a:latin typeface="Arial"/>
                <a:cs typeface="Arial"/>
              </a:rPr>
              <a:t> </a:t>
            </a:r>
            <a:r>
              <a:rPr lang="fi-FI" sz="2300" dirty="0" err="1">
                <a:latin typeface="Arial"/>
                <a:cs typeface="Arial"/>
              </a:rPr>
              <a:t>more</a:t>
            </a:r>
            <a:r>
              <a:rPr lang="fi-FI" sz="2300" dirty="0">
                <a:latin typeface="Arial"/>
                <a:cs typeface="Arial"/>
              </a:rPr>
              <a:t> </a:t>
            </a:r>
            <a:r>
              <a:rPr lang="fi-FI" sz="2300" dirty="0" err="1">
                <a:latin typeface="Arial"/>
                <a:cs typeface="Arial"/>
              </a:rPr>
              <a:t>than</a:t>
            </a:r>
            <a:r>
              <a:rPr lang="fi-FI" sz="2300" dirty="0">
                <a:latin typeface="Arial"/>
                <a:cs typeface="Arial"/>
              </a:rPr>
              <a:t> </a:t>
            </a:r>
            <a:r>
              <a:rPr lang="fi-FI" sz="2300" dirty="0" err="1">
                <a:latin typeface="Arial"/>
                <a:cs typeface="Arial"/>
              </a:rPr>
              <a:t>the</a:t>
            </a:r>
            <a:r>
              <a:rPr lang="fi-FI" sz="2300" dirty="0">
                <a:latin typeface="Arial"/>
                <a:cs typeface="Arial"/>
              </a:rPr>
              <a:t> </a:t>
            </a:r>
            <a:r>
              <a:rPr lang="fi-FI" sz="2300" dirty="0" err="1">
                <a:latin typeface="Arial"/>
                <a:cs typeface="Arial"/>
              </a:rPr>
              <a:t>finacial</a:t>
            </a:r>
            <a:r>
              <a:rPr lang="fi-FI" sz="2300" dirty="0">
                <a:latin typeface="Arial"/>
                <a:cs typeface="Arial"/>
              </a:rPr>
              <a:t> </a:t>
            </a:r>
            <a:r>
              <a:rPr lang="fi-FI" sz="2300" dirty="0" err="1">
                <a:latin typeface="Arial"/>
                <a:cs typeface="Arial"/>
              </a:rPr>
              <a:t>rewards</a:t>
            </a:r>
            <a:r>
              <a:rPr lang="fi-FI" sz="2300" dirty="0">
                <a:latin typeface="Arial"/>
                <a:cs typeface="Arial"/>
              </a:rPr>
              <a:t>.</a:t>
            </a:r>
            <a:endParaRPr lang="cs" sz="2300" dirty="0">
              <a:latin typeface="Arial"/>
              <a:cs typeface="Arial"/>
            </a:endParaRPr>
          </a:p>
        </p:txBody>
      </p:sp>
      <p:pic>
        <p:nvPicPr>
          <p:cNvPr id="2" name="Kuva 3"/>
          <p:cNvPicPr>
            <a:picLocks noChangeAspect="1"/>
          </p:cNvPicPr>
          <p:nvPr/>
        </p:nvPicPr>
        <p:blipFill>
          <a:blip r:embed="rId3"/>
          <a:stretch>
            <a:fillRect/>
          </a:stretch>
        </p:blipFill>
        <p:spPr>
          <a:xfrm>
            <a:off x="3934691" y="198308"/>
            <a:ext cx="4478030" cy="881757"/>
          </a:xfrm>
          <a:prstGeom prst="rect">
            <a:avLst/>
          </a:prstGeom>
        </p:spPr>
      </p:pic>
      <p:pic>
        <p:nvPicPr>
          <p:cNvPr id="4" name="Obrázek 5">
            <a:extLst>
              <a:ext uri="{FF2B5EF4-FFF2-40B4-BE49-F238E27FC236}">
                <a16:creationId xmlns:a16="http://schemas.microsoft.com/office/drawing/2014/main" id="{36083292-E771-4E60-96EE-535AE4FD12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5" name="Obrázek 4">
            <a:extLst>
              <a:ext uri="{FF2B5EF4-FFF2-40B4-BE49-F238E27FC236}">
                <a16:creationId xmlns:a16="http://schemas.microsoft.com/office/drawing/2014/main" id="{C6C4B018-3075-4951-8A17-A90225D322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93F4C5AF-824B-4604-811F-3194A10B9D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9">
            <a:extLst>
              <a:ext uri="{FF2B5EF4-FFF2-40B4-BE49-F238E27FC236}">
                <a16:creationId xmlns:a16="http://schemas.microsoft.com/office/drawing/2014/main" id="{3C545C3A-A6F6-4FD4-96CD-F52E5A2AA10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2">
            <a:extLst>
              <a:ext uri="{FF2B5EF4-FFF2-40B4-BE49-F238E27FC236}">
                <a16:creationId xmlns:a16="http://schemas.microsoft.com/office/drawing/2014/main" id="{17016A08-987E-42A3-B619-D1FD904DB8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7">
            <a:extLst>
              <a:ext uri="{FF2B5EF4-FFF2-40B4-BE49-F238E27FC236}">
                <a16:creationId xmlns:a16="http://schemas.microsoft.com/office/drawing/2014/main" id="{A53196A0-7630-4910-896C-4EE052975D6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UDDERSFIELD LOGO correct">
            <a:extLst>
              <a:ext uri="{FF2B5EF4-FFF2-40B4-BE49-F238E27FC236}">
                <a16:creationId xmlns:a16="http://schemas.microsoft.com/office/drawing/2014/main" id="{9F033D95-C3F5-4983-9BE5-45D6F93C5BF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89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a:extLst>
              <a:ext uri="{FF2B5EF4-FFF2-40B4-BE49-F238E27FC236}">
                <a16:creationId xmlns:a16="http://schemas.microsoft.com/office/drawing/2014/main" id="{A7C12A3F-F4D3-47C0-9DB5-2C80337AF16D}"/>
              </a:ext>
            </a:extLst>
          </p:cNvPr>
          <p:cNvSpPr>
            <a:spLocks noGrp="1"/>
          </p:cNvSpPr>
          <p:nvPr>
            <p:ph type="title"/>
          </p:nvPr>
        </p:nvSpPr>
        <p:spPr bwMode="auto">
          <a:xfrm>
            <a:off x="2886618" y="278347"/>
            <a:ext cx="6907622" cy="10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0000"/>
          </a:bodyPr>
          <a:lstStyle/>
          <a:p>
            <a:pPr algn="ctr"/>
            <a:r>
              <a:rPr lang="fi-FI" altLang="en-US" b="1">
                <a:latin typeface="Arial" panose="020B0604020202020204" pitchFamily="34" charset="0"/>
                <a:cs typeface="Arial" panose="020B0604020202020204" pitchFamily="34" charset="0"/>
              </a:rPr>
              <a:t>Components of Motivation</a:t>
            </a:r>
          </a:p>
        </p:txBody>
      </p:sp>
      <p:sp>
        <p:nvSpPr>
          <p:cNvPr id="19459" name="Content Placeholder 5">
            <a:extLst>
              <a:ext uri="{FF2B5EF4-FFF2-40B4-BE49-F238E27FC236}">
                <a16:creationId xmlns:a16="http://schemas.microsoft.com/office/drawing/2014/main" id="{2C52C3A8-A6A8-469F-B740-DBC528D3BB6D}"/>
              </a:ext>
            </a:extLst>
          </p:cNvPr>
          <p:cNvSpPr>
            <a:spLocks noGrp="1"/>
          </p:cNvSpPr>
          <p:nvPr>
            <p:ph idx="1"/>
          </p:nvPr>
        </p:nvSpPr>
        <p:spPr bwMode="auto">
          <a:xfrm>
            <a:off x="1007806" y="1748631"/>
            <a:ext cx="5422491" cy="33607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fi-FI" altLang="en-US" b="1" dirty="0" err="1">
                <a:latin typeface="Arial" panose="020B0604020202020204" pitchFamily="34" charset="0"/>
                <a:cs typeface="Arial" panose="020B0604020202020204" pitchFamily="34" charset="0"/>
              </a:rPr>
              <a:t>Direction</a:t>
            </a:r>
            <a:endParaRPr lang="fi-FI" altLang="en-US" b="1" dirty="0">
              <a:latin typeface="Arial" panose="020B0604020202020204" pitchFamily="34" charset="0"/>
              <a:cs typeface="Arial" panose="020B0604020202020204" pitchFamily="34" charset="0"/>
            </a:endParaRPr>
          </a:p>
          <a:p>
            <a:pPr lvl="1"/>
            <a:r>
              <a:rPr lang="fi-FI" altLang="en-US" dirty="0" err="1">
                <a:latin typeface="Arial" panose="020B0604020202020204" pitchFamily="34" charset="0"/>
                <a:cs typeface="Arial" panose="020B0604020202020204" pitchFamily="34" charset="0"/>
              </a:rPr>
              <a:t>What</a:t>
            </a:r>
            <a:r>
              <a:rPr lang="fi-FI" altLang="en-US" dirty="0">
                <a:latin typeface="Arial" panose="020B0604020202020204" pitchFamily="34" charset="0"/>
                <a:cs typeface="Arial" panose="020B0604020202020204" pitchFamily="34" charset="0"/>
              </a:rPr>
              <a:t> a person is </a:t>
            </a:r>
            <a:r>
              <a:rPr lang="fi-FI" altLang="en-US" dirty="0" err="1">
                <a:latin typeface="Arial" panose="020B0604020202020204" pitchFamily="34" charset="0"/>
                <a:cs typeface="Arial" panose="020B0604020202020204" pitchFamily="34" charset="0"/>
              </a:rPr>
              <a:t>trying</a:t>
            </a:r>
            <a:r>
              <a:rPr lang="fi-FI" altLang="en-US" dirty="0">
                <a:latin typeface="Arial" panose="020B0604020202020204" pitchFamily="34" charset="0"/>
                <a:cs typeface="Arial" panose="020B0604020202020204" pitchFamily="34" charset="0"/>
              </a:rPr>
              <a:t> to </a:t>
            </a:r>
            <a:r>
              <a:rPr lang="fi-FI" altLang="en-US" dirty="0" err="1">
                <a:latin typeface="Arial" panose="020B0604020202020204" pitchFamily="34" charset="0"/>
                <a:cs typeface="Arial" panose="020B0604020202020204" pitchFamily="34" charset="0"/>
              </a:rPr>
              <a:t>do</a:t>
            </a:r>
            <a:endParaRPr lang="fi-FI" altLang="en-US" dirty="0">
              <a:latin typeface="Arial" panose="020B0604020202020204" pitchFamily="34" charset="0"/>
              <a:cs typeface="Arial" panose="020B0604020202020204" pitchFamily="34" charset="0"/>
            </a:endParaRPr>
          </a:p>
          <a:p>
            <a:r>
              <a:rPr lang="fi-FI" altLang="en-US" b="1" dirty="0" err="1">
                <a:latin typeface="Arial" panose="020B0604020202020204" pitchFamily="34" charset="0"/>
                <a:cs typeface="Arial" panose="020B0604020202020204" pitchFamily="34" charset="0"/>
              </a:rPr>
              <a:t>Effort</a:t>
            </a:r>
            <a:endParaRPr lang="fi-FI" altLang="en-US" b="1" dirty="0">
              <a:latin typeface="Arial" panose="020B0604020202020204" pitchFamily="34" charset="0"/>
              <a:cs typeface="Arial" panose="020B0604020202020204" pitchFamily="34" charset="0"/>
            </a:endParaRPr>
          </a:p>
          <a:p>
            <a:pPr lvl="1"/>
            <a:r>
              <a:rPr lang="fi-FI" altLang="en-US" dirty="0">
                <a:latin typeface="Arial" panose="020B0604020202020204" pitchFamily="34" charset="0"/>
                <a:cs typeface="Arial" panose="020B0604020202020204" pitchFamily="34" charset="0"/>
              </a:rPr>
              <a:t>How </a:t>
            </a:r>
            <a:r>
              <a:rPr lang="fi-FI" altLang="en-US" dirty="0" err="1">
                <a:latin typeface="Arial" panose="020B0604020202020204" pitchFamily="34" charset="0"/>
                <a:cs typeface="Arial" panose="020B0604020202020204" pitchFamily="34" charset="0"/>
              </a:rPr>
              <a:t>hard</a:t>
            </a:r>
            <a:r>
              <a:rPr lang="fi-FI" altLang="en-US" dirty="0">
                <a:latin typeface="Arial" panose="020B0604020202020204" pitchFamily="34" charset="0"/>
                <a:cs typeface="Arial" panose="020B0604020202020204" pitchFamily="34" charset="0"/>
              </a:rPr>
              <a:t> a person is </a:t>
            </a:r>
            <a:r>
              <a:rPr lang="fi-FI" altLang="en-US" dirty="0" err="1">
                <a:latin typeface="Arial" panose="020B0604020202020204" pitchFamily="34" charset="0"/>
                <a:cs typeface="Arial" panose="020B0604020202020204" pitchFamily="34" charset="0"/>
              </a:rPr>
              <a:t>trying</a:t>
            </a:r>
            <a:endParaRPr lang="fi-FI" altLang="en-US" dirty="0">
              <a:latin typeface="Arial" panose="020B0604020202020204" pitchFamily="34" charset="0"/>
              <a:cs typeface="Arial" panose="020B0604020202020204" pitchFamily="34" charset="0"/>
            </a:endParaRPr>
          </a:p>
          <a:p>
            <a:r>
              <a:rPr lang="fi-FI" altLang="en-US" b="1" dirty="0" err="1">
                <a:latin typeface="Arial" panose="020B0604020202020204" pitchFamily="34" charset="0"/>
                <a:cs typeface="Arial" panose="020B0604020202020204" pitchFamily="34" charset="0"/>
              </a:rPr>
              <a:t>Persistence</a:t>
            </a:r>
            <a:endParaRPr lang="fi-FI" altLang="en-US" b="1" dirty="0">
              <a:latin typeface="Arial" panose="020B0604020202020204" pitchFamily="34" charset="0"/>
              <a:cs typeface="Arial" panose="020B0604020202020204" pitchFamily="34" charset="0"/>
            </a:endParaRPr>
          </a:p>
          <a:p>
            <a:pPr lvl="1"/>
            <a:r>
              <a:rPr lang="fi-FI" altLang="en-US" dirty="0">
                <a:latin typeface="Arial" panose="020B0604020202020204" pitchFamily="34" charset="0"/>
                <a:cs typeface="Arial" panose="020B0604020202020204" pitchFamily="34" charset="0"/>
              </a:rPr>
              <a:t>How long a person </a:t>
            </a:r>
            <a:r>
              <a:rPr lang="fi-FI" altLang="en-US" dirty="0" err="1">
                <a:latin typeface="Arial" panose="020B0604020202020204" pitchFamily="34" charset="0"/>
                <a:cs typeface="Arial" panose="020B0604020202020204" pitchFamily="34" charset="0"/>
              </a:rPr>
              <a:t>keeps</a:t>
            </a:r>
            <a:r>
              <a:rPr lang="fi-FI" altLang="en-US" dirty="0">
                <a:latin typeface="Arial" panose="020B0604020202020204" pitchFamily="34" charset="0"/>
                <a:cs typeface="Arial" panose="020B0604020202020204" pitchFamily="34" charset="0"/>
              </a:rPr>
              <a:t> on </a:t>
            </a:r>
            <a:r>
              <a:rPr lang="fi-FI" altLang="en-US" dirty="0" err="1">
                <a:latin typeface="Arial" panose="020B0604020202020204" pitchFamily="34" charset="0"/>
                <a:cs typeface="Arial" panose="020B0604020202020204" pitchFamily="34" charset="0"/>
              </a:rPr>
              <a:t>trying</a:t>
            </a:r>
            <a:endParaRPr lang="fi-FI" altLang="en-US" dirty="0">
              <a:latin typeface="Arial" panose="020B0604020202020204" pitchFamily="34" charset="0"/>
              <a:cs typeface="Arial" panose="020B0604020202020204" pitchFamily="34" charset="0"/>
            </a:endParaRPr>
          </a:p>
        </p:txBody>
      </p:sp>
      <p:sp>
        <p:nvSpPr>
          <p:cNvPr id="19460" name="Date Placeholder 1">
            <a:extLst>
              <a:ext uri="{FF2B5EF4-FFF2-40B4-BE49-F238E27FC236}">
                <a16:creationId xmlns:a16="http://schemas.microsoft.com/office/drawing/2014/main" id="{174066B6-7C41-4113-B2B6-AA3E8F099AE0}"/>
              </a:ext>
            </a:extLst>
          </p:cNvPr>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F0D0193-CEB0-4C54-B2FE-30E19E5B32BB}" type="datetime1">
              <a:rPr lang="fi-FI" altLang="en-US" smtClean="0">
                <a:solidFill>
                  <a:schemeClr val="bg1"/>
                </a:solidFill>
              </a:rPr>
              <a:pPr/>
              <a:t>15.1.2018</a:t>
            </a:fld>
            <a:endParaRPr lang="fi-FI" altLang="en-US">
              <a:solidFill>
                <a:schemeClr val="bg1"/>
              </a:solidFill>
            </a:endParaRPr>
          </a:p>
        </p:txBody>
      </p:sp>
      <p:sp>
        <p:nvSpPr>
          <p:cNvPr id="19461" name="Footer Placeholder 2">
            <a:extLst>
              <a:ext uri="{FF2B5EF4-FFF2-40B4-BE49-F238E27FC236}">
                <a16:creationId xmlns:a16="http://schemas.microsoft.com/office/drawing/2014/main" id="{2E33BFD0-6B0A-461C-A509-3F4C4D2184D0}"/>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a:solidFill>
                <a:schemeClr val="bg1"/>
              </a:solidFill>
              <a:latin typeface="Calibri" panose="020F0502020204030204" pitchFamily="34" charset="0"/>
            </a:endParaRPr>
          </a:p>
        </p:txBody>
      </p:sp>
      <p:sp>
        <p:nvSpPr>
          <p:cNvPr id="19462" name="Slide Number Placeholder 3">
            <a:extLst>
              <a:ext uri="{FF2B5EF4-FFF2-40B4-BE49-F238E27FC236}">
                <a16:creationId xmlns:a16="http://schemas.microsoft.com/office/drawing/2014/main" id="{BA4B2751-D576-421A-B1FE-449CD4DEFC1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C1E7999-3D0F-4361-B566-BBF9EFB6BD2B}" type="slidenum">
              <a:rPr lang="fi-FI" altLang="en-US" smtClean="0">
                <a:solidFill>
                  <a:schemeClr val="bg1"/>
                </a:solidFill>
              </a:rPr>
              <a:pPr/>
              <a:t>5</a:t>
            </a:fld>
            <a:endParaRPr lang="fi-FI" altLang="en-US">
              <a:solidFill>
                <a:schemeClr val="bg1"/>
              </a:solidFill>
            </a:endParaRPr>
          </a:p>
        </p:txBody>
      </p:sp>
      <p:pic>
        <p:nvPicPr>
          <p:cNvPr id="19463" name="Picture 4" descr="http://www.acclaimclipart.com/free_clipart_images/teen_girl_driving_a_car_0071-1006-2115-2536_SMU.jpg">
            <a:extLst>
              <a:ext uri="{FF2B5EF4-FFF2-40B4-BE49-F238E27FC236}">
                <a16:creationId xmlns:a16="http://schemas.microsoft.com/office/drawing/2014/main" id="{F249A319-BFF5-4730-8586-88887C6B39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3015" y="2396736"/>
            <a:ext cx="4521405" cy="2064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1756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sz="half" idx="1"/>
          </p:nvPr>
        </p:nvSpPr>
        <p:spPr>
          <a:xfrm>
            <a:off x="838200" y="1825625"/>
            <a:ext cx="10560627" cy="4351338"/>
          </a:xfrm>
        </p:spPr>
        <p:txBody>
          <a:bodyPr vert="horz" lIns="91440" tIns="45720" rIns="91440" bIns="45720" rtlCol="0" anchor="t">
            <a:normAutofit/>
          </a:bodyPr>
          <a:lstStyle/>
          <a:p>
            <a:pPr marL="0" indent="0">
              <a:buNone/>
            </a:pPr>
            <a:r>
              <a:rPr lang="cs" b="1" dirty="0">
                <a:latin typeface="Arial"/>
                <a:cs typeface="Arial"/>
              </a:rPr>
              <a:t>Measuring performance</a:t>
            </a:r>
            <a:endParaRPr lang="cs" dirty="0">
              <a:latin typeface="Arial"/>
              <a:cs typeface="Arial"/>
            </a:endParaRPr>
          </a:p>
          <a:p>
            <a:r>
              <a:rPr lang="vi" sz="2400" dirty="0">
                <a:latin typeface="Arial"/>
                <a:cs typeface="Arial"/>
              </a:rPr>
              <a:t>There is no standard way of measuring performance</a:t>
            </a:r>
          </a:p>
          <a:p>
            <a:r>
              <a:rPr lang="vi" sz="2400" dirty="0">
                <a:latin typeface="Arial"/>
                <a:cs typeface="Arial"/>
              </a:rPr>
              <a:t>Every employee has their own kind of job</a:t>
            </a:r>
            <a:r>
              <a:rPr lang="cs" sz="2400" dirty="0">
                <a:latin typeface="Arial"/>
                <a:cs typeface="Arial"/>
              </a:rPr>
              <a:t> and thus difficult do develop a common performance measurement system.</a:t>
            </a:r>
          </a:p>
          <a:p>
            <a:r>
              <a:rPr lang="vi" sz="2400" dirty="0">
                <a:latin typeface="Arial"/>
                <a:cs typeface="Arial"/>
              </a:rPr>
              <a:t>Only until recently were Job Descriptions introduced</a:t>
            </a:r>
            <a:r>
              <a:rPr lang="cs" sz="2400" dirty="0">
                <a:latin typeface="Arial"/>
                <a:cs typeface="Arial"/>
              </a:rPr>
              <a:t>.</a:t>
            </a:r>
            <a:r>
              <a:rPr lang="en-GB" sz="2400" dirty="0">
                <a:latin typeface="Arial"/>
                <a:cs typeface="Arial"/>
              </a:rPr>
              <a:t> This is a good start nevertheless is not the appropriate base for rewarding employees as the sole indicator.</a:t>
            </a:r>
          </a:p>
          <a:p>
            <a:r>
              <a:rPr lang="en-GB" sz="2400" dirty="0">
                <a:latin typeface="Arial"/>
                <a:cs typeface="Arial"/>
              </a:rPr>
              <a:t>There is no performance-linked reward</a:t>
            </a:r>
          </a:p>
          <a:p>
            <a:endParaRPr lang="cs" dirty="0">
              <a:latin typeface="Arial"/>
              <a:cs typeface="Arial"/>
            </a:endParaRPr>
          </a:p>
        </p:txBody>
      </p:sp>
      <p:pic>
        <p:nvPicPr>
          <p:cNvPr id="2" name="Kuva 3"/>
          <p:cNvPicPr>
            <a:picLocks noChangeAspect="1"/>
          </p:cNvPicPr>
          <p:nvPr/>
        </p:nvPicPr>
        <p:blipFill>
          <a:blip r:embed="rId3"/>
          <a:stretch>
            <a:fillRect/>
          </a:stretch>
        </p:blipFill>
        <p:spPr>
          <a:xfrm>
            <a:off x="3955473" y="540183"/>
            <a:ext cx="4478030" cy="881757"/>
          </a:xfrm>
          <a:prstGeom prst="rect">
            <a:avLst/>
          </a:prstGeom>
        </p:spPr>
      </p:pic>
      <p:pic>
        <p:nvPicPr>
          <p:cNvPr id="4" name="Obrázek 5">
            <a:extLst>
              <a:ext uri="{FF2B5EF4-FFF2-40B4-BE49-F238E27FC236}">
                <a16:creationId xmlns:a16="http://schemas.microsoft.com/office/drawing/2014/main" id="{7DFE4EBE-0136-45B3-8B61-59EB3CD3FF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5" name="Obrázek 4">
            <a:extLst>
              <a:ext uri="{FF2B5EF4-FFF2-40B4-BE49-F238E27FC236}">
                <a16:creationId xmlns:a16="http://schemas.microsoft.com/office/drawing/2014/main" id="{BE8642D0-0FB1-4906-A9D5-C0051CF3DB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8B629FA1-B779-44C5-B7A3-886E790CFA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9">
            <a:extLst>
              <a:ext uri="{FF2B5EF4-FFF2-40B4-BE49-F238E27FC236}">
                <a16:creationId xmlns:a16="http://schemas.microsoft.com/office/drawing/2014/main" id="{57E34760-B34A-417A-864A-DDB0D424125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2">
            <a:extLst>
              <a:ext uri="{FF2B5EF4-FFF2-40B4-BE49-F238E27FC236}">
                <a16:creationId xmlns:a16="http://schemas.microsoft.com/office/drawing/2014/main" id="{706993D1-0CDB-4D5E-8641-82AA146F8A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7">
            <a:extLst>
              <a:ext uri="{FF2B5EF4-FFF2-40B4-BE49-F238E27FC236}">
                <a16:creationId xmlns:a16="http://schemas.microsoft.com/office/drawing/2014/main" id="{4CFB08B5-A7DB-4A7E-810C-8B32E074F7A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UDDERSFIELD LOGO correct">
            <a:extLst>
              <a:ext uri="{FF2B5EF4-FFF2-40B4-BE49-F238E27FC236}">
                <a16:creationId xmlns:a16="http://schemas.microsoft.com/office/drawing/2014/main" id="{C52840A5-B9B6-4369-8922-04D542B5133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585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838199" y="96745"/>
            <a:ext cx="10515600" cy="1325563"/>
          </a:xfrm>
        </p:spPr>
        <p:txBody>
          <a:bodyPr/>
          <a:lstStyle/>
          <a:p>
            <a:pPr algn="ctr"/>
            <a:r>
              <a:rPr lang="fi-FI" b="1" dirty="0" err="1"/>
              <a:t>Reward</a:t>
            </a:r>
            <a:r>
              <a:rPr lang="fi-FI" b="1" dirty="0"/>
              <a:t> </a:t>
            </a:r>
            <a:r>
              <a:rPr lang="fi-FI" b="1" dirty="0" err="1"/>
              <a:t>Scheme</a:t>
            </a:r>
            <a:r>
              <a:rPr lang="fi-FI" b="1" dirty="0"/>
              <a:t> </a:t>
            </a:r>
            <a:r>
              <a:rPr lang="fi-FI" b="1" dirty="0" err="1"/>
              <a:t>Characteristics</a:t>
            </a:r>
            <a:endParaRPr lang="fi-FI" b="1" dirty="0"/>
          </a:p>
        </p:txBody>
      </p:sp>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10" name="Obrázek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Obrázek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Obrázek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descr="HUDDERSFIELD LOGO correc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Kuva 6"/>
          <p:cNvPicPr>
            <a:picLocks noChangeAspect="1"/>
          </p:cNvPicPr>
          <p:nvPr/>
        </p:nvPicPr>
        <p:blipFill>
          <a:blip r:embed="rId10"/>
          <a:stretch>
            <a:fillRect/>
          </a:stretch>
        </p:blipFill>
        <p:spPr>
          <a:xfrm>
            <a:off x="2883614" y="1486392"/>
            <a:ext cx="6424770" cy="4632692"/>
          </a:xfrm>
          <a:prstGeom prst="rect">
            <a:avLst/>
          </a:prstGeom>
        </p:spPr>
      </p:pic>
    </p:spTree>
    <p:extLst>
      <p:ext uri="{BB962C8B-B14F-4D97-AF65-F5344CB8AC3E}">
        <p14:creationId xmlns:p14="http://schemas.microsoft.com/office/powerpoint/2010/main" val="17504399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Kaavio 2">
            <a:extLst>
              <a:ext uri="{FF2B5EF4-FFF2-40B4-BE49-F238E27FC236}">
                <a16:creationId xmlns:a16="http://schemas.microsoft.com/office/drawing/2014/main" id="{256387B3-D8C8-4354-A2ED-0E908539600A}"/>
              </a:ext>
            </a:extLst>
          </p:cNvPr>
          <p:cNvGraphicFramePr/>
          <p:nvPr>
            <p:extLst/>
          </p:nvPr>
        </p:nvGraphicFramePr>
        <p:xfrm>
          <a:off x="575733" y="320040"/>
          <a:ext cx="11463867" cy="6217920"/>
        </p:xfrm>
        <a:graphic>
          <a:graphicData uri="http://schemas.openxmlformats.org/drawingml/2006/chart">
            <c:chart xmlns:c="http://schemas.openxmlformats.org/drawingml/2006/chart" xmlns:r="http://schemas.openxmlformats.org/officeDocument/2006/relationships" r:id="rId3"/>
          </a:graphicData>
        </a:graphic>
      </p:graphicFrame>
      <p:pic>
        <p:nvPicPr>
          <p:cNvPr id="3" name="Obrázek 5">
            <a:extLst>
              <a:ext uri="{FF2B5EF4-FFF2-40B4-BE49-F238E27FC236}">
                <a16:creationId xmlns:a16="http://schemas.microsoft.com/office/drawing/2014/main" id="{9365DD94-2F06-4AEF-90AA-13F1855C2E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4" name="Obrázek 4">
            <a:extLst>
              <a:ext uri="{FF2B5EF4-FFF2-40B4-BE49-F238E27FC236}">
                <a16:creationId xmlns:a16="http://schemas.microsoft.com/office/drawing/2014/main" id="{85BBC2F3-624A-4349-9CDF-E915F8A2B1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97B02F72-E30F-4BF1-841A-3F49A1478B9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ek 9">
            <a:extLst>
              <a:ext uri="{FF2B5EF4-FFF2-40B4-BE49-F238E27FC236}">
                <a16:creationId xmlns:a16="http://schemas.microsoft.com/office/drawing/2014/main" id="{41647543-5450-4E02-9853-A8F97970715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12">
            <a:extLst>
              <a:ext uri="{FF2B5EF4-FFF2-40B4-BE49-F238E27FC236}">
                <a16:creationId xmlns:a16="http://schemas.microsoft.com/office/drawing/2014/main" id="{2EE4B215-B8A2-4CE4-883C-36614C2B5E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7">
            <a:extLst>
              <a:ext uri="{FF2B5EF4-FFF2-40B4-BE49-F238E27FC236}">
                <a16:creationId xmlns:a16="http://schemas.microsoft.com/office/drawing/2014/main" id="{D6F3EE20-5B58-4086-A50A-B0CB81E8CA4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HUDDERSFIELD LOGO correct">
            <a:extLst>
              <a:ext uri="{FF2B5EF4-FFF2-40B4-BE49-F238E27FC236}">
                <a16:creationId xmlns:a16="http://schemas.microsoft.com/office/drawing/2014/main" id="{3364716A-354B-4CD0-9479-E137F4489C0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9814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CB778-1AD5-421D-97D0-DE8F157EF9B7}"/>
              </a:ext>
            </a:extLst>
          </p:cNvPr>
          <p:cNvSpPr>
            <a:spLocks noGrp="1"/>
          </p:cNvSpPr>
          <p:nvPr>
            <p:ph type="title"/>
          </p:nvPr>
        </p:nvSpPr>
        <p:spPr/>
        <p:txBody>
          <a:bodyPr/>
          <a:lstStyle/>
          <a:p>
            <a:r>
              <a:rPr lang="en-GB" dirty="0"/>
              <a:t>Sum-up</a:t>
            </a:r>
          </a:p>
        </p:txBody>
      </p:sp>
      <p:sp>
        <p:nvSpPr>
          <p:cNvPr id="3" name="Content Placeholder 2">
            <a:extLst>
              <a:ext uri="{FF2B5EF4-FFF2-40B4-BE49-F238E27FC236}">
                <a16:creationId xmlns:a16="http://schemas.microsoft.com/office/drawing/2014/main" id="{D8ED1B94-6A13-4DFA-B85D-3F7F8F984A18}"/>
              </a:ext>
            </a:extLst>
          </p:cNvPr>
          <p:cNvSpPr>
            <a:spLocks noGrp="1"/>
          </p:cNvSpPr>
          <p:nvPr>
            <p:ph idx="1"/>
          </p:nvPr>
        </p:nvSpPr>
        <p:spPr>
          <a:xfrm>
            <a:off x="838200" y="1690688"/>
            <a:ext cx="10665542" cy="4486275"/>
          </a:xfrm>
        </p:spPr>
        <p:txBody>
          <a:bodyPr/>
          <a:lstStyle/>
          <a:p>
            <a:r>
              <a:rPr lang="en-GB" dirty="0"/>
              <a:t>The findings from KAMK’s partner SME is in line with the SME literature </a:t>
            </a:r>
          </a:p>
          <a:p>
            <a:pPr lvl="1"/>
            <a:r>
              <a:rPr lang="en-GB" dirty="0"/>
              <a:t>Current system - Informal, lack consistent practices internally, lack alignment with general practices in comparison to larger companies, more emphasis on non-financial rewards, under developed processes, lack of clear communications and clarity, not linked to performance or lack clarity of linkages</a:t>
            </a:r>
          </a:p>
          <a:p>
            <a:pPr lvl="1"/>
            <a:r>
              <a:rPr lang="en-GB" dirty="0"/>
              <a:t>Future system – Employees’ voices summary</a:t>
            </a:r>
          </a:p>
          <a:p>
            <a:pPr lvl="2"/>
            <a:r>
              <a:rPr lang="en-GB" dirty="0"/>
              <a:t>Flexible system, more clarity of the process and requirements to achieve the desired rewards, employees valued recognition and other non-financial rewards such as time-off, employees desire more clarity of their job objectives also more </a:t>
            </a:r>
            <a:r>
              <a:rPr lang="en-GB"/>
              <a:t>frequent feedback</a:t>
            </a:r>
            <a:endParaRPr lang="en-GB" dirty="0"/>
          </a:p>
        </p:txBody>
      </p:sp>
    </p:spTree>
    <p:extLst>
      <p:ext uri="{BB962C8B-B14F-4D97-AF65-F5344CB8AC3E}">
        <p14:creationId xmlns:p14="http://schemas.microsoft.com/office/powerpoint/2010/main" val="39488081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FA8A2-99BF-4E2C-B79B-5E279667433B}"/>
              </a:ext>
            </a:extLst>
          </p:cNvPr>
          <p:cNvSpPr>
            <a:spLocks noGrp="1"/>
          </p:cNvSpPr>
          <p:nvPr>
            <p:ph type="title"/>
          </p:nvPr>
        </p:nvSpPr>
        <p:spPr/>
        <p:txBody>
          <a:bodyPr/>
          <a:lstStyle/>
          <a:p>
            <a:pPr algn="ctr"/>
            <a:r>
              <a:rPr lang="en-GB" b="1" dirty="0"/>
              <a:t>References</a:t>
            </a:r>
          </a:p>
        </p:txBody>
      </p:sp>
      <p:sp>
        <p:nvSpPr>
          <p:cNvPr id="3" name="Content Placeholder 2">
            <a:extLst>
              <a:ext uri="{FF2B5EF4-FFF2-40B4-BE49-F238E27FC236}">
                <a16:creationId xmlns:a16="http://schemas.microsoft.com/office/drawing/2014/main" id="{5F9B4D21-19B8-4A2A-A87A-723E35E505C3}"/>
              </a:ext>
            </a:extLst>
          </p:cNvPr>
          <p:cNvSpPr>
            <a:spLocks noGrp="1"/>
          </p:cNvSpPr>
          <p:nvPr>
            <p:ph idx="1"/>
          </p:nvPr>
        </p:nvSpPr>
        <p:spPr/>
        <p:txBody>
          <a:bodyPr/>
          <a:lstStyle/>
          <a:p>
            <a:r>
              <a:rPr lang="en-GB" dirty="0"/>
              <a:t>HRM Handbook, Michael Armstrong </a:t>
            </a:r>
          </a:p>
          <a:p>
            <a:r>
              <a:rPr lang="en-GB" dirty="0"/>
              <a:t>HR for SMEs – a practical guide, Paula Fisher</a:t>
            </a:r>
          </a:p>
          <a:p>
            <a:r>
              <a:rPr lang="fi-FI" altLang="en-US" dirty="0" err="1"/>
              <a:t>Research</a:t>
            </a:r>
            <a:r>
              <a:rPr lang="fi-FI" altLang="en-US" dirty="0"/>
              <a:t> Report_Dec2015_FINAL.indd</a:t>
            </a:r>
          </a:p>
          <a:p>
            <a:r>
              <a:rPr lang="fi-FI" altLang="en-US" dirty="0" err="1"/>
              <a:t>Managing</a:t>
            </a:r>
            <a:r>
              <a:rPr lang="fi-FI" altLang="en-US" dirty="0"/>
              <a:t> HR in </a:t>
            </a:r>
            <a:r>
              <a:rPr lang="fi-FI" altLang="en-US" dirty="0" err="1"/>
              <a:t>SMEs</a:t>
            </a:r>
            <a:r>
              <a:rPr lang="fi-FI" altLang="en-US" dirty="0"/>
              <a:t>, Robert </a:t>
            </a:r>
            <a:r>
              <a:rPr lang="fi-FI" altLang="en-US" dirty="0" err="1"/>
              <a:t>Wapshott</a:t>
            </a:r>
            <a:r>
              <a:rPr lang="fi-FI" altLang="en-US" dirty="0"/>
              <a:t> and Oliver </a:t>
            </a:r>
            <a:r>
              <a:rPr lang="fi-FI" altLang="en-US" dirty="0" err="1"/>
              <a:t>Mallett</a:t>
            </a:r>
            <a:endParaRPr lang="fi-FI" altLang="en-US" dirty="0"/>
          </a:p>
          <a:p>
            <a:endParaRPr lang="en-GB" dirty="0"/>
          </a:p>
        </p:txBody>
      </p:sp>
    </p:spTree>
    <p:extLst>
      <p:ext uri="{BB962C8B-B14F-4D97-AF65-F5344CB8AC3E}">
        <p14:creationId xmlns:p14="http://schemas.microsoft.com/office/powerpoint/2010/main" val="2660195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A05C1FCE-B29D-4254-A367-3B16535BD77D}"/>
              </a:ext>
            </a:extLst>
          </p:cNvPr>
          <p:cNvSpPr txBox="1">
            <a:spLocks noChangeArrowheads="1"/>
          </p:cNvSpPr>
          <p:nvPr/>
        </p:nvSpPr>
        <p:spPr bwMode="auto">
          <a:xfrm>
            <a:off x="2979738" y="173628"/>
            <a:ext cx="6323012"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600"/>
              </a:spcBef>
            </a:pPr>
            <a:r>
              <a:rPr lang="en-GB" altLang="fi-FI" sz="2400" b="1" dirty="0"/>
              <a:t>THE PROCESS OF MOTIVATION</a:t>
            </a:r>
          </a:p>
          <a:p>
            <a:pPr algn="ctr" eaLnBrk="1" hangingPunct="1">
              <a:spcBef>
                <a:spcPts val="600"/>
              </a:spcBef>
            </a:pPr>
            <a:r>
              <a:rPr lang="en-GB" altLang="fi-FI" sz="2000" dirty="0"/>
              <a:t>A needs theory model</a:t>
            </a:r>
          </a:p>
        </p:txBody>
      </p:sp>
      <p:sp>
        <p:nvSpPr>
          <p:cNvPr id="21507" name="Oval 3">
            <a:extLst>
              <a:ext uri="{FF2B5EF4-FFF2-40B4-BE49-F238E27FC236}">
                <a16:creationId xmlns:a16="http://schemas.microsoft.com/office/drawing/2014/main" id="{AE4CFEDA-23A7-4BFC-BD66-EF34F8DEAEFD}"/>
              </a:ext>
            </a:extLst>
          </p:cNvPr>
          <p:cNvSpPr>
            <a:spLocks noChangeArrowheads="1"/>
          </p:cNvSpPr>
          <p:nvPr/>
        </p:nvSpPr>
        <p:spPr bwMode="auto">
          <a:xfrm>
            <a:off x="5037138" y="1172528"/>
            <a:ext cx="1828800" cy="9144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b="1">
              <a:solidFill>
                <a:schemeClr val="bg1"/>
              </a:solidFill>
              <a:latin typeface="Times New Roman" panose="02020603050405020304" pitchFamily="18" charset="0"/>
            </a:endParaRPr>
          </a:p>
        </p:txBody>
      </p:sp>
      <p:sp>
        <p:nvSpPr>
          <p:cNvPr id="21508" name="Oval 4">
            <a:extLst>
              <a:ext uri="{FF2B5EF4-FFF2-40B4-BE49-F238E27FC236}">
                <a16:creationId xmlns:a16="http://schemas.microsoft.com/office/drawing/2014/main" id="{5077ADB9-EF9C-4013-A2C4-B9BAAA15A063}"/>
              </a:ext>
            </a:extLst>
          </p:cNvPr>
          <p:cNvSpPr>
            <a:spLocks noChangeArrowheads="1"/>
          </p:cNvSpPr>
          <p:nvPr/>
        </p:nvSpPr>
        <p:spPr bwMode="auto">
          <a:xfrm>
            <a:off x="8161338" y="2467928"/>
            <a:ext cx="1752600" cy="9144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b="1">
              <a:solidFill>
                <a:schemeClr val="bg1"/>
              </a:solidFill>
              <a:latin typeface="Times New Roman" panose="02020603050405020304" pitchFamily="18" charset="0"/>
            </a:endParaRPr>
          </a:p>
        </p:txBody>
      </p:sp>
      <p:sp>
        <p:nvSpPr>
          <p:cNvPr id="21509" name="Oval 5">
            <a:extLst>
              <a:ext uri="{FF2B5EF4-FFF2-40B4-BE49-F238E27FC236}">
                <a16:creationId xmlns:a16="http://schemas.microsoft.com/office/drawing/2014/main" id="{A6DF6480-2558-4738-9B19-DF107ECD9503}"/>
              </a:ext>
            </a:extLst>
          </p:cNvPr>
          <p:cNvSpPr>
            <a:spLocks noChangeArrowheads="1"/>
          </p:cNvSpPr>
          <p:nvPr/>
        </p:nvSpPr>
        <p:spPr bwMode="auto">
          <a:xfrm>
            <a:off x="5037138" y="3610928"/>
            <a:ext cx="1828800" cy="9144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sz="2400">
              <a:latin typeface="Times New Roman" panose="02020603050405020304" pitchFamily="18" charset="0"/>
            </a:endParaRPr>
          </a:p>
        </p:txBody>
      </p:sp>
      <p:sp>
        <p:nvSpPr>
          <p:cNvPr id="21510" name="Oval 6">
            <a:extLst>
              <a:ext uri="{FF2B5EF4-FFF2-40B4-BE49-F238E27FC236}">
                <a16:creationId xmlns:a16="http://schemas.microsoft.com/office/drawing/2014/main" id="{67350BD9-5A77-40E7-BB1D-A75821A25540}"/>
              </a:ext>
            </a:extLst>
          </p:cNvPr>
          <p:cNvSpPr>
            <a:spLocks noChangeArrowheads="1"/>
          </p:cNvSpPr>
          <p:nvPr/>
        </p:nvSpPr>
        <p:spPr bwMode="auto">
          <a:xfrm>
            <a:off x="2065338" y="2315528"/>
            <a:ext cx="1828800" cy="990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fi-FI" altLang="fi-FI" b="1">
              <a:solidFill>
                <a:schemeClr val="bg1"/>
              </a:solidFill>
              <a:latin typeface="Times New Roman" panose="02020603050405020304" pitchFamily="18" charset="0"/>
            </a:endParaRPr>
          </a:p>
        </p:txBody>
      </p:sp>
      <p:sp>
        <p:nvSpPr>
          <p:cNvPr id="21511" name="Text Box 7">
            <a:extLst>
              <a:ext uri="{FF2B5EF4-FFF2-40B4-BE49-F238E27FC236}">
                <a16:creationId xmlns:a16="http://schemas.microsoft.com/office/drawing/2014/main" id="{EA77C1E6-19A0-44EE-A0AB-D7B536531039}"/>
              </a:ext>
            </a:extLst>
          </p:cNvPr>
          <p:cNvSpPr txBox="1">
            <a:spLocks noChangeArrowheads="1"/>
          </p:cNvSpPr>
          <p:nvPr/>
        </p:nvSpPr>
        <p:spPr bwMode="auto">
          <a:xfrm>
            <a:off x="2312988" y="2607629"/>
            <a:ext cx="1143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b="1">
                <a:solidFill>
                  <a:schemeClr val="bg1"/>
                </a:solidFill>
              </a:rPr>
              <a:t>Need  </a:t>
            </a:r>
          </a:p>
        </p:txBody>
      </p:sp>
      <p:sp>
        <p:nvSpPr>
          <p:cNvPr id="21512" name="Text Box 8">
            <a:extLst>
              <a:ext uri="{FF2B5EF4-FFF2-40B4-BE49-F238E27FC236}">
                <a16:creationId xmlns:a16="http://schemas.microsoft.com/office/drawing/2014/main" id="{47D3409F-165D-4506-A55F-4BC3B4D48E3C}"/>
              </a:ext>
            </a:extLst>
          </p:cNvPr>
          <p:cNvSpPr txBox="1">
            <a:spLocks noChangeArrowheads="1"/>
          </p:cNvSpPr>
          <p:nvPr/>
        </p:nvSpPr>
        <p:spPr bwMode="auto">
          <a:xfrm>
            <a:off x="5265738" y="1358266"/>
            <a:ext cx="121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b="1">
                <a:solidFill>
                  <a:schemeClr val="bg1"/>
                </a:solidFill>
              </a:rPr>
              <a:t>Establish goal</a:t>
            </a:r>
          </a:p>
        </p:txBody>
      </p:sp>
      <p:sp>
        <p:nvSpPr>
          <p:cNvPr id="21513" name="Text Box 9">
            <a:extLst>
              <a:ext uri="{FF2B5EF4-FFF2-40B4-BE49-F238E27FC236}">
                <a16:creationId xmlns:a16="http://schemas.microsoft.com/office/drawing/2014/main" id="{B38BD236-4AE2-4851-AD7D-837383FD7BA0}"/>
              </a:ext>
            </a:extLst>
          </p:cNvPr>
          <p:cNvSpPr txBox="1">
            <a:spLocks noChangeArrowheads="1"/>
          </p:cNvSpPr>
          <p:nvPr/>
        </p:nvSpPr>
        <p:spPr bwMode="auto">
          <a:xfrm>
            <a:off x="8504238" y="2602866"/>
            <a:ext cx="1143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b="1">
                <a:solidFill>
                  <a:schemeClr val="bg1"/>
                </a:solidFill>
              </a:rPr>
              <a:t>Take action</a:t>
            </a:r>
          </a:p>
        </p:txBody>
      </p:sp>
      <p:sp>
        <p:nvSpPr>
          <p:cNvPr id="21514" name="Text Box 10">
            <a:extLst>
              <a:ext uri="{FF2B5EF4-FFF2-40B4-BE49-F238E27FC236}">
                <a16:creationId xmlns:a16="http://schemas.microsoft.com/office/drawing/2014/main" id="{CC85723D-A733-4765-AADA-959ECB178885}"/>
              </a:ext>
            </a:extLst>
          </p:cNvPr>
          <p:cNvSpPr txBox="1">
            <a:spLocks noChangeArrowheads="1"/>
          </p:cNvSpPr>
          <p:nvPr/>
        </p:nvSpPr>
        <p:spPr bwMode="auto">
          <a:xfrm>
            <a:off x="5189538" y="3883979"/>
            <a:ext cx="1371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b="1">
                <a:solidFill>
                  <a:schemeClr val="bg1"/>
                </a:solidFill>
              </a:rPr>
              <a:t>Attain goal</a:t>
            </a:r>
          </a:p>
        </p:txBody>
      </p:sp>
      <p:sp>
        <p:nvSpPr>
          <p:cNvPr id="21515" name="Line 11">
            <a:extLst>
              <a:ext uri="{FF2B5EF4-FFF2-40B4-BE49-F238E27FC236}">
                <a16:creationId xmlns:a16="http://schemas.microsoft.com/office/drawing/2014/main" id="{B81DB207-6071-436C-AC1B-8E313F69E9F7}"/>
              </a:ext>
            </a:extLst>
          </p:cNvPr>
          <p:cNvSpPr>
            <a:spLocks noChangeShapeType="1"/>
          </p:cNvSpPr>
          <p:nvPr/>
        </p:nvSpPr>
        <p:spPr bwMode="auto">
          <a:xfrm flipV="1">
            <a:off x="2979738" y="1629728"/>
            <a:ext cx="2057400" cy="685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1516" name="Line 12">
            <a:extLst>
              <a:ext uri="{FF2B5EF4-FFF2-40B4-BE49-F238E27FC236}">
                <a16:creationId xmlns:a16="http://schemas.microsoft.com/office/drawing/2014/main" id="{08BDCE5A-E30A-4CB8-ADD7-DD8388F7550F}"/>
              </a:ext>
            </a:extLst>
          </p:cNvPr>
          <p:cNvSpPr>
            <a:spLocks noChangeShapeType="1"/>
          </p:cNvSpPr>
          <p:nvPr/>
        </p:nvSpPr>
        <p:spPr bwMode="auto">
          <a:xfrm>
            <a:off x="6865938" y="1629728"/>
            <a:ext cx="2209800" cy="838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1517" name="Line 13">
            <a:extLst>
              <a:ext uri="{FF2B5EF4-FFF2-40B4-BE49-F238E27FC236}">
                <a16:creationId xmlns:a16="http://schemas.microsoft.com/office/drawing/2014/main" id="{971FB23F-F8BE-4E3F-B277-DE60DD71FC67}"/>
              </a:ext>
            </a:extLst>
          </p:cNvPr>
          <p:cNvSpPr>
            <a:spLocks noChangeShapeType="1"/>
          </p:cNvSpPr>
          <p:nvPr/>
        </p:nvSpPr>
        <p:spPr bwMode="auto">
          <a:xfrm flipH="1">
            <a:off x="6865938" y="3382328"/>
            <a:ext cx="2209800" cy="609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1518" name="Line 14">
            <a:extLst>
              <a:ext uri="{FF2B5EF4-FFF2-40B4-BE49-F238E27FC236}">
                <a16:creationId xmlns:a16="http://schemas.microsoft.com/office/drawing/2014/main" id="{97EA9EF5-C902-4AAF-AAF9-B1368553EC94}"/>
              </a:ext>
            </a:extLst>
          </p:cNvPr>
          <p:cNvSpPr>
            <a:spLocks noChangeShapeType="1"/>
          </p:cNvSpPr>
          <p:nvPr/>
        </p:nvSpPr>
        <p:spPr bwMode="auto">
          <a:xfrm flipH="1" flipV="1">
            <a:off x="2903538" y="3306128"/>
            <a:ext cx="2133600" cy="7620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1519" name="Text Box 15">
            <a:extLst>
              <a:ext uri="{FF2B5EF4-FFF2-40B4-BE49-F238E27FC236}">
                <a16:creationId xmlns:a16="http://schemas.microsoft.com/office/drawing/2014/main" id="{6FFB010E-EFBB-4727-AAEE-03AE8D09E60D}"/>
              </a:ext>
            </a:extLst>
          </p:cNvPr>
          <p:cNvSpPr txBox="1">
            <a:spLocks noChangeArrowheads="1"/>
          </p:cNvSpPr>
          <p:nvPr/>
        </p:nvSpPr>
        <p:spPr bwMode="auto">
          <a:xfrm>
            <a:off x="818486" y="4679361"/>
            <a:ext cx="10950727" cy="147732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a:t>According to this theory, motivation is initiated by the conscious or </a:t>
            </a:r>
            <a:r>
              <a:rPr lang="en-GB" altLang="fi-FI" i="1"/>
              <a:t>unconscious recognition of an unsatisfied need</a:t>
            </a:r>
            <a:r>
              <a:rPr lang="en-GB" altLang="fi-FI"/>
              <a:t>. This creates wants which are desires to achieve or obtain something. A </a:t>
            </a:r>
            <a:r>
              <a:rPr lang="en-GB" altLang="fi-FI" b="1"/>
              <a:t>goal</a:t>
            </a:r>
            <a:r>
              <a:rPr lang="en-GB" altLang="fi-FI"/>
              <a:t> is then established which it is believed will satisfy the need and wants and a behaviour pathway is selected which it is expected will achieve the goal. If the goal is attained the need will be satisfied  and the behaviour is likely to be repeated the next time a similar need emerges. </a:t>
            </a:r>
          </a:p>
        </p:txBody>
      </p:sp>
    </p:spTree>
    <p:extLst>
      <p:ext uri="{BB962C8B-B14F-4D97-AF65-F5344CB8AC3E}">
        <p14:creationId xmlns:p14="http://schemas.microsoft.com/office/powerpoint/2010/main" val="3290569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B33BEAA8-5705-413C-837E-388652A783D9}"/>
              </a:ext>
            </a:extLst>
          </p:cNvPr>
          <p:cNvSpPr txBox="1">
            <a:spLocks noChangeArrowheads="1"/>
          </p:cNvSpPr>
          <p:nvPr/>
        </p:nvSpPr>
        <p:spPr bwMode="auto">
          <a:xfrm>
            <a:off x="3144326" y="195962"/>
            <a:ext cx="63611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dirty="0"/>
              <a:t>MOTIVATION THEORIES</a:t>
            </a:r>
          </a:p>
        </p:txBody>
      </p:sp>
      <p:sp>
        <p:nvSpPr>
          <p:cNvPr id="23555" name="Text Box 3">
            <a:extLst>
              <a:ext uri="{FF2B5EF4-FFF2-40B4-BE49-F238E27FC236}">
                <a16:creationId xmlns:a16="http://schemas.microsoft.com/office/drawing/2014/main" id="{111B4F77-5078-40DA-8EBA-E61200441026}"/>
              </a:ext>
            </a:extLst>
          </p:cNvPr>
          <p:cNvSpPr txBox="1">
            <a:spLocks noChangeArrowheads="1"/>
          </p:cNvSpPr>
          <p:nvPr/>
        </p:nvSpPr>
        <p:spPr bwMode="auto">
          <a:xfrm>
            <a:off x="1464725" y="954565"/>
            <a:ext cx="9498524" cy="830997"/>
          </a:xfrm>
          <a:prstGeom prst="rect">
            <a:avLst/>
          </a:prstGeom>
          <a:solidFill>
            <a:schemeClr val="hlink"/>
          </a:solidFill>
          <a:ln w="9525">
            <a:solidFill>
              <a:schemeClr val="tx1"/>
            </a:solidFill>
            <a:miter lim="800000"/>
            <a:headEnd/>
            <a:tailEnd/>
          </a:ln>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400" b="1" dirty="0">
                <a:solidFill>
                  <a:srgbClr val="FFFF00"/>
                </a:solidFill>
              </a:rPr>
              <a:t>Instrumentality theory</a:t>
            </a:r>
            <a:r>
              <a:rPr lang="en-GB" altLang="fi-FI" sz="2400" b="1" i="1" dirty="0">
                <a:solidFill>
                  <a:srgbClr val="FFFF00"/>
                </a:solidFill>
              </a:rPr>
              <a:t> </a:t>
            </a:r>
            <a:r>
              <a:rPr lang="en-GB" altLang="fi-FI" sz="2400" dirty="0">
                <a:solidFill>
                  <a:schemeClr val="bg1"/>
                </a:solidFill>
              </a:rPr>
              <a:t>–</a:t>
            </a:r>
            <a:r>
              <a:rPr lang="en-GB" altLang="fi-FI" sz="2400" b="1" i="1" dirty="0">
                <a:solidFill>
                  <a:schemeClr val="bg1"/>
                </a:solidFill>
              </a:rPr>
              <a:t> </a:t>
            </a:r>
            <a:r>
              <a:rPr lang="en-GB" altLang="fi-FI" sz="2400" dirty="0">
                <a:solidFill>
                  <a:schemeClr val="bg1"/>
                </a:solidFill>
              </a:rPr>
              <a:t>which states that reward or punishments (carrots or sticks) ensure that people behave or act in desired ways.</a:t>
            </a:r>
          </a:p>
        </p:txBody>
      </p:sp>
      <p:sp>
        <p:nvSpPr>
          <p:cNvPr id="23556" name="Text Box 8">
            <a:extLst>
              <a:ext uri="{FF2B5EF4-FFF2-40B4-BE49-F238E27FC236}">
                <a16:creationId xmlns:a16="http://schemas.microsoft.com/office/drawing/2014/main" id="{492CF667-0300-4048-935C-3A98D2EE88D2}"/>
              </a:ext>
            </a:extLst>
          </p:cNvPr>
          <p:cNvSpPr txBox="1">
            <a:spLocks noChangeArrowheads="1"/>
          </p:cNvSpPr>
          <p:nvPr/>
        </p:nvSpPr>
        <p:spPr bwMode="auto">
          <a:xfrm>
            <a:off x="845574" y="5333336"/>
            <a:ext cx="107368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i="1" dirty="0"/>
              <a:t>Note that motivation theory stresses that motivation is a complex process. People have different needs and are thus motivated in their own particular ways. Generalizations about what will motivate a number of people, for example all managers in an organization, are therefore highly suspect.</a:t>
            </a:r>
          </a:p>
        </p:txBody>
      </p:sp>
      <p:sp>
        <p:nvSpPr>
          <p:cNvPr id="23557" name="TextBox 1">
            <a:extLst>
              <a:ext uri="{FF2B5EF4-FFF2-40B4-BE49-F238E27FC236}">
                <a16:creationId xmlns:a16="http://schemas.microsoft.com/office/drawing/2014/main" id="{3FE3C536-2E20-4099-A560-AF57B2BB5287}"/>
              </a:ext>
            </a:extLst>
          </p:cNvPr>
          <p:cNvSpPr txBox="1">
            <a:spLocks noChangeArrowheads="1"/>
          </p:cNvSpPr>
          <p:nvPr/>
        </p:nvSpPr>
        <p:spPr bwMode="auto">
          <a:xfrm>
            <a:off x="749352" y="2205958"/>
            <a:ext cx="10974847"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Arial" panose="020B0604020202020204" pitchFamily="34" charset="0"/>
              <a:buChar char="•"/>
            </a:pPr>
            <a:r>
              <a:rPr lang="fi-FI" altLang="en-US" sz="2100" dirty="0" err="1"/>
              <a:t>Emerged</a:t>
            </a:r>
            <a:r>
              <a:rPr lang="fi-FI" altLang="en-US" sz="2100" dirty="0"/>
              <a:t> in </a:t>
            </a:r>
            <a:r>
              <a:rPr lang="fi-FI" altLang="en-US" sz="2100" dirty="0" err="1"/>
              <a:t>second</a:t>
            </a:r>
            <a:r>
              <a:rPr lang="fi-FI" altLang="en-US" sz="2100" dirty="0"/>
              <a:t> </a:t>
            </a:r>
            <a:r>
              <a:rPr lang="fi-FI" altLang="en-US" sz="2100" dirty="0" err="1"/>
              <a:t>half</a:t>
            </a:r>
            <a:r>
              <a:rPr lang="fi-FI" altLang="en-US" sz="2100" dirty="0"/>
              <a:t> of </a:t>
            </a:r>
            <a:r>
              <a:rPr lang="fi-FI" altLang="en-US" sz="2100" dirty="0" err="1"/>
              <a:t>the</a:t>
            </a:r>
            <a:r>
              <a:rPr lang="fi-FI" altLang="en-US" sz="2100" dirty="0"/>
              <a:t> 19th </a:t>
            </a:r>
            <a:r>
              <a:rPr lang="fi-FI" altLang="en-US" sz="2100" dirty="0" err="1"/>
              <a:t>century</a:t>
            </a:r>
            <a:endParaRPr lang="fi-FI" altLang="en-US" sz="2100" dirty="0"/>
          </a:p>
          <a:p>
            <a:pPr eaLnBrk="1" hangingPunct="1">
              <a:buFont typeface="Arial" panose="020B0604020202020204" pitchFamily="34" charset="0"/>
              <a:buChar char="•"/>
            </a:pPr>
            <a:r>
              <a:rPr lang="fi-FI" altLang="en-US" sz="2100" dirty="0" err="1"/>
              <a:t>Emphasize</a:t>
            </a:r>
            <a:r>
              <a:rPr lang="fi-FI" altLang="en-US" sz="2100" dirty="0"/>
              <a:t> on </a:t>
            </a:r>
            <a:r>
              <a:rPr lang="fi-FI" altLang="en-US" sz="2100" dirty="0" err="1"/>
              <a:t>the</a:t>
            </a:r>
            <a:r>
              <a:rPr lang="fi-FI" altLang="en-US" sz="2100" dirty="0"/>
              <a:t> </a:t>
            </a:r>
            <a:r>
              <a:rPr lang="fi-FI" altLang="en-US" sz="2100" dirty="0" err="1"/>
              <a:t>need</a:t>
            </a:r>
            <a:r>
              <a:rPr lang="fi-FI" altLang="en-US" sz="2100" dirty="0"/>
              <a:t> to </a:t>
            </a:r>
            <a:r>
              <a:rPr lang="fi-FI" altLang="en-US" sz="2100" dirty="0" err="1"/>
              <a:t>rationalize</a:t>
            </a:r>
            <a:r>
              <a:rPr lang="fi-FI" altLang="en-US" sz="2100" dirty="0"/>
              <a:t> </a:t>
            </a:r>
            <a:r>
              <a:rPr lang="fi-FI" altLang="en-US" sz="2100" dirty="0" err="1"/>
              <a:t>work</a:t>
            </a:r>
            <a:r>
              <a:rPr lang="fi-FI" altLang="en-US" sz="2100" dirty="0"/>
              <a:t> and on </a:t>
            </a:r>
            <a:r>
              <a:rPr lang="fi-FI" altLang="en-US" sz="2100" dirty="0" err="1"/>
              <a:t>economic</a:t>
            </a:r>
            <a:r>
              <a:rPr lang="fi-FI" altLang="en-US" sz="2100" dirty="0"/>
              <a:t> </a:t>
            </a:r>
            <a:r>
              <a:rPr lang="fi-FI" altLang="en-US" sz="2100" dirty="0" err="1"/>
              <a:t>outcome</a:t>
            </a:r>
            <a:endParaRPr lang="fi-FI" altLang="en-US" sz="2100" dirty="0"/>
          </a:p>
          <a:p>
            <a:pPr eaLnBrk="1" hangingPunct="1">
              <a:buFont typeface="Arial" panose="020B0604020202020204" pitchFamily="34" charset="0"/>
              <a:buChar char="•"/>
            </a:pPr>
            <a:r>
              <a:rPr lang="fi-FI" altLang="en-US" sz="2100" dirty="0" err="1"/>
              <a:t>Assumes</a:t>
            </a:r>
            <a:r>
              <a:rPr lang="fi-FI" altLang="en-US" sz="2100" dirty="0"/>
              <a:t> </a:t>
            </a:r>
            <a:r>
              <a:rPr lang="fi-FI" altLang="en-US" sz="2100" dirty="0" err="1"/>
              <a:t>that</a:t>
            </a:r>
            <a:r>
              <a:rPr lang="fi-FI" altLang="en-US" sz="2100" dirty="0"/>
              <a:t> a person </a:t>
            </a:r>
            <a:r>
              <a:rPr lang="fi-FI" altLang="en-US" sz="2100" dirty="0" err="1"/>
              <a:t>will</a:t>
            </a:r>
            <a:r>
              <a:rPr lang="fi-FI" altLang="en-US" sz="2100" dirty="0"/>
              <a:t> </a:t>
            </a:r>
            <a:r>
              <a:rPr lang="fi-FI" altLang="en-US" sz="2100" dirty="0" err="1"/>
              <a:t>be</a:t>
            </a:r>
            <a:r>
              <a:rPr lang="fi-FI" altLang="en-US" sz="2100" dirty="0"/>
              <a:t> </a:t>
            </a:r>
            <a:r>
              <a:rPr lang="fi-FI" altLang="en-US" sz="2100" dirty="0" err="1"/>
              <a:t>motivated</a:t>
            </a:r>
            <a:r>
              <a:rPr lang="fi-FI" altLang="en-US" sz="2100" dirty="0"/>
              <a:t> to </a:t>
            </a:r>
            <a:r>
              <a:rPr lang="fi-FI" altLang="en-US" sz="2100" dirty="0" err="1"/>
              <a:t>work</a:t>
            </a:r>
            <a:r>
              <a:rPr lang="fi-FI" altLang="en-US" sz="2100" dirty="0"/>
              <a:t> </a:t>
            </a:r>
            <a:r>
              <a:rPr lang="fi-FI" altLang="en-US" sz="2100" dirty="0" err="1"/>
              <a:t>if</a:t>
            </a:r>
            <a:r>
              <a:rPr lang="fi-FI" altLang="en-US" sz="2100" dirty="0"/>
              <a:t> </a:t>
            </a:r>
            <a:r>
              <a:rPr lang="fi-FI" altLang="en-US" sz="2100" dirty="0" err="1"/>
              <a:t>rewards</a:t>
            </a:r>
            <a:r>
              <a:rPr lang="fi-FI" altLang="en-US" sz="2100" dirty="0"/>
              <a:t> and </a:t>
            </a:r>
            <a:r>
              <a:rPr lang="fi-FI" altLang="en-US" sz="2100" dirty="0" err="1"/>
              <a:t>penalties</a:t>
            </a:r>
            <a:r>
              <a:rPr lang="fi-FI" altLang="en-US" sz="2100" dirty="0"/>
              <a:t> </a:t>
            </a:r>
            <a:r>
              <a:rPr lang="fi-FI" altLang="en-US" sz="2100" dirty="0" err="1"/>
              <a:t>are</a:t>
            </a:r>
            <a:r>
              <a:rPr lang="fi-FI" altLang="en-US" sz="2100" dirty="0"/>
              <a:t> </a:t>
            </a:r>
            <a:r>
              <a:rPr lang="fi-FI" altLang="en-US" sz="2100" dirty="0" err="1"/>
              <a:t>tied</a:t>
            </a:r>
            <a:r>
              <a:rPr lang="fi-FI" altLang="en-US" sz="2100" dirty="0"/>
              <a:t> </a:t>
            </a:r>
            <a:r>
              <a:rPr lang="fi-FI" altLang="en-US" sz="2100" dirty="0" err="1"/>
              <a:t>directly</a:t>
            </a:r>
            <a:r>
              <a:rPr lang="fi-FI" altLang="en-US" sz="2100" dirty="0"/>
              <a:t> to </a:t>
            </a:r>
            <a:r>
              <a:rPr lang="fi-FI" altLang="en-US" sz="2100" dirty="0" err="1"/>
              <a:t>his</a:t>
            </a:r>
            <a:r>
              <a:rPr lang="fi-FI" altLang="en-US" sz="2100" dirty="0"/>
              <a:t> / </a:t>
            </a:r>
            <a:r>
              <a:rPr lang="fi-FI" altLang="en-US" sz="2100" dirty="0" err="1"/>
              <a:t>her</a:t>
            </a:r>
            <a:r>
              <a:rPr lang="fi-FI" altLang="en-US" sz="2100" dirty="0"/>
              <a:t> </a:t>
            </a:r>
            <a:r>
              <a:rPr lang="fi-FI" altLang="en-US" sz="2100" dirty="0" err="1"/>
              <a:t>performance</a:t>
            </a:r>
            <a:endParaRPr lang="fi-FI" altLang="en-US" sz="2100" dirty="0"/>
          </a:p>
          <a:p>
            <a:pPr eaLnBrk="1" hangingPunct="1">
              <a:buFont typeface="Arial" panose="020B0604020202020204" pitchFamily="34" charset="0"/>
              <a:buChar char="•"/>
            </a:pPr>
            <a:r>
              <a:rPr lang="fi-FI" altLang="en-US" sz="2100" dirty="0" err="1"/>
              <a:t>Has</a:t>
            </a:r>
            <a:r>
              <a:rPr lang="fi-FI" altLang="en-US" sz="2100" dirty="0"/>
              <a:t> </a:t>
            </a:r>
            <a:r>
              <a:rPr lang="fi-FI" altLang="en-US" sz="2100" dirty="0" err="1"/>
              <a:t>its</a:t>
            </a:r>
            <a:r>
              <a:rPr lang="fi-FI" altLang="en-US" sz="2100" dirty="0"/>
              <a:t> </a:t>
            </a:r>
            <a:r>
              <a:rPr lang="fi-FI" altLang="en-US" sz="2100" dirty="0" err="1"/>
              <a:t>roots</a:t>
            </a:r>
            <a:r>
              <a:rPr lang="fi-FI" altLang="en-US" sz="2100" dirty="0"/>
              <a:t> in </a:t>
            </a:r>
            <a:r>
              <a:rPr lang="fi-FI" altLang="en-US" sz="2100" b="1" dirty="0" err="1"/>
              <a:t>Taylorism</a:t>
            </a:r>
            <a:r>
              <a:rPr lang="fi-FI" altLang="en-US" sz="2100" dirty="0"/>
              <a:t> (Taylor 1911) : ’ It is </a:t>
            </a:r>
            <a:r>
              <a:rPr lang="fi-FI" altLang="en-US" sz="2100" dirty="0" err="1"/>
              <a:t>impossible</a:t>
            </a:r>
            <a:r>
              <a:rPr lang="fi-FI" altLang="en-US" sz="2100" dirty="0"/>
              <a:t>, </a:t>
            </a:r>
            <a:r>
              <a:rPr lang="fi-FI" altLang="en-US" sz="2100" dirty="0" err="1"/>
              <a:t>through</a:t>
            </a:r>
            <a:r>
              <a:rPr lang="fi-FI" altLang="en-US" sz="2100" dirty="0"/>
              <a:t> </a:t>
            </a:r>
            <a:r>
              <a:rPr lang="fi-FI" altLang="en-US" sz="2100" dirty="0" err="1"/>
              <a:t>any</a:t>
            </a:r>
            <a:r>
              <a:rPr lang="fi-FI" altLang="en-US" sz="2100" dirty="0"/>
              <a:t> long </a:t>
            </a:r>
            <a:r>
              <a:rPr lang="fi-FI" altLang="en-US" sz="2100" dirty="0" err="1"/>
              <a:t>period</a:t>
            </a:r>
            <a:r>
              <a:rPr lang="fi-FI" altLang="en-US" sz="2100" dirty="0"/>
              <a:t> of </a:t>
            </a:r>
            <a:r>
              <a:rPr lang="fi-FI" altLang="en-US" sz="2100" dirty="0" err="1"/>
              <a:t>time</a:t>
            </a:r>
            <a:r>
              <a:rPr lang="fi-FI" altLang="en-US" sz="2100" dirty="0"/>
              <a:t>, to </a:t>
            </a:r>
            <a:r>
              <a:rPr lang="fi-FI" altLang="en-US" sz="2100" dirty="0" err="1"/>
              <a:t>get</a:t>
            </a:r>
            <a:r>
              <a:rPr lang="fi-FI" altLang="en-US" sz="2100" dirty="0"/>
              <a:t> </a:t>
            </a:r>
            <a:r>
              <a:rPr lang="fi-FI" altLang="en-US" sz="2100" dirty="0" err="1"/>
              <a:t>workmen</a:t>
            </a:r>
            <a:r>
              <a:rPr lang="fi-FI" altLang="en-US" sz="2100" dirty="0"/>
              <a:t> to </a:t>
            </a:r>
            <a:r>
              <a:rPr lang="fi-FI" altLang="en-US" sz="2100" dirty="0" err="1"/>
              <a:t>work</a:t>
            </a:r>
            <a:r>
              <a:rPr lang="fi-FI" altLang="en-US" sz="2100" dirty="0"/>
              <a:t> </a:t>
            </a:r>
            <a:r>
              <a:rPr lang="fi-FI" altLang="en-US" sz="2100" dirty="0" err="1"/>
              <a:t>much</a:t>
            </a:r>
            <a:r>
              <a:rPr lang="fi-FI" altLang="en-US" sz="2100" dirty="0"/>
              <a:t> </a:t>
            </a:r>
            <a:r>
              <a:rPr lang="fi-FI" altLang="en-US" sz="2100" dirty="0" err="1"/>
              <a:t>harder</a:t>
            </a:r>
            <a:r>
              <a:rPr lang="fi-FI" altLang="en-US" sz="2100" dirty="0"/>
              <a:t> </a:t>
            </a:r>
            <a:r>
              <a:rPr lang="fi-FI" altLang="en-US" sz="2100" dirty="0" err="1"/>
              <a:t>than</a:t>
            </a:r>
            <a:r>
              <a:rPr lang="fi-FI" altLang="en-US" sz="2100" dirty="0"/>
              <a:t> </a:t>
            </a:r>
            <a:r>
              <a:rPr lang="fi-FI" altLang="en-US" sz="2100" dirty="0" err="1"/>
              <a:t>the</a:t>
            </a:r>
            <a:r>
              <a:rPr lang="fi-FI" altLang="en-US" sz="2100" dirty="0"/>
              <a:t> </a:t>
            </a:r>
            <a:r>
              <a:rPr lang="fi-FI" altLang="en-US" sz="2100" dirty="0" err="1"/>
              <a:t>average</a:t>
            </a:r>
            <a:r>
              <a:rPr lang="fi-FI" altLang="en-US" sz="2100" dirty="0"/>
              <a:t> </a:t>
            </a:r>
            <a:r>
              <a:rPr lang="fi-FI" altLang="en-US" sz="2100" dirty="0" err="1"/>
              <a:t>men</a:t>
            </a:r>
            <a:r>
              <a:rPr lang="fi-FI" altLang="en-US" sz="2100" dirty="0"/>
              <a:t> </a:t>
            </a:r>
            <a:r>
              <a:rPr lang="fi-FI" altLang="en-US" sz="2100" dirty="0" err="1"/>
              <a:t>around</a:t>
            </a:r>
            <a:r>
              <a:rPr lang="fi-FI" altLang="en-US" sz="2100" dirty="0"/>
              <a:t> </a:t>
            </a:r>
            <a:r>
              <a:rPr lang="fi-FI" altLang="en-US" sz="2100" dirty="0" err="1"/>
              <a:t>them</a:t>
            </a:r>
            <a:r>
              <a:rPr lang="fi-FI" altLang="en-US" sz="2100" dirty="0"/>
              <a:t> </a:t>
            </a:r>
            <a:r>
              <a:rPr lang="fi-FI" altLang="en-US" sz="2100" dirty="0" err="1"/>
              <a:t>unless</a:t>
            </a:r>
            <a:r>
              <a:rPr lang="fi-FI" altLang="en-US" sz="2100" dirty="0"/>
              <a:t> </a:t>
            </a:r>
            <a:r>
              <a:rPr lang="fi-FI" altLang="en-US" sz="2100" dirty="0" err="1"/>
              <a:t>they</a:t>
            </a:r>
            <a:r>
              <a:rPr lang="fi-FI" altLang="en-US" sz="2100" dirty="0"/>
              <a:t> </a:t>
            </a:r>
            <a:r>
              <a:rPr lang="fi-FI" altLang="en-US" sz="2100" dirty="0" err="1"/>
              <a:t>are</a:t>
            </a:r>
            <a:r>
              <a:rPr lang="fi-FI" altLang="en-US" sz="2100" dirty="0"/>
              <a:t> </a:t>
            </a:r>
            <a:r>
              <a:rPr lang="fi-FI" altLang="en-US" sz="2100" dirty="0" err="1"/>
              <a:t>assumed</a:t>
            </a:r>
            <a:r>
              <a:rPr lang="fi-FI" altLang="en-US" sz="2100" dirty="0"/>
              <a:t> a </a:t>
            </a:r>
            <a:r>
              <a:rPr lang="fi-FI" altLang="en-US" sz="2100" dirty="0" err="1"/>
              <a:t>large</a:t>
            </a:r>
            <a:r>
              <a:rPr lang="fi-FI" altLang="en-US" sz="2100" dirty="0"/>
              <a:t> and </a:t>
            </a:r>
            <a:r>
              <a:rPr lang="fi-FI" altLang="en-US" sz="2100" dirty="0" err="1"/>
              <a:t>permanent</a:t>
            </a:r>
            <a:r>
              <a:rPr lang="fi-FI" altLang="en-US" sz="2100" dirty="0"/>
              <a:t> </a:t>
            </a:r>
            <a:r>
              <a:rPr lang="fi-FI" altLang="en-US" sz="2100" dirty="0" err="1"/>
              <a:t>increase</a:t>
            </a:r>
            <a:r>
              <a:rPr lang="fi-FI" altLang="en-US" sz="2100" dirty="0"/>
              <a:t> in </a:t>
            </a:r>
            <a:r>
              <a:rPr lang="fi-FI" altLang="en-US" sz="2100" dirty="0" err="1"/>
              <a:t>their</a:t>
            </a:r>
            <a:r>
              <a:rPr lang="fi-FI" altLang="en-US" sz="2100" dirty="0"/>
              <a:t> </a:t>
            </a:r>
            <a:r>
              <a:rPr lang="fi-FI" altLang="en-US" sz="2100" dirty="0" err="1"/>
              <a:t>pay</a:t>
            </a:r>
            <a:r>
              <a:rPr lang="fi-FI" altLang="en-US" sz="2100" dirty="0"/>
              <a:t>’</a:t>
            </a:r>
          </a:p>
          <a:p>
            <a:pPr eaLnBrk="1" hangingPunct="1">
              <a:buFont typeface="Arial" panose="020B0604020202020204" pitchFamily="34" charset="0"/>
              <a:buChar char="•"/>
            </a:pPr>
            <a:r>
              <a:rPr lang="fi-FI" altLang="en-US" sz="2100" dirty="0" err="1"/>
              <a:t>Influenced</a:t>
            </a:r>
            <a:r>
              <a:rPr lang="fi-FI" altLang="en-US" sz="2100" dirty="0"/>
              <a:t> </a:t>
            </a:r>
            <a:r>
              <a:rPr lang="fi-FI" altLang="en-US" sz="2100" dirty="0" err="1"/>
              <a:t>by</a:t>
            </a:r>
            <a:r>
              <a:rPr lang="fi-FI" altLang="en-US" sz="2100" dirty="0"/>
              <a:t> </a:t>
            </a:r>
            <a:r>
              <a:rPr lang="fi-FI" altLang="en-US" sz="2100" dirty="0" err="1"/>
              <a:t>Skinner’s</a:t>
            </a:r>
            <a:r>
              <a:rPr lang="fi-FI" altLang="en-US" sz="2100" dirty="0"/>
              <a:t> (1974) </a:t>
            </a:r>
            <a:r>
              <a:rPr lang="fi-FI" altLang="en-US" sz="2100" b="1" dirty="0" err="1"/>
              <a:t>concept</a:t>
            </a:r>
            <a:r>
              <a:rPr lang="fi-FI" altLang="en-US" sz="2100" b="1" dirty="0"/>
              <a:t> of </a:t>
            </a:r>
            <a:r>
              <a:rPr lang="fi-FI" altLang="en-US" sz="2100" b="1" dirty="0" err="1"/>
              <a:t>conditioning</a:t>
            </a:r>
            <a:r>
              <a:rPr lang="fi-FI" altLang="en-US" sz="2100" b="1" dirty="0"/>
              <a:t> </a:t>
            </a:r>
            <a:r>
              <a:rPr lang="fi-FI" altLang="en-US" sz="2100" dirty="0"/>
              <a:t>– </a:t>
            </a:r>
            <a:r>
              <a:rPr lang="fi-FI" altLang="en-US" sz="2100" dirty="0" err="1"/>
              <a:t>people</a:t>
            </a:r>
            <a:r>
              <a:rPr lang="fi-FI" altLang="en-US" sz="2100" dirty="0"/>
              <a:t> </a:t>
            </a:r>
            <a:r>
              <a:rPr lang="fi-FI" altLang="en-US" sz="2100" dirty="0" err="1"/>
              <a:t>can</a:t>
            </a:r>
            <a:r>
              <a:rPr lang="fi-FI" altLang="en-US" sz="2100" dirty="0"/>
              <a:t> </a:t>
            </a:r>
            <a:r>
              <a:rPr lang="fi-FI" altLang="en-US" sz="2100" dirty="0" err="1"/>
              <a:t>be</a:t>
            </a:r>
            <a:r>
              <a:rPr lang="fi-FI" altLang="en-US" sz="2100" dirty="0"/>
              <a:t> </a:t>
            </a:r>
            <a:r>
              <a:rPr lang="fi-FI" altLang="en-US" sz="2100" dirty="0" err="1"/>
              <a:t>conditioned</a:t>
            </a:r>
            <a:r>
              <a:rPr lang="fi-FI" altLang="en-US" sz="2100" dirty="0"/>
              <a:t> to act </a:t>
            </a:r>
            <a:r>
              <a:rPr lang="fi-FI" altLang="en-US" sz="2100" dirty="0" err="1"/>
              <a:t>if</a:t>
            </a:r>
            <a:r>
              <a:rPr lang="fi-FI" altLang="en-US" sz="2100" dirty="0"/>
              <a:t> </a:t>
            </a:r>
            <a:r>
              <a:rPr lang="fi-FI" altLang="en-US" sz="2100" dirty="0" err="1"/>
              <a:t>they</a:t>
            </a:r>
            <a:r>
              <a:rPr lang="fi-FI" altLang="en-US" sz="2100" dirty="0"/>
              <a:t> </a:t>
            </a:r>
            <a:r>
              <a:rPr lang="fi-FI" altLang="en-US" sz="2100" dirty="0" err="1"/>
              <a:t>are</a:t>
            </a:r>
            <a:r>
              <a:rPr lang="fi-FI" altLang="en-US" sz="2100" dirty="0"/>
              <a:t> </a:t>
            </a:r>
            <a:r>
              <a:rPr lang="fi-FI" altLang="en-US" sz="2100" dirty="0" err="1"/>
              <a:t>rewarded</a:t>
            </a:r>
            <a:r>
              <a:rPr lang="fi-FI" altLang="en-US" sz="2100" dirty="0"/>
              <a:t> to </a:t>
            </a:r>
            <a:r>
              <a:rPr lang="fi-FI" altLang="en-US" sz="2100" dirty="0" err="1"/>
              <a:t>behave</a:t>
            </a:r>
            <a:r>
              <a:rPr lang="fi-FI" altLang="en-US" sz="2100" dirty="0"/>
              <a:t> as </a:t>
            </a:r>
            <a:r>
              <a:rPr lang="fi-FI" altLang="en-US" sz="2100" dirty="0" err="1"/>
              <a:t>required</a:t>
            </a:r>
            <a:r>
              <a:rPr lang="fi-FI" altLang="en-US" sz="2100" dirty="0"/>
              <a:t>.</a:t>
            </a:r>
          </a:p>
        </p:txBody>
      </p:sp>
    </p:spTree>
    <p:extLst>
      <p:ext uri="{BB962C8B-B14F-4D97-AF65-F5344CB8AC3E}">
        <p14:creationId xmlns:p14="http://schemas.microsoft.com/office/powerpoint/2010/main" val="604074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a:extLst>
              <a:ext uri="{FF2B5EF4-FFF2-40B4-BE49-F238E27FC236}">
                <a16:creationId xmlns:a16="http://schemas.microsoft.com/office/drawing/2014/main" id="{65FE43A9-57B9-4B60-9CFF-7280956853BF}"/>
              </a:ext>
            </a:extLst>
          </p:cNvPr>
          <p:cNvSpPr txBox="1">
            <a:spLocks noChangeArrowheads="1"/>
          </p:cNvSpPr>
          <p:nvPr/>
        </p:nvSpPr>
        <p:spPr bwMode="auto">
          <a:xfrm>
            <a:off x="3240088" y="124799"/>
            <a:ext cx="63611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800" b="1"/>
              <a:t>MOTIVATION THEORIES</a:t>
            </a:r>
          </a:p>
        </p:txBody>
      </p:sp>
      <p:sp>
        <p:nvSpPr>
          <p:cNvPr id="25603" name="Text Box 4">
            <a:extLst>
              <a:ext uri="{FF2B5EF4-FFF2-40B4-BE49-F238E27FC236}">
                <a16:creationId xmlns:a16="http://schemas.microsoft.com/office/drawing/2014/main" id="{0C20E86B-13F6-441B-99F0-44728870CCA9}"/>
              </a:ext>
            </a:extLst>
          </p:cNvPr>
          <p:cNvSpPr txBox="1">
            <a:spLocks noChangeArrowheads="1"/>
          </p:cNvSpPr>
          <p:nvPr/>
        </p:nvSpPr>
        <p:spPr bwMode="auto">
          <a:xfrm>
            <a:off x="2977075" y="813979"/>
            <a:ext cx="7086600" cy="1570037"/>
          </a:xfrm>
          <a:prstGeom prst="rect">
            <a:avLst/>
          </a:prstGeom>
          <a:solidFill>
            <a:schemeClr val="hlink"/>
          </a:solidFill>
          <a:ln w="9525">
            <a:solidFill>
              <a:schemeClr val="tx1"/>
            </a:solidFill>
            <a:miter lim="800000"/>
            <a:headEnd/>
            <a:tailEnd/>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2400" b="1">
                <a:solidFill>
                  <a:srgbClr val="FFFF00"/>
                </a:solidFill>
              </a:rPr>
              <a:t>Content (needs) theory</a:t>
            </a:r>
            <a:r>
              <a:rPr lang="en-GB" altLang="fi-FI" sz="2400" b="1" i="1">
                <a:solidFill>
                  <a:srgbClr val="FFFF00"/>
                </a:solidFill>
              </a:rPr>
              <a:t> </a:t>
            </a:r>
            <a:r>
              <a:rPr lang="en-GB" altLang="fi-FI" sz="2400">
                <a:solidFill>
                  <a:schemeClr val="bg1"/>
                </a:solidFill>
              </a:rPr>
              <a:t>– which focuses on the content of motivation and states that motivation is about taking action to satisfy needs. Needs theory was originated by Maslow.</a:t>
            </a:r>
            <a:endParaRPr lang="en-GB" altLang="fi-FI" sz="2400" b="1" i="1">
              <a:solidFill>
                <a:schemeClr val="bg1"/>
              </a:solidFill>
            </a:endParaRPr>
          </a:p>
        </p:txBody>
      </p:sp>
      <p:sp>
        <p:nvSpPr>
          <p:cNvPr id="25604" name="Text Box 8">
            <a:extLst>
              <a:ext uri="{FF2B5EF4-FFF2-40B4-BE49-F238E27FC236}">
                <a16:creationId xmlns:a16="http://schemas.microsoft.com/office/drawing/2014/main" id="{71BF4F05-782F-445F-98F1-986D64268116}"/>
              </a:ext>
            </a:extLst>
          </p:cNvPr>
          <p:cNvSpPr txBox="1">
            <a:spLocks noChangeArrowheads="1"/>
          </p:cNvSpPr>
          <p:nvPr/>
        </p:nvSpPr>
        <p:spPr bwMode="auto">
          <a:xfrm>
            <a:off x="983225" y="5639836"/>
            <a:ext cx="110436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i="1" dirty="0"/>
              <a:t>Note that motivation theory stresses that motivation is a complex process. People have different needs and are thus motivated in their own particular ways. Generalizations about what will motivate a number of people, for example all managers in an organization, are therefore highly suspect.</a:t>
            </a:r>
          </a:p>
        </p:txBody>
      </p:sp>
      <p:sp>
        <p:nvSpPr>
          <p:cNvPr id="25605" name="TextBox 6">
            <a:extLst>
              <a:ext uri="{FF2B5EF4-FFF2-40B4-BE49-F238E27FC236}">
                <a16:creationId xmlns:a16="http://schemas.microsoft.com/office/drawing/2014/main" id="{B161B14E-A3E6-42A4-856D-2CD939F67837}"/>
              </a:ext>
            </a:extLst>
          </p:cNvPr>
          <p:cNvSpPr txBox="1">
            <a:spLocks noChangeArrowheads="1"/>
          </p:cNvSpPr>
          <p:nvPr/>
        </p:nvSpPr>
        <p:spPr bwMode="auto">
          <a:xfrm>
            <a:off x="774701" y="2639015"/>
            <a:ext cx="11043673"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Arial" panose="020B0604020202020204" pitchFamily="34" charset="0"/>
              <a:buChar char="•"/>
            </a:pPr>
            <a:r>
              <a:rPr lang="fi-FI" altLang="en-US" sz="2100" dirty="0"/>
              <a:t>Content of </a:t>
            </a:r>
            <a:r>
              <a:rPr lang="fi-FI" altLang="en-US" sz="2100" dirty="0" err="1"/>
              <a:t>motivation</a:t>
            </a:r>
            <a:r>
              <a:rPr lang="fi-FI" altLang="en-US" sz="2100" dirty="0"/>
              <a:t> </a:t>
            </a:r>
            <a:r>
              <a:rPr lang="fi-FI" altLang="en-US" sz="2100" dirty="0" err="1"/>
              <a:t>consists</a:t>
            </a:r>
            <a:r>
              <a:rPr lang="fi-FI" altLang="en-US" sz="2100" dirty="0"/>
              <a:t> of </a:t>
            </a:r>
            <a:r>
              <a:rPr lang="fi-FI" altLang="en-US" sz="2100" dirty="0" err="1"/>
              <a:t>needs</a:t>
            </a:r>
            <a:endParaRPr lang="fi-FI" altLang="en-US" sz="2100" dirty="0"/>
          </a:p>
          <a:p>
            <a:pPr eaLnBrk="1" hangingPunct="1">
              <a:buFont typeface="Arial" panose="020B0604020202020204" pitchFamily="34" charset="0"/>
              <a:buChar char="•"/>
            </a:pPr>
            <a:r>
              <a:rPr lang="fi-FI" altLang="en-US" sz="2100" dirty="0" err="1"/>
              <a:t>Unsatisfied</a:t>
            </a:r>
            <a:r>
              <a:rPr lang="fi-FI" altLang="en-US" sz="2100" dirty="0"/>
              <a:t> </a:t>
            </a:r>
            <a:r>
              <a:rPr lang="fi-FI" altLang="en-US" sz="2100" dirty="0" err="1"/>
              <a:t>needs</a:t>
            </a:r>
            <a:r>
              <a:rPr lang="fi-FI" altLang="en-US" sz="2100" dirty="0"/>
              <a:t> </a:t>
            </a:r>
            <a:r>
              <a:rPr lang="fi-FI" altLang="en-US" sz="2100" dirty="0" err="1"/>
              <a:t>creates</a:t>
            </a:r>
            <a:r>
              <a:rPr lang="fi-FI" altLang="en-US" sz="2100" dirty="0"/>
              <a:t> </a:t>
            </a:r>
            <a:r>
              <a:rPr lang="fi-FI" altLang="en-US" sz="2100" dirty="0" err="1"/>
              <a:t>tensions</a:t>
            </a:r>
            <a:r>
              <a:rPr lang="fi-FI" altLang="en-US" sz="2100" dirty="0"/>
              <a:t> and a </a:t>
            </a:r>
            <a:r>
              <a:rPr lang="fi-FI" altLang="en-US" sz="2100" dirty="0" err="1"/>
              <a:t>state</a:t>
            </a:r>
            <a:r>
              <a:rPr lang="fi-FI" altLang="en-US" sz="2100" dirty="0"/>
              <a:t> of </a:t>
            </a:r>
            <a:r>
              <a:rPr lang="fi-FI" altLang="en-US" sz="2100" dirty="0" err="1"/>
              <a:t>disequilibrium</a:t>
            </a:r>
            <a:endParaRPr lang="fi-FI" altLang="en-US" sz="2100" dirty="0"/>
          </a:p>
          <a:p>
            <a:pPr eaLnBrk="1" hangingPunct="1">
              <a:buFont typeface="Arial" panose="020B0604020202020204" pitchFamily="34" charset="0"/>
              <a:buChar char="•"/>
            </a:pPr>
            <a:r>
              <a:rPr lang="fi-FI" altLang="en-US" sz="2100" dirty="0"/>
              <a:t>To </a:t>
            </a:r>
            <a:r>
              <a:rPr lang="fi-FI" altLang="en-US" sz="2100" dirty="0" err="1"/>
              <a:t>restore</a:t>
            </a:r>
            <a:r>
              <a:rPr lang="fi-FI" altLang="en-US" sz="2100" dirty="0"/>
              <a:t> </a:t>
            </a:r>
            <a:r>
              <a:rPr lang="fi-FI" altLang="en-US" sz="2100" dirty="0" err="1"/>
              <a:t>balance</a:t>
            </a:r>
            <a:r>
              <a:rPr lang="fi-FI" altLang="en-US" sz="2100" dirty="0"/>
              <a:t>, a </a:t>
            </a:r>
            <a:r>
              <a:rPr lang="fi-FI" altLang="en-US" sz="2100" dirty="0" err="1"/>
              <a:t>goal</a:t>
            </a:r>
            <a:r>
              <a:rPr lang="fi-FI" altLang="en-US" sz="2100" dirty="0"/>
              <a:t> is </a:t>
            </a:r>
            <a:r>
              <a:rPr lang="fi-FI" altLang="en-US" sz="2100" dirty="0" err="1"/>
              <a:t>identified</a:t>
            </a:r>
            <a:r>
              <a:rPr lang="fi-FI" altLang="en-US" sz="2100" dirty="0"/>
              <a:t> to </a:t>
            </a:r>
            <a:r>
              <a:rPr lang="fi-FI" altLang="en-US" sz="2100" dirty="0" err="1"/>
              <a:t>satisfy</a:t>
            </a:r>
            <a:r>
              <a:rPr lang="fi-FI" altLang="en-US" sz="2100" dirty="0"/>
              <a:t> </a:t>
            </a:r>
            <a:r>
              <a:rPr lang="fi-FI" altLang="en-US" sz="2100" dirty="0" err="1"/>
              <a:t>the</a:t>
            </a:r>
            <a:r>
              <a:rPr lang="fi-FI" altLang="en-US" sz="2100" dirty="0"/>
              <a:t> </a:t>
            </a:r>
            <a:r>
              <a:rPr lang="fi-FI" altLang="en-US" sz="2100" dirty="0" err="1"/>
              <a:t>needs</a:t>
            </a:r>
            <a:r>
              <a:rPr lang="fi-FI" altLang="en-US" sz="2100" dirty="0"/>
              <a:t>, </a:t>
            </a:r>
            <a:r>
              <a:rPr lang="fi-FI" altLang="en-US" sz="2100" dirty="0" err="1"/>
              <a:t>which</a:t>
            </a:r>
            <a:r>
              <a:rPr lang="fi-FI" altLang="en-US" sz="2100" dirty="0"/>
              <a:t> </a:t>
            </a:r>
            <a:r>
              <a:rPr lang="fi-FI" altLang="en-US" sz="2100" dirty="0" err="1"/>
              <a:t>drives</a:t>
            </a:r>
            <a:r>
              <a:rPr lang="fi-FI" altLang="en-US" sz="2100" dirty="0"/>
              <a:t> </a:t>
            </a:r>
            <a:r>
              <a:rPr lang="fi-FI" altLang="en-US" sz="2100" dirty="0" err="1"/>
              <a:t>specific</a:t>
            </a:r>
            <a:r>
              <a:rPr lang="fi-FI" altLang="en-US" sz="2100" dirty="0"/>
              <a:t> </a:t>
            </a:r>
            <a:r>
              <a:rPr lang="fi-FI" altLang="en-US" sz="2100" dirty="0" err="1"/>
              <a:t>behavior</a:t>
            </a:r>
            <a:r>
              <a:rPr lang="fi-FI" altLang="en-US" sz="2100" dirty="0"/>
              <a:t> </a:t>
            </a:r>
            <a:r>
              <a:rPr lang="fi-FI" altLang="en-US" sz="2100" dirty="0" err="1"/>
              <a:t>that</a:t>
            </a:r>
            <a:r>
              <a:rPr lang="fi-FI" altLang="en-US" sz="2100" dirty="0"/>
              <a:t> </a:t>
            </a:r>
            <a:r>
              <a:rPr lang="fi-FI" altLang="en-US" sz="2100" dirty="0" err="1"/>
              <a:t>lead</a:t>
            </a:r>
            <a:r>
              <a:rPr lang="fi-FI" altLang="en-US" sz="2100" dirty="0"/>
              <a:t> to </a:t>
            </a:r>
            <a:r>
              <a:rPr lang="fi-FI" altLang="en-US" sz="2100" dirty="0" err="1"/>
              <a:t>achieving</a:t>
            </a:r>
            <a:r>
              <a:rPr lang="fi-FI" altLang="en-US" sz="2100" dirty="0"/>
              <a:t> </a:t>
            </a:r>
            <a:r>
              <a:rPr lang="fi-FI" altLang="en-US" sz="2100" dirty="0" err="1"/>
              <a:t>the</a:t>
            </a:r>
            <a:r>
              <a:rPr lang="fi-FI" altLang="en-US" sz="2100" dirty="0"/>
              <a:t> </a:t>
            </a:r>
            <a:r>
              <a:rPr lang="fi-FI" altLang="en-US" sz="2100" dirty="0" err="1"/>
              <a:t>selected</a:t>
            </a:r>
            <a:r>
              <a:rPr lang="fi-FI" altLang="en-US" sz="2100" dirty="0"/>
              <a:t> </a:t>
            </a:r>
            <a:r>
              <a:rPr lang="fi-FI" altLang="en-US" sz="2100" dirty="0" err="1"/>
              <a:t>goal</a:t>
            </a:r>
            <a:endParaRPr lang="fi-FI" altLang="en-US" sz="2100" dirty="0"/>
          </a:p>
          <a:p>
            <a:pPr eaLnBrk="1" hangingPunct="1">
              <a:buFont typeface="Arial" panose="020B0604020202020204" pitchFamily="34" charset="0"/>
              <a:buChar char="•"/>
            </a:pPr>
            <a:r>
              <a:rPr lang="fi-FI" altLang="en-US" sz="2100" dirty="0" err="1"/>
              <a:t>All</a:t>
            </a:r>
            <a:r>
              <a:rPr lang="fi-FI" altLang="en-US" sz="2100" dirty="0"/>
              <a:t> </a:t>
            </a:r>
            <a:r>
              <a:rPr lang="fi-FI" altLang="en-US" sz="2100" dirty="0" err="1"/>
              <a:t>behaviours</a:t>
            </a:r>
            <a:r>
              <a:rPr lang="fi-FI" altLang="en-US" sz="2100" dirty="0"/>
              <a:t> </a:t>
            </a:r>
            <a:r>
              <a:rPr lang="fi-FI" altLang="en-US" sz="2100" dirty="0" err="1"/>
              <a:t>are</a:t>
            </a:r>
            <a:r>
              <a:rPr lang="fi-FI" altLang="en-US" sz="2100" dirty="0"/>
              <a:t> </a:t>
            </a:r>
            <a:r>
              <a:rPr lang="fi-FI" altLang="en-US" sz="2100" dirty="0" err="1"/>
              <a:t>motivated</a:t>
            </a:r>
            <a:r>
              <a:rPr lang="fi-FI" altLang="en-US" sz="2100" dirty="0"/>
              <a:t> </a:t>
            </a:r>
            <a:r>
              <a:rPr lang="fi-FI" altLang="en-US" sz="2100" dirty="0" err="1"/>
              <a:t>by</a:t>
            </a:r>
            <a:r>
              <a:rPr lang="fi-FI" altLang="en-US" sz="2100" dirty="0"/>
              <a:t> </a:t>
            </a:r>
            <a:r>
              <a:rPr lang="fi-FI" altLang="en-US" sz="2100" dirty="0" err="1"/>
              <a:t>unsatisfied</a:t>
            </a:r>
            <a:r>
              <a:rPr lang="fi-FI" altLang="en-US" sz="2100" dirty="0"/>
              <a:t> </a:t>
            </a:r>
            <a:r>
              <a:rPr lang="fi-FI" altLang="en-US" sz="2100" dirty="0" err="1"/>
              <a:t>needs</a:t>
            </a:r>
            <a:endParaRPr lang="fi-FI" altLang="en-US" sz="2100" dirty="0"/>
          </a:p>
          <a:p>
            <a:pPr eaLnBrk="1" hangingPunct="1">
              <a:buFont typeface="Arial" panose="020B0604020202020204" pitchFamily="34" charset="0"/>
              <a:buChar char="•"/>
            </a:pPr>
            <a:r>
              <a:rPr lang="fi-FI" altLang="en-US" sz="2100" dirty="0" err="1"/>
              <a:t>Not</a:t>
            </a:r>
            <a:r>
              <a:rPr lang="fi-FI" altLang="en-US" sz="2100" dirty="0"/>
              <a:t> </a:t>
            </a:r>
            <a:r>
              <a:rPr lang="fi-FI" altLang="en-US" sz="2100" dirty="0" err="1"/>
              <a:t>all</a:t>
            </a:r>
            <a:r>
              <a:rPr lang="fi-FI" altLang="en-US" sz="2100" dirty="0"/>
              <a:t> </a:t>
            </a:r>
            <a:r>
              <a:rPr lang="fi-FI" altLang="en-US" sz="2100" dirty="0" err="1"/>
              <a:t>needs</a:t>
            </a:r>
            <a:r>
              <a:rPr lang="fi-FI" altLang="en-US" sz="2100" dirty="0"/>
              <a:t> </a:t>
            </a:r>
            <a:r>
              <a:rPr lang="fi-FI" altLang="en-US" sz="2100" dirty="0" err="1"/>
              <a:t>are</a:t>
            </a:r>
            <a:r>
              <a:rPr lang="fi-FI" altLang="en-US" sz="2100" dirty="0"/>
              <a:t> </a:t>
            </a:r>
            <a:r>
              <a:rPr lang="fi-FI" altLang="en-US" sz="2100" dirty="0" err="1"/>
              <a:t>equally</a:t>
            </a:r>
            <a:r>
              <a:rPr lang="fi-FI" altLang="en-US" sz="2100" dirty="0"/>
              <a:t> </a:t>
            </a:r>
            <a:r>
              <a:rPr lang="fi-FI" altLang="en-US" sz="2100" dirty="0" err="1"/>
              <a:t>important</a:t>
            </a:r>
            <a:endParaRPr lang="fi-FI" altLang="en-US" sz="2100" dirty="0"/>
          </a:p>
          <a:p>
            <a:pPr eaLnBrk="1" hangingPunct="1">
              <a:buFont typeface="Arial" panose="020B0604020202020204" pitchFamily="34" charset="0"/>
              <a:buChar char="•"/>
            </a:pPr>
            <a:r>
              <a:rPr lang="fi-FI" altLang="en-US" sz="2100" dirty="0" err="1"/>
              <a:t>Needs</a:t>
            </a:r>
            <a:r>
              <a:rPr lang="fi-FI" altLang="en-US" sz="2100" dirty="0"/>
              <a:t> </a:t>
            </a:r>
            <a:r>
              <a:rPr lang="fi-FI" altLang="en-US" sz="2100" dirty="0" err="1"/>
              <a:t>changes</a:t>
            </a:r>
            <a:r>
              <a:rPr lang="fi-FI" altLang="en-US" sz="2100" dirty="0"/>
              <a:t> </a:t>
            </a:r>
            <a:r>
              <a:rPr lang="fi-FI" altLang="en-US" sz="2100" dirty="0" err="1"/>
              <a:t>over</a:t>
            </a:r>
            <a:r>
              <a:rPr lang="fi-FI" altLang="en-US" sz="2100" dirty="0"/>
              <a:t> </a:t>
            </a:r>
            <a:r>
              <a:rPr lang="fi-FI" altLang="en-US" sz="2100" dirty="0" err="1"/>
              <a:t>time</a:t>
            </a:r>
            <a:r>
              <a:rPr lang="fi-FI" altLang="en-US" sz="2100" dirty="0"/>
              <a:t>, it </a:t>
            </a:r>
            <a:r>
              <a:rPr lang="fi-FI" altLang="en-US" sz="2100" dirty="0" err="1"/>
              <a:t>depends</a:t>
            </a:r>
            <a:r>
              <a:rPr lang="fi-FI" altLang="en-US" sz="2100" dirty="0"/>
              <a:t> on </a:t>
            </a:r>
            <a:r>
              <a:rPr lang="fi-FI" altLang="en-US" sz="2100" dirty="0" err="1"/>
              <a:t>the</a:t>
            </a:r>
            <a:r>
              <a:rPr lang="fi-FI" altLang="en-US" sz="2100" dirty="0"/>
              <a:t> </a:t>
            </a:r>
            <a:r>
              <a:rPr lang="fi-FI" altLang="en-US" sz="2100" dirty="0" err="1"/>
              <a:t>individual’s</a:t>
            </a:r>
            <a:r>
              <a:rPr lang="fi-FI" altLang="en-US" sz="2100" dirty="0"/>
              <a:t> </a:t>
            </a:r>
            <a:r>
              <a:rPr lang="fi-FI" altLang="en-US" sz="2100" dirty="0" err="1"/>
              <a:t>background</a:t>
            </a:r>
            <a:r>
              <a:rPr lang="fi-FI" altLang="en-US" sz="2100" dirty="0"/>
              <a:t> and </a:t>
            </a:r>
            <a:r>
              <a:rPr lang="fi-FI" altLang="en-US" sz="2100" dirty="0" err="1"/>
              <a:t>present</a:t>
            </a:r>
            <a:r>
              <a:rPr lang="fi-FI" altLang="en-US" sz="2100" dirty="0"/>
              <a:t> </a:t>
            </a:r>
            <a:r>
              <a:rPr lang="fi-FI" altLang="en-US" sz="2100" dirty="0" err="1"/>
              <a:t>situation</a:t>
            </a:r>
            <a:r>
              <a:rPr lang="fi-FI" altLang="en-US" sz="2100" dirty="0"/>
              <a:t>.</a:t>
            </a:r>
          </a:p>
          <a:p>
            <a:pPr eaLnBrk="1" hangingPunct="1">
              <a:buFont typeface="Arial" panose="020B0604020202020204" pitchFamily="34" charset="0"/>
              <a:buChar char="•"/>
            </a:pPr>
            <a:r>
              <a:rPr lang="fi-FI" altLang="en-US" sz="2100" dirty="0"/>
              <a:t>It </a:t>
            </a:r>
            <a:r>
              <a:rPr lang="fi-FI" altLang="en-US" sz="2100" dirty="0" err="1"/>
              <a:t>was</a:t>
            </a:r>
            <a:r>
              <a:rPr lang="fi-FI" altLang="en-US" sz="2100" dirty="0"/>
              <a:t> </a:t>
            </a:r>
            <a:r>
              <a:rPr lang="fi-FI" altLang="en-US" sz="2100" dirty="0" err="1"/>
              <a:t>developed</a:t>
            </a:r>
            <a:r>
              <a:rPr lang="fi-FI" altLang="en-US" sz="2100" dirty="0"/>
              <a:t> </a:t>
            </a:r>
            <a:r>
              <a:rPr lang="fi-FI" altLang="en-US" sz="2100" dirty="0" err="1"/>
              <a:t>originally</a:t>
            </a:r>
            <a:r>
              <a:rPr lang="fi-FI" altLang="en-US" sz="2100" dirty="0"/>
              <a:t> </a:t>
            </a:r>
            <a:r>
              <a:rPr lang="fi-FI" altLang="en-US" sz="2100" dirty="0" err="1"/>
              <a:t>by</a:t>
            </a:r>
            <a:r>
              <a:rPr lang="fi-FI" altLang="en-US" sz="2100" dirty="0"/>
              <a:t> Maslow (1954) – </a:t>
            </a:r>
            <a:r>
              <a:rPr lang="fi-FI" altLang="en-US" sz="2100" dirty="0" err="1"/>
              <a:t>Hierarchy</a:t>
            </a:r>
            <a:r>
              <a:rPr lang="fi-FI" altLang="en-US" sz="2100" dirty="0"/>
              <a:t> of </a:t>
            </a:r>
            <a:r>
              <a:rPr lang="fi-FI" altLang="en-US" sz="2100" dirty="0" err="1"/>
              <a:t>Needs</a:t>
            </a:r>
            <a:endParaRPr lang="fi-FI" altLang="en-US" sz="2100" dirty="0"/>
          </a:p>
        </p:txBody>
      </p:sp>
    </p:spTree>
    <p:extLst>
      <p:ext uri="{BB962C8B-B14F-4D97-AF65-F5344CB8AC3E}">
        <p14:creationId xmlns:p14="http://schemas.microsoft.com/office/powerpoint/2010/main" val="3420647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351923CE-8E44-4300-B1CC-76C8E6A18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0545" y="917167"/>
            <a:ext cx="4191000"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651" name="Text Box 2">
            <a:extLst>
              <a:ext uri="{FF2B5EF4-FFF2-40B4-BE49-F238E27FC236}">
                <a16:creationId xmlns:a16="http://schemas.microsoft.com/office/drawing/2014/main" id="{6B1568B8-0323-48D2-BB47-93486DFBAC13}"/>
              </a:ext>
            </a:extLst>
          </p:cNvPr>
          <p:cNvSpPr txBox="1">
            <a:spLocks noChangeArrowheads="1"/>
          </p:cNvSpPr>
          <p:nvPr/>
        </p:nvSpPr>
        <p:spPr bwMode="auto">
          <a:xfrm>
            <a:off x="3482181" y="0"/>
            <a:ext cx="58372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fi-FI" sz="2400" b="1" dirty="0"/>
              <a:t>MASLOW’S HIERARCHY OF HUMAN NEEDS</a:t>
            </a:r>
          </a:p>
        </p:txBody>
      </p:sp>
      <p:sp>
        <p:nvSpPr>
          <p:cNvPr id="27652" name="Text Box 3">
            <a:extLst>
              <a:ext uri="{FF2B5EF4-FFF2-40B4-BE49-F238E27FC236}">
                <a16:creationId xmlns:a16="http://schemas.microsoft.com/office/drawing/2014/main" id="{7E663EDA-3BFD-4B8C-82BF-DEB935509B15}"/>
              </a:ext>
            </a:extLst>
          </p:cNvPr>
          <p:cNvSpPr txBox="1">
            <a:spLocks noChangeArrowheads="1"/>
          </p:cNvSpPr>
          <p:nvPr/>
        </p:nvSpPr>
        <p:spPr bwMode="auto">
          <a:xfrm>
            <a:off x="1039760" y="3744864"/>
            <a:ext cx="10847439" cy="2281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a:t>There are five major need categories starting from the fundamental physiological needs and leading through a hierarchy of safety, social and esteem needs to the need for self-fulfilment, the highest need of all, as illustrated in the model below. </a:t>
            </a:r>
          </a:p>
          <a:p>
            <a:pPr eaLnBrk="1" hangingPunct="1">
              <a:spcBef>
                <a:spcPct val="50000"/>
              </a:spcBef>
            </a:pPr>
            <a:r>
              <a:rPr lang="en-GB" altLang="fi-FI"/>
              <a:t>This theory has been very influential although it has been criticized for its rigidity – different people have different priorities and may not progress steadily up the hierarchy. It has not been verified by empirical research.</a:t>
            </a:r>
          </a:p>
        </p:txBody>
      </p:sp>
      <p:sp>
        <p:nvSpPr>
          <p:cNvPr id="27653" name="Text Box 12">
            <a:extLst>
              <a:ext uri="{FF2B5EF4-FFF2-40B4-BE49-F238E27FC236}">
                <a16:creationId xmlns:a16="http://schemas.microsoft.com/office/drawing/2014/main" id="{FF5E09FF-7134-49B8-A6A2-E611D9B046A5}"/>
              </a:ext>
            </a:extLst>
          </p:cNvPr>
          <p:cNvSpPr txBox="1">
            <a:spLocks noChangeArrowheads="1"/>
          </p:cNvSpPr>
          <p:nvPr/>
        </p:nvSpPr>
        <p:spPr bwMode="auto">
          <a:xfrm>
            <a:off x="1039760" y="5666196"/>
            <a:ext cx="8229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fi-FI" sz="1200">
                <a:cs typeface="Times New Roman" panose="02020603050405020304" pitchFamily="18" charset="0"/>
              </a:rPr>
              <a:t>Source: Maslow, A (1954) </a:t>
            </a:r>
            <a:r>
              <a:rPr lang="en-GB" altLang="fi-FI" sz="1200" i="1">
                <a:cs typeface="Times New Roman" panose="02020603050405020304" pitchFamily="18" charset="0"/>
              </a:rPr>
              <a:t>Motivation and Personality</a:t>
            </a:r>
            <a:r>
              <a:rPr lang="en-GB" altLang="fi-FI" sz="1200">
                <a:cs typeface="Times New Roman" panose="02020603050405020304" pitchFamily="18" charset="0"/>
              </a:rPr>
              <a:t>, Harper &amp; Row</a:t>
            </a:r>
          </a:p>
        </p:txBody>
      </p:sp>
    </p:spTree>
    <p:extLst>
      <p:ext uri="{BB962C8B-B14F-4D97-AF65-F5344CB8AC3E}">
        <p14:creationId xmlns:p14="http://schemas.microsoft.com/office/powerpoint/2010/main" val="2816859257"/>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KA2 SHARPEN Powerpoint (1)</Template>
  <TotalTime>143</TotalTime>
  <Words>4670</Words>
  <Application>Microsoft Office PowerPoint</Application>
  <PresentationFormat>Widescreen</PresentationFormat>
  <Paragraphs>536</Paragraphs>
  <Slides>54</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MS PGothic</vt:lpstr>
      <vt:lpstr>MS PGothic</vt:lpstr>
      <vt:lpstr>Arial</vt:lpstr>
      <vt:lpstr>Calibri</vt:lpstr>
      <vt:lpstr>Calibri Light</vt:lpstr>
      <vt:lpstr>Times New Roman</vt:lpstr>
      <vt:lpstr>Wingdings 2</vt:lpstr>
      <vt:lpstr>Motiv Office</vt:lpstr>
      <vt:lpstr>HUMAN RESOURCE MANAGEMENT</vt:lpstr>
      <vt:lpstr>Motivating People in Organization</vt:lpstr>
      <vt:lpstr>PowerPoint Presentation</vt:lpstr>
      <vt:lpstr>Motivation Theories</vt:lpstr>
      <vt:lpstr>Components of Motivation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FACTORS AFFECTING MOTIVATION STRATEGIES</vt:lpstr>
      <vt:lpstr>PowerPoint Presentation</vt:lpstr>
      <vt:lpstr>PowerPoint Presentation</vt:lpstr>
      <vt:lpstr>Top 5 Answers 2015</vt:lpstr>
      <vt:lpstr>What these means?</vt:lpstr>
      <vt:lpstr>What these means?</vt:lpstr>
      <vt:lpstr>PowerPoint Presentation</vt:lpstr>
      <vt:lpstr>HUMAN RESOURCE MANAGEMENT</vt:lpstr>
      <vt:lpstr>PowerPoint Presentation</vt:lpstr>
      <vt:lpstr>AIMS OF REWARD MANAGEMENT 1</vt:lpstr>
      <vt:lpstr>AIMS OF REWARD MANAGEMENT 2</vt:lpstr>
      <vt:lpstr>Elements of Reward Management (4Ps)</vt:lpstr>
      <vt:lpstr>WHY HAVE A REWARD STRATEGY?</vt:lpstr>
      <vt:lpstr>PowerPoint Presentation</vt:lpstr>
      <vt:lpstr>PowerPoint Presentation</vt:lpstr>
      <vt:lpstr>Organizational Reward Systems Financial and Nonfinancial Components</vt:lpstr>
      <vt:lpstr>PowerPoint Presentation</vt:lpstr>
      <vt:lpstr>PowerPoint Presentation</vt:lpstr>
      <vt:lpstr>Requirements of Effective Incentive Systems</vt:lpstr>
      <vt:lpstr>Why Merit-Pay Systems Fail</vt:lpstr>
      <vt:lpstr>Guidelines for Effective Merit-Pay Systems </vt:lpstr>
      <vt:lpstr>Costing Benefits: Methods</vt:lpstr>
      <vt:lpstr>PowerPoint Presentation</vt:lpstr>
      <vt:lpstr>HUMAN RESOURCE MANAGEMENT</vt:lpstr>
      <vt:lpstr>Typical characteristics</vt:lpstr>
      <vt:lpstr>Reward and Recognition Practices in SMEs</vt:lpstr>
      <vt:lpstr>Shaping Reward Practices in SMEs</vt:lpstr>
      <vt:lpstr>HUMAN RESOURCE MANAGEMENT</vt:lpstr>
      <vt:lpstr>Primary Data Collection</vt:lpstr>
      <vt:lpstr>PowerPoint Presentation</vt:lpstr>
      <vt:lpstr>PowerPoint Presentation</vt:lpstr>
      <vt:lpstr>PowerPoint Presentation</vt:lpstr>
      <vt:lpstr>PowerPoint Presentation</vt:lpstr>
      <vt:lpstr>Reward Scheme Characteristics</vt:lpstr>
      <vt:lpstr>PowerPoint Presentation</vt:lpstr>
      <vt:lpstr>Sum-up</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Komulainen Ruey</dc:creator>
  <cp:lastModifiedBy>Komulainen Ruey</cp:lastModifiedBy>
  <cp:revision>19</cp:revision>
  <dcterms:created xsi:type="dcterms:W3CDTF">2017-11-13T16:26:20Z</dcterms:created>
  <dcterms:modified xsi:type="dcterms:W3CDTF">2018-01-15T09:47:22Z</dcterms:modified>
</cp:coreProperties>
</file>